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76" r:id="rId4"/>
    <p:sldMasterId id="2147483994" r:id="rId5"/>
    <p:sldMasterId id="2147484043" r:id="rId6"/>
    <p:sldMasterId id="2147484055" r:id="rId7"/>
    <p:sldMasterId id="2147484070" r:id="rId8"/>
  </p:sldMasterIdLst>
  <p:notesMasterIdLst>
    <p:notesMasterId r:id="rId102"/>
  </p:notesMasterIdLst>
  <p:sldIdLst>
    <p:sldId id="478" r:id="rId9"/>
    <p:sldId id="479" r:id="rId10"/>
    <p:sldId id="436" r:id="rId11"/>
    <p:sldId id="437" r:id="rId12"/>
    <p:sldId id="438" r:id="rId13"/>
    <p:sldId id="439" r:id="rId14"/>
    <p:sldId id="440" r:id="rId15"/>
    <p:sldId id="555" r:id="rId16"/>
    <p:sldId id="442" r:id="rId17"/>
    <p:sldId id="443" r:id="rId18"/>
    <p:sldId id="444" r:id="rId19"/>
    <p:sldId id="445" r:id="rId20"/>
    <p:sldId id="556" r:id="rId21"/>
    <p:sldId id="447" r:id="rId22"/>
    <p:sldId id="557" r:id="rId23"/>
    <p:sldId id="558" r:id="rId24"/>
    <p:sldId id="450" r:id="rId25"/>
    <p:sldId id="451" r:id="rId26"/>
    <p:sldId id="559" r:id="rId27"/>
    <p:sldId id="453" r:id="rId28"/>
    <p:sldId id="454" r:id="rId29"/>
    <p:sldId id="560" r:id="rId30"/>
    <p:sldId id="456" r:id="rId31"/>
    <p:sldId id="575" r:id="rId32"/>
    <p:sldId id="574" r:id="rId33"/>
    <p:sldId id="572" r:id="rId34"/>
    <p:sldId id="562" r:id="rId35"/>
    <p:sldId id="460" r:id="rId36"/>
    <p:sldId id="461" r:id="rId37"/>
    <p:sldId id="462" r:id="rId38"/>
    <p:sldId id="463" r:id="rId39"/>
    <p:sldId id="464" r:id="rId40"/>
    <p:sldId id="563" r:id="rId41"/>
    <p:sldId id="466" r:id="rId42"/>
    <p:sldId id="467" r:id="rId43"/>
    <p:sldId id="564" r:id="rId44"/>
    <p:sldId id="565" r:id="rId45"/>
    <p:sldId id="566" r:id="rId46"/>
    <p:sldId id="567" r:id="rId47"/>
    <p:sldId id="472" r:id="rId48"/>
    <p:sldId id="473" r:id="rId49"/>
    <p:sldId id="474" r:id="rId50"/>
    <p:sldId id="475" r:id="rId51"/>
    <p:sldId id="476" r:id="rId52"/>
    <p:sldId id="477" r:id="rId53"/>
    <p:sldId id="502" r:id="rId54"/>
    <p:sldId id="545" r:id="rId55"/>
    <p:sldId id="546" r:id="rId56"/>
    <p:sldId id="547" r:id="rId57"/>
    <p:sldId id="548" r:id="rId58"/>
    <p:sldId id="549" r:id="rId59"/>
    <p:sldId id="550" r:id="rId60"/>
    <p:sldId id="551" r:id="rId61"/>
    <p:sldId id="552" r:id="rId62"/>
    <p:sldId id="553" r:id="rId63"/>
    <p:sldId id="554" r:id="rId64"/>
    <p:sldId id="514" r:id="rId65"/>
    <p:sldId id="515" r:id="rId66"/>
    <p:sldId id="516" r:id="rId67"/>
    <p:sldId id="517" r:id="rId68"/>
    <p:sldId id="518" r:id="rId69"/>
    <p:sldId id="519" r:id="rId70"/>
    <p:sldId id="520" r:id="rId71"/>
    <p:sldId id="521" r:id="rId72"/>
    <p:sldId id="522" r:id="rId73"/>
    <p:sldId id="523" r:id="rId74"/>
    <p:sldId id="524" r:id="rId75"/>
    <p:sldId id="525" r:id="rId76"/>
    <p:sldId id="526" r:id="rId77"/>
    <p:sldId id="527" r:id="rId78"/>
    <p:sldId id="530" r:id="rId79"/>
    <p:sldId id="531" r:id="rId80"/>
    <p:sldId id="532" r:id="rId81"/>
    <p:sldId id="533" r:id="rId82"/>
    <p:sldId id="534" r:id="rId83"/>
    <p:sldId id="535" r:id="rId84"/>
    <p:sldId id="536" r:id="rId85"/>
    <p:sldId id="544" r:id="rId86"/>
    <p:sldId id="573" r:id="rId87"/>
    <p:sldId id="538" r:id="rId88"/>
    <p:sldId id="569" r:id="rId89"/>
    <p:sldId id="568" r:id="rId90"/>
    <p:sldId id="539" r:id="rId91"/>
    <p:sldId id="540" r:id="rId92"/>
    <p:sldId id="541" r:id="rId93"/>
    <p:sldId id="542" r:id="rId94"/>
    <p:sldId id="347" r:id="rId95"/>
    <p:sldId id="348" r:id="rId96"/>
    <p:sldId id="349" r:id="rId97"/>
    <p:sldId id="350" r:id="rId98"/>
    <p:sldId id="351" r:id="rId99"/>
    <p:sldId id="352" r:id="rId100"/>
    <p:sldId id="413" r:id="rId101"/>
  </p:sldIdLst>
  <p:sldSz cx="9144000" cy="6858000" type="screen4x3"/>
  <p:notesSz cx="7010400" cy="9296400"/>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290513" indent="166688" algn="l" rtl="0" fontAlgn="base">
      <a:spcBef>
        <a:spcPct val="0"/>
      </a:spcBef>
      <a:spcAft>
        <a:spcPct val="0"/>
      </a:spcAft>
      <a:defRPr sz="1900" kern="1200">
        <a:solidFill>
          <a:schemeClr val="tx1"/>
        </a:solidFill>
        <a:latin typeface="Arial" charset="0"/>
        <a:ea typeface="+mn-ea"/>
        <a:cs typeface="Arial" charset="0"/>
      </a:defRPr>
    </a:lvl2pPr>
    <a:lvl3pPr marL="582613" indent="331788" algn="l" rtl="0" fontAlgn="base">
      <a:spcBef>
        <a:spcPct val="0"/>
      </a:spcBef>
      <a:spcAft>
        <a:spcPct val="0"/>
      </a:spcAft>
      <a:defRPr sz="1900" kern="1200">
        <a:solidFill>
          <a:schemeClr val="tx1"/>
        </a:solidFill>
        <a:latin typeface="Arial" charset="0"/>
        <a:ea typeface="+mn-ea"/>
        <a:cs typeface="Arial" charset="0"/>
      </a:defRPr>
    </a:lvl3pPr>
    <a:lvl4pPr marL="873125" indent="498475" algn="l" rtl="0" fontAlgn="base">
      <a:spcBef>
        <a:spcPct val="0"/>
      </a:spcBef>
      <a:spcAft>
        <a:spcPct val="0"/>
      </a:spcAft>
      <a:defRPr sz="1900" kern="1200">
        <a:solidFill>
          <a:schemeClr val="tx1"/>
        </a:solidFill>
        <a:latin typeface="Arial" charset="0"/>
        <a:ea typeface="+mn-ea"/>
        <a:cs typeface="Arial" charset="0"/>
      </a:defRPr>
    </a:lvl4pPr>
    <a:lvl5pPr marL="1165225" indent="663575"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y McCloy" initials="TM" lastIdx="16" clrIdx="0">
    <p:extLst>
      <p:ext uri="{19B8F6BF-5375-455C-9EA6-DF929625EA0E}">
        <p15:presenceInfo xmlns:p15="http://schemas.microsoft.com/office/powerpoint/2012/main" userId="S-1-5-21-668785502-4026559398-2686332405-2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1562" autoAdjust="0"/>
  </p:normalViewPr>
  <p:slideViewPr>
    <p:cSldViewPr>
      <p:cViewPr varScale="1">
        <p:scale>
          <a:sx n="68" d="100"/>
          <a:sy n="68" d="100"/>
        </p:scale>
        <p:origin x="1140" y="66"/>
      </p:cViewPr>
      <p:guideLst>
        <p:guide orient="horz" pos="2160"/>
        <p:guide pos="2880"/>
      </p:guideLst>
    </p:cSldViewPr>
  </p:slideViewPr>
  <p:notesTextViewPr>
    <p:cViewPr>
      <p:scale>
        <a:sx n="1" d="1"/>
        <a:sy n="1" d="1"/>
      </p:scale>
      <p:origin x="0" y="0"/>
    </p:cViewPr>
  </p:notesTextViewPr>
  <p:sorterViewPr>
    <p:cViewPr>
      <p:scale>
        <a:sx n="160" d="100"/>
        <a:sy n="160" d="100"/>
      </p:scale>
      <p:origin x="0" y="-49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07" Type="http://schemas.openxmlformats.org/officeDocument/2006/relationships/tableStyles" Target="tableStyles.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3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G"/><Relationship Id="rId4" Type="http://schemas.openxmlformats.org/officeDocument/2006/relationships/image" Target="../media/image27.JPG"/></Relationships>
</file>

<file path=ppt/diagrams/_rels/data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png"/><Relationship Id="rId1" Type="http://schemas.openxmlformats.org/officeDocument/2006/relationships/image" Target="../media/image34.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G"/><Relationship Id="rId4" Type="http://schemas.openxmlformats.org/officeDocument/2006/relationships/image" Target="../media/image2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png"/><Relationship Id="rId1" Type="http://schemas.openxmlformats.org/officeDocument/2006/relationships/image" Target="../media/image34.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B29D7-C9A7-4E8F-A440-0ED31FEDD95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C277074D-BF7E-473A-ADF7-E30916EF10D6}">
      <dgm:prSet phldrT="[Text]"/>
      <dgm:spPr/>
      <dgm:t>
        <a:bodyPr/>
        <a:lstStyle/>
        <a:p>
          <a:r>
            <a:rPr lang="en-US" dirty="0">
              <a:latin typeface="Arial" panose="020B0604020202020204" pitchFamily="34" charset="0"/>
              <a:cs typeface="Arial" panose="020B0604020202020204" pitchFamily="34" charset="0"/>
            </a:rPr>
            <a:t>Vision Benefit</a:t>
          </a:r>
        </a:p>
      </dgm:t>
    </dgm:pt>
    <dgm:pt modelId="{6F97F0BE-FFFD-4A44-B7FD-470C4CDADDE0}" type="parTrans" cxnId="{4E9BDD44-24A7-46AB-A546-8BE0E0315411}">
      <dgm:prSet/>
      <dgm:spPr/>
      <dgm:t>
        <a:bodyPr/>
        <a:lstStyle/>
        <a:p>
          <a:endParaRPr lang="en-US"/>
        </a:p>
      </dgm:t>
    </dgm:pt>
    <dgm:pt modelId="{3BF714E7-F84F-4218-8D66-ACA02662FFAA}" type="sibTrans" cxnId="{4E9BDD44-24A7-46AB-A546-8BE0E0315411}">
      <dgm:prSet/>
      <dgm:spPr/>
      <dgm:t>
        <a:bodyPr/>
        <a:lstStyle/>
        <a:p>
          <a:endParaRPr lang="en-US"/>
        </a:p>
      </dgm:t>
    </dgm:pt>
    <dgm:pt modelId="{75092E88-53F2-4D68-87B9-00CD5E8F7BD8}">
      <dgm:prSet phldrT="[Text]"/>
      <dgm:spPr/>
      <dgm:t>
        <a:bodyPr/>
        <a:lstStyle/>
        <a:p>
          <a:r>
            <a:rPr lang="en-US" dirty="0">
              <a:latin typeface="Arial" panose="020B0604020202020204" pitchFamily="34" charset="0"/>
              <a:cs typeface="Arial" panose="020B0604020202020204" pitchFamily="34" charset="0"/>
            </a:rPr>
            <a:t>Dental Benefit</a:t>
          </a:r>
        </a:p>
      </dgm:t>
    </dgm:pt>
    <dgm:pt modelId="{6919E52D-52D6-4821-833E-BBF71715D921}" type="parTrans" cxnId="{682A6017-B75A-4AA7-89B9-0A4FBBDEE1A7}">
      <dgm:prSet/>
      <dgm:spPr/>
      <dgm:t>
        <a:bodyPr/>
        <a:lstStyle/>
        <a:p>
          <a:endParaRPr lang="en-US"/>
        </a:p>
      </dgm:t>
    </dgm:pt>
    <dgm:pt modelId="{937BAE9B-5877-4982-B659-DA02D14926A1}" type="sibTrans" cxnId="{682A6017-B75A-4AA7-89B9-0A4FBBDEE1A7}">
      <dgm:prSet/>
      <dgm:spPr/>
      <dgm:t>
        <a:bodyPr/>
        <a:lstStyle/>
        <a:p>
          <a:endParaRPr lang="en-US"/>
        </a:p>
      </dgm:t>
    </dgm:pt>
    <dgm:pt modelId="{E50C40F1-0058-4DA5-A189-F4258007AA7F}">
      <dgm:prSet phldrT="[Text]"/>
      <dgm:spPr/>
      <dgm:t>
        <a:bodyPr/>
        <a:lstStyle/>
        <a:p>
          <a:r>
            <a:rPr lang="en-US" dirty="0">
              <a:latin typeface="Arial" panose="020B0604020202020204" pitchFamily="34" charset="0"/>
              <a:cs typeface="Arial" panose="020B0604020202020204" pitchFamily="34" charset="0"/>
            </a:rPr>
            <a:t>Fitness Benefit</a:t>
          </a:r>
        </a:p>
      </dgm:t>
    </dgm:pt>
    <dgm:pt modelId="{56B0DA7A-1425-41A2-88E7-4F44213DAF97}" type="parTrans" cxnId="{886F2385-4192-46EB-A40C-11E860294555}">
      <dgm:prSet/>
      <dgm:spPr/>
      <dgm:t>
        <a:bodyPr/>
        <a:lstStyle/>
        <a:p>
          <a:endParaRPr lang="en-US"/>
        </a:p>
      </dgm:t>
    </dgm:pt>
    <dgm:pt modelId="{204C13DD-19EA-400A-8C41-A37FA6320EEC}" type="sibTrans" cxnId="{886F2385-4192-46EB-A40C-11E860294555}">
      <dgm:prSet/>
      <dgm:spPr/>
      <dgm:t>
        <a:bodyPr/>
        <a:lstStyle/>
        <a:p>
          <a:endParaRPr lang="en-US"/>
        </a:p>
      </dgm:t>
    </dgm:pt>
    <dgm:pt modelId="{85D8D364-0334-41F7-832F-75DAB520F52B}">
      <dgm:prSet phldrT="[Text]"/>
      <dgm:spPr/>
      <dgm:t>
        <a:bodyPr/>
        <a:lstStyle/>
        <a:p>
          <a:r>
            <a:rPr lang="en-US" dirty="0">
              <a:latin typeface="Arial" panose="020B0604020202020204" pitchFamily="34" charset="0"/>
              <a:cs typeface="Arial" panose="020B0604020202020204" pitchFamily="34" charset="0"/>
            </a:rPr>
            <a:t>Nurse Line</a:t>
          </a:r>
        </a:p>
      </dgm:t>
    </dgm:pt>
    <dgm:pt modelId="{46227D45-DA12-432D-8016-4358EA8F54DF}" type="parTrans" cxnId="{27D7AE44-570F-4280-AF4D-D43D8BAF6115}">
      <dgm:prSet/>
      <dgm:spPr/>
      <dgm:t>
        <a:bodyPr/>
        <a:lstStyle/>
        <a:p>
          <a:endParaRPr lang="en-US"/>
        </a:p>
      </dgm:t>
    </dgm:pt>
    <dgm:pt modelId="{AB2F33FB-1057-478D-A57B-59460CD53CEB}" type="sibTrans" cxnId="{27D7AE44-570F-4280-AF4D-D43D8BAF6115}">
      <dgm:prSet/>
      <dgm:spPr/>
      <dgm:t>
        <a:bodyPr/>
        <a:lstStyle/>
        <a:p>
          <a:endParaRPr lang="en-US"/>
        </a:p>
      </dgm:t>
    </dgm:pt>
    <dgm:pt modelId="{3A033B7F-A6A7-47D5-91E8-9405FF22BF17}" type="pres">
      <dgm:prSet presAssocID="{2EEB29D7-C9A7-4E8F-A440-0ED31FEDD95F}" presName="Name0" presStyleCnt="0">
        <dgm:presLayoutVars>
          <dgm:dir/>
          <dgm:resizeHandles val="exact"/>
        </dgm:presLayoutVars>
      </dgm:prSet>
      <dgm:spPr/>
      <dgm:t>
        <a:bodyPr/>
        <a:lstStyle/>
        <a:p>
          <a:endParaRPr lang="en-US"/>
        </a:p>
      </dgm:t>
    </dgm:pt>
    <dgm:pt modelId="{A198F8BB-0D49-4399-BBB7-D6FF77AB4257}" type="pres">
      <dgm:prSet presAssocID="{C277074D-BF7E-473A-ADF7-E30916EF10D6}" presName="compNode" presStyleCnt="0"/>
      <dgm:spPr/>
    </dgm:pt>
    <dgm:pt modelId="{6D68A3BD-BC71-420D-99D2-E740A29A6313}" type="pres">
      <dgm:prSet presAssocID="{C277074D-BF7E-473A-ADF7-E30916EF10D6}" presName="pictRect" presStyleLbl="node1" presStyleIdx="0" presStyleCnt="4" custLinFactX="2056" custLinFactNeighborX="100000"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4806D5C8-4E1C-4ACC-BF35-14152AB59547}" type="pres">
      <dgm:prSet presAssocID="{C277074D-BF7E-473A-ADF7-E30916EF10D6}" presName="textRect" presStyleLbl="revTx" presStyleIdx="0" presStyleCnt="4">
        <dgm:presLayoutVars>
          <dgm:bulletEnabled val="1"/>
        </dgm:presLayoutVars>
      </dgm:prSet>
      <dgm:spPr/>
      <dgm:t>
        <a:bodyPr/>
        <a:lstStyle/>
        <a:p>
          <a:endParaRPr lang="en-US"/>
        </a:p>
      </dgm:t>
    </dgm:pt>
    <dgm:pt modelId="{710AD739-19CA-43D1-962B-5EA3885CC0F1}" type="pres">
      <dgm:prSet presAssocID="{3BF714E7-F84F-4218-8D66-ACA02662FFAA}" presName="sibTrans" presStyleLbl="sibTrans2D1" presStyleIdx="0" presStyleCnt="0"/>
      <dgm:spPr/>
      <dgm:t>
        <a:bodyPr/>
        <a:lstStyle/>
        <a:p>
          <a:endParaRPr lang="en-US"/>
        </a:p>
      </dgm:t>
    </dgm:pt>
    <dgm:pt modelId="{5EC2D20A-8DEE-4ACC-BDCA-87FFB98E1908}" type="pres">
      <dgm:prSet presAssocID="{75092E88-53F2-4D68-87B9-00CD5E8F7BD8}" presName="compNode" presStyleCnt="0"/>
      <dgm:spPr/>
    </dgm:pt>
    <dgm:pt modelId="{150F3026-CF3C-43BD-ACCF-FF80A1D94930}" type="pres">
      <dgm:prSet presAssocID="{75092E88-53F2-4D68-87B9-00CD5E8F7BD8}" presName="pictRect" presStyleLbl="node1" presStyleIdx="1" presStyleCnt="4" custLinFactX="-8390" custLinFactNeighborX="-100000" custLinFactNeighborY="10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pt>
    <dgm:pt modelId="{9D131AB2-93F9-41A1-A806-3FFFBA66B036}" type="pres">
      <dgm:prSet presAssocID="{75092E88-53F2-4D68-87B9-00CD5E8F7BD8}" presName="textRect" presStyleLbl="revTx" presStyleIdx="1" presStyleCnt="4" custLinFactNeighborX="-7998">
        <dgm:presLayoutVars>
          <dgm:bulletEnabled val="1"/>
        </dgm:presLayoutVars>
      </dgm:prSet>
      <dgm:spPr/>
      <dgm:t>
        <a:bodyPr/>
        <a:lstStyle/>
        <a:p>
          <a:endParaRPr lang="en-US"/>
        </a:p>
      </dgm:t>
    </dgm:pt>
    <dgm:pt modelId="{25FE5A0E-15BA-473A-87D1-75021E59826B}" type="pres">
      <dgm:prSet presAssocID="{937BAE9B-5877-4982-B659-DA02D14926A1}" presName="sibTrans" presStyleLbl="sibTrans2D1" presStyleIdx="0" presStyleCnt="0"/>
      <dgm:spPr/>
      <dgm:t>
        <a:bodyPr/>
        <a:lstStyle/>
        <a:p>
          <a:endParaRPr lang="en-US"/>
        </a:p>
      </dgm:t>
    </dgm:pt>
    <dgm:pt modelId="{9CF7585D-0814-49C3-82D0-69246A1F6F0A}" type="pres">
      <dgm:prSet presAssocID="{E50C40F1-0058-4DA5-A189-F4258007AA7F}" presName="compNode" presStyleCnt="0"/>
      <dgm:spPr/>
    </dgm:pt>
    <dgm:pt modelId="{F3874E83-F435-4257-974C-2EC4DF6D00AB}" type="pres">
      <dgm:prSet presAssocID="{E50C40F1-0058-4DA5-A189-F4258007AA7F}" presName="pictRect" presStyleLbl="node1" presStyleIdx="2" presStyleCnt="4" custLinFactNeighborX="-16367" custLinFactNeighborY="339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pt>
    <dgm:pt modelId="{E4FE3606-8614-4355-B582-33896B411E43}" type="pres">
      <dgm:prSet presAssocID="{E50C40F1-0058-4DA5-A189-F4258007AA7F}" presName="textRect" presStyleLbl="revTx" presStyleIdx="2" presStyleCnt="4" custLinFactNeighborX="-16673">
        <dgm:presLayoutVars>
          <dgm:bulletEnabled val="1"/>
        </dgm:presLayoutVars>
      </dgm:prSet>
      <dgm:spPr/>
      <dgm:t>
        <a:bodyPr/>
        <a:lstStyle/>
        <a:p>
          <a:endParaRPr lang="en-US"/>
        </a:p>
      </dgm:t>
    </dgm:pt>
    <dgm:pt modelId="{4B5C9593-896E-48FD-8526-AA88DB286E16}" type="pres">
      <dgm:prSet presAssocID="{204C13DD-19EA-400A-8C41-A37FA6320EEC}" presName="sibTrans" presStyleLbl="sibTrans2D1" presStyleIdx="0" presStyleCnt="0"/>
      <dgm:spPr/>
      <dgm:t>
        <a:bodyPr/>
        <a:lstStyle/>
        <a:p>
          <a:endParaRPr lang="en-US"/>
        </a:p>
      </dgm:t>
    </dgm:pt>
    <dgm:pt modelId="{CC709B42-9A73-4DF3-A82B-51486858BB82}" type="pres">
      <dgm:prSet presAssocID="{85D8D364-0334-41F7-832F-75DAB520F52B}" presName="compNode" presStyleCnt="0"/>
      <dgm:spPr/>
    </dgm:pt>
    <dgm:pt modelId="{5B0232AB-BC9E-4584-AD4B-CE35B1D0F546}" type="pres">
      <dgm:prSet presAssocID="{85D8D364-0334-41F7-832F-75DAB520F52B}" presName="pictRect" presStyleLbl="node1" presStyleIdx="3" presStyleCnt="4" custLinFactNeighborX="-25341"/>
      <dgm:spPr>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dgm:spPr>
    </dgm:pt>
    <dgm:pt modelId="{FCF5ABE0-4ED2-4F06-9118-0CE6A6722D37}" type="pres">
      <dgm:prSet presAssocID="{85D8D364-0334-41F7-832F-75DAB520F52B}" presName="textRect" presStyleLbl="revTx" presStyleIdx="3" presStyleCnt="4" custLinFactNeighborX="-19343">
        <dgm:presLayoutVars>
          <dgm:bulletEnabled val="1"/>
        </dgm:presLayoutVars>
      </dgm:prSet>
      <dgm:spPr/>
      <dgm:t>
        <a:bodyPr/>
        <a:lstStyle/>
        <a:p>
          <a:endParaRPr lang="en-US"/>
        </a:p>
      </dgm:t>
    </dgm:pt>
  </dgm:ptLst>
  <dgm:cxnLst>
    <dgm:cxn modelId="{0C2B1032-E958-4B94-91A6-D96799E497E1}" type="presOf" srcId="{75092E88-53F2-4D68-87B9-00CD5E8F7BD8}" destId="{9D131AB2-93F9-41A1-A806-3FFFBA66B036}" srcOrd="0" destOrd="0" presId="urn:microsoft.com/office/officeart/2005/8/layout/pList1"/>
    <dgm:cxn modelId="{4E9BDD44-24A7-46AB-A546-8BE0E0315411}" srcId="{2EEB29D7-C9A7-4E8F-A440-0ED31FEDD95F}" destId="{C277074D-BF7E-473A-ADF7-E30916EF10D6}" srcOrd="0" destOrd="0" parTransId="{6F97F0BE-FFFD-4A44-B7FD-470C4CDADDE0}" sibTransId="{3BF714E7-F84F-4218-8D66-ACA02662FFAA}"/>
    <dgm:cxn modelId="{27D7AE44-570F-4280-AF4D-D43D8BAF6115}" srcId="{2EEB29D7-C9A7-4E8F-A440-0ED31FEDD95F}" destId="{85D8D364-0334-41F7-832F-75DAB520F52B}" srcOrd="3" destOrd="0" parTransId="{46227D45-DA12-432D-8016-4358EA8F54DF}" sibTransId="{AB2F33FB-1057-478D-A57B-59460CD53CEB}"/>
    <dgm:cxn modelId="{A643445B-8733-405E-9CEE-8E461350AA08}" type="presOf" srcId="{85D8D364-0334-41F7-832F-75DAB520F52B}" destId="{FCF5ABE0-4ED2-4F06-9118-0CE6A6722D37}" srcOrd="0" destOrd="0" presId="urn:microsoft.com/office/officeart/2005/8/layout/pList1"/>
    <dgm:cxn modelId="{0839C5CC-F38C-4724-8594-E84E1BB2DBB3}" type="presOf" srcId="{3BF714E7-F84F-4218-8D66-ACA02662FFAA}" destId="{710AD739-19CA-43D1-962B-5EA3885CC0F1}" srcOrd="0" destOrd="0" presId="urn:microsoft.com/office/officeart/2005/8/layout/pList1"/>
    <dgm:cxn modelId="{725888CD-AF0D-4E7B-80B2-7E2C820BA255}" type="presOf" srcId="{937BAE9B-5877-4982-B659-DA02D14926A1}" destId="{25FE5A0E-15BA-473A-87D1-75021E59826B}" srcOrd="0" destOrd="0" presId="urn:microsoft.com/office/officeart/2005/8/layout/pList1"/>
    <dgm:cxn modelId="{886F2385-4192-46EB-A40C-11E860294555}" srcId="{2EEB29D7-C9A7-4E8F-A440-0ED31FEDD95F}" destId="{E50C40F1-0058-4DA5-A189-F4258007AA7F}" srcOrd="2" destOrd="0" parTransId="{56B0DA7A-1425-41A2-88E7-4F44213DAF97}" sibTransId="{204C13DD-19EA-400A-8C41-A37FA6320EEC}"/>
    <dgm:cxn modelId="{682A6017-B75A-4AA7-89B9-0A4FBBDEE1A7}" srcId="{2EEB29D7-C9A7-4E8F-A440-0ED31FEDD95F}" destId="{75092E88-53F2-4D68-87B9-00CD5E8F7BD8}" srcOrd="1" destOrd="0" parTransId="{6919E52D-52D6-4821-833E-BBF71715D921}" sibTransId="{937BAE9B-5877-4982-B659-DA02D14926A1}"/>
    <dgm:cxn modelId="{B237AA45-7F7C-43FB-A363-BDDD97823793}" type="presOf" srcId="{2EEB29D7-C9A7-4E8F-A440-0ED31FEDD95F}" destId="{3A033B7F-A6A7-47D5-91E8-9405FF22BF17}" srcOrd="0" destOrd="0" presId="urn:microsoft.com/office/officeart/2005/8/layout/pList1"/>
    <dgm:cxn modelId="{C27F18B8-E170-40E2-848B-2ED86844D6EA}" type="presOf" srcId="{E50C40F1-0058-4DA5-A189-F4258007AA7F}" destId="{E4FE3606-8614-4355-B582-33896B411E43}" srcOrd="0" destOrd="0" presId="urn:microsoft.com/office/officeart/2005/8/layout/pList1"/>
    <dgm:cxn modelId="{9557A056-F844-4D4D-A84A-327ABBFF8672}" type="presOf" srcId="{204C13DD-19EA-400A-8C41-A37FA6320EEC}" destId="{4B5C9593-896E-48FD-8526-AA88DB286E16}" srcOrd="0" destOrd="0" presId="urn:microsoft.com/office/officeart/2005/8/layout/pList1"/>
    <dgm:cxn modelId="{9583CBD5-63CC-472A-8CDD-F66F83D3E83C}" type="presOf" srcId="{C277074D-BF7E-473A-ADF7-E30916EF10D6}" destId="{4806D5C8-4E1C-4ACC-BF35-14152AB59547}" srcOrd="0" destOrd="0" presId="urn:microsoft.com/office/officeart/2005/8/layout/pList1"/>
    <dgm:cxn modelId="{49550A64-0525-401D-9B71-6A925B43E973}" type="presParOf" srcId="{3A033B7F-A6A7-47D5-91E8-9405FF22BF17}" destId="{A198F8BB-0D49-4399-BBB7-D6FF77AB4257}" srcOrd="0" destOrd="0" presId="urn:microsoft.com/office/officeart/2005/8/layout/pList1"/>
    <dgm:cxn modelId="{4BFEE403-8606-4C05-90CD-881B109D3CAB}" type="presParOf" srcId="{A198F8BB-0D49-4399-BBB7-D6FF77AB4257}" destId="{6D68A3BD-BC71-420D-99D2-E740A29A6313}" srcOrd="0" destOrd="0" presId="urn:microsoft.com/office/officeart/2005/8/layout/pList1"/>
    <dgm:cxn modelId="{9DA908BD-A2A7-46B4-8C02-B458FB6C4FDD}" type="presParOf" srcId="{A198F8BB-0D49-4399-BBB7-D6FF77AB4257}" destId="{4806D5C8-4E1C-4ACC-BF35-14152AB59547}" srcOrd="1" destOrd="0" presId="urn:microsoft.com/office/officeart/2005/8/layout/pList1"/>
    <dgm:cxn modelId="{25149E68-CAA7-4806-862B-676B48A1DBE1}" type="presParOf" srcId="{3A033B7F-A6A7-47D5-91E8-9405FF22BF17}" destId="{710AD739-19CA-43D1-962B-5EA3885CC0F1}" srcOrd="1" destOrd="0" presId="urn:microsoft.com/office/officeart/2005/8/layout/pList1"/>
    <dgm:cxn modelId="{11037394-6797-49AA-83E1-8B6437AAAFB4}" type="presParOf" srcId="{3A033B7F-A6A7-47D5-91E8-9405FF22BF17}" destId="{5EC2D20A-8DEE-4ACC-BDCA-87FFB98E1908}" srcOrd="2" destOrd="0" presId="urn:microsoft.com/office/officeart/2005/8/layout/pList1"/>
    <dgm:cxn modelId="{D25E7503-8A85-423F-A2BA-68D54965E469}" type="presParOf" srcId="{5EC2D20A-8DEE-4ACC-BDCA-87FFB98E1908}" destId="{150F3026-CF3C-43BD-ACCF-FF80A1D94930}" srcOrd="0" destOrd="0" presId="urn:microsoft.com/office/officeart/2005/8/layout/pList1"/>
    <dgm:cxn modelId="{51A28998-B974-4BF7-8AD9-0E22853B99F3}" type="presParOf" srcId="{5EC2D20A-8DEE-4ACC-BDCA-87FFB98E1908}" destId="{9D131AB2-93F9-41A1-A806-3FFFBA66B036}" srcOrd="1" destOrd="0" presId="urn:microsoft.com/office/officeart/2005/8/layout/pList1"/>
    <dgm:cxn modelId="{FF3365F0-B04C-4581-B1EB-8D176116C689}" type="presParOf" srcId="{3A033B7F-A6A7-47D5-91E8-9405FF22BF17}" destId="{25FE5A0E-15BA-473A-87D1-75021E59826B}" srcOrd="3" destOrd="0" presId="urn:microsoft.com/office/officeart/2005/8/layout/pList1"/>
    <dgm:cxn modelId="{CA303212-2C64-4961-9ECE-4C5B1F465041}" type="presParOf" srcId="{3A033B7F-A6A7-47D5-91E8-9405FF22BF17}" destId="{9CF7585D-0814-49C3-82D0-69246A1F6F0A}" srcOrd="4" destOrd="0" presId="urn:microsoft.com/office/officeart/2005/8/layout/pList1"/>
    <dgm:cxn modelId="{5E6B7B60-DE24-4DE2-9500-17AD86548D59}" type="presParOf" srcId="{9CF7585D-0814-49C3-82D0-69246A1F6F0A}" destId="{F3874E83-F435-4257-974C-2EC4DF6D00AB}" srcOrd="0" destOrd="0" presId="urn:microsoft.com/office/officeart/2005/8/layout/pList1"/>
    <dgm:cxn modelId="{CAD41011-AEBF-4F9D-A9B5-33325F0E26D6}" type="presParOf" srcId="{9CF7585D-0814-49C3-82D0-69246A1F6F0A}" destId="{E4FE3606-8614-4355-B582-33896B411E43}" srcOrd="1" destOrd="0" presId="urn:microsoft.com/office/officeart/2005/8/layout/pList1"/>
    <dgm:cxn modelId="{9763C039-53D5-41CA-BF73-2021E9EE1FD9}" type="presParOf" srcId="{3A033B7F-A6A7-47D5-91E8-9405FF22BF17}" destId="{4B5C9593-896E-48FD-8526-AA88DB286E16}" srcOrd="5" destOrd="0" presId="urn:microsoft.com/office/officeart/2005/8/layout/pList1"/>
    <dgm:cxn modelId="{0D3DC123-4371-4A56-8416-BFD40DBC6DEC}" type="presParOf" srcId="{3A033B7F-A6A7-47D5-91E8-9405FF22BF17}" destId="{CC709B42-9A73-4DF3-A82B-51486858BB82}" srcOrd="6" destOrd="0" presId="urn:microsoft.com/office/officeart/2005/8/layout/pList1"/>
    <dgm:cxn modelId="{F4F65917-D97B-4C8C-B8E7-99210B7B8877}" type="presParOf" srcId="{CC709B42-9A73-4DF3-A82B-51486858BB82}" destId="{5B0232AB-BC9E-4584-AD4B-CE35B1D0F546}" srcOrd="0" destOrd="0" presId="urn:microsoft.com/office/officeart/2005/8/layout/pList1"/>
    <dgm:cxn modelId="{18B1487F-F208-4305-96FC-9F4FA3E8812E}" type="presParOf" srcId="{CC709B42-9A73-4DF3-A82B-51486858BB82}" destId="{FCF5ABE0-4ED2-4F06-9118-0CE6A6722D3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EB29D7-C9A7-4E8F-A440-0ED31FEDD95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C277074D-BF7E-473A-ADF7-E30916EF10D6}">
      <dgm:prSet phldrT="[Text]" custT="1"/>
      <dgm:spPr/>
      <dgm:t>
        <a:bodyPr/>
        <a:lstStyle/>
        <a:p>
          <a:pPr algn="l"/>
          <a:r>
            <a:rPr lang="en-US" sz="1400" dirty="0">
              <a:latin typeface="Arial" panose="020B0604020202020204" pitchFamily="34" charset="0"/>
              <a:cs typeface="Arial" panose="020B0604020202020204" pitchFamily="34" charset="0"/>
            </a:rPr>
            <a:t>Routine Vision</a:t>
          </a:r>
        </a:p>
      </dgm:t>
    </dgm:pt>
    <dgm:pt modelId="{6F97F0BE-FFFD-4A44-B7FD-470C4CDADDE0}" type="parTrans" cxnId="{4E9BDD44-24A7-46AB-A546-8BE0E0315411}">
      <dgm:prSet/>
      <dgm:spPr/>
      <dgm:t>
        <a:bodyPr/>
        <a:lstStyle/>
        <a:p>
          <a:endParaRPr lang="en-US"/>
        </a:p>
      </dgm:t>
    </dgm:pt>
    <dgm:pt modelId="{3BF714E7-F84F-4218-8D66-ACA02662FFAA}" type="sibTrans" cxnId="{4E9BDD44-24A7-46AB-A546-8BE0E0315411}">
      <dgm:prSet/>
      <dgm:spPr/>
      <dgm:t>
        <a:bodyPr/>
        <a:lstStyle/>
        <a:p>
          <a:endParaRPr lang="en-US"/>
        </a:p>
      </dgm:t>
    </dgm:pt>
    <dgm:pt modelId="{75092E88-53F2-4D68-87B9-00CD5E8F7BD8}">
      <dgm:prSet phldrT="[Text]" custT="1"/>
      <dgm:spPr/>
      <dgm:t>
        <a:bodyPr/>
        <a:lstStyle/>
        <a:p>
          <a:r>
            <a:rPr lang="en-US" sz="1400" dirty="0">
              <a:latin typeface="Arial" panose="020B0604020202020204" pitchFamily="34" charset="0"/>
              <a:cs typeface="Arial" panose="020B0604020202020204" pitchFamily="34" charset="0"/>
            </a:rPr>
            <a:t>Dental Services</a:t>
          </a:r>
        </a:p>
      </dgm:t>
    </dgm:pt>
    <dgm:pt modelId="{6919E52D-52D6-4821-833E-BBF71715D921}" type="parTrans" cxnId="{682A6017-B75A-4AA7-89B9-0A4FBBDEE1A7}">
      <dgm:prSet/>
      <dgm:spPr/>
      <dgm:t>
        <a:bodyPr/>
        <a:lstStyle/>
        <a:p>
          <a:endParaRPr lang="en-US"/>
        </a:p>
      </dgm:t>
    </dgm:pt>
    <dgm:pt modelId="{937BAE9B-5877-4982-B659-DA02D14926A1}" type="sibTrans" cxnId="{682A6017-B75A-4AA7-89B9-0A4FBBDEE1A7}">
      <dgm:prSet/>
      <dgm:spPr/>
      <dgm:t>
        <a:bodyPr/>
        <a:lstStyle/>
        <a:p>
          <a:endParaRPr lang="en-US"/>
        </a:p>
      </dgm:t>
    </dgm:pt>
    <dgm:pt modelId="{E50C40F1-0058-4DA5-A189-F4258007AA7F}">
      <dgm:prSet phldrT="[Text]" custT="1"/>
      <dgm:spPr/>
      <dgm:t>
        <a:bodyPr/>
        <a:lstStyle/>
        <a:p>
          <a:r>
            <a:rPr lang="en-US" sz="1400" dirty="0">
              <a:latin typeface="Arial" panose="020B0604020202020204" pitchFamily="34" charset="0"/>
              <a:cs typeface="Arial" panose="020B0604020202020204" pitchFamily="34" charset="0"/>
            </a:rPr>
            <a:t>Transportation </a:t>
          </a:r>
        </a:p>
        <a:p>
          <a:r>
            <a:rPr lang="en-US" sz="1400" dirty="0">
              <a:latin typeface="Arial" panose="020B0604020202020204" pitchFamily="34" charset="0"/>
              <a:cs typeface="Arial" panose="020B0604020202020204" pitchFamily="34" charset="0"/>
            </a:rPr>
            <a:t>Services</a:t>
          </a:r>
        </a:p>
      </dgm:t>
    </dgm:pt>
    <dgm:pt modelId="{56B0DA7A-1425-41A2-88E7-4F44213DAF97}" type="parTrans" cxnId="{886F2385-4192-46EB-A40C-11E860294555}">
      <dgm:prSet/>
      <dgm:spPr/>
      <dgm:t>
        <a:bodyPr/>
        <a:lstStyle/>
        <a:p>
          <a:endParaRPr lang="en-US"/>
        </a:p>
      </dgm:t>
    </dgm:pt>
    <dgm:pt modelId="{204C13DD-19EA-400A-8C41-A37FA6320EEC}" type="sibTrans" cxnId="{886F2385-4192-46EB-A40C-11E860294555}">
      <dgm:prSet/>
      <dgm:spPr/>
      <dgm:t>
        <a:bodyPr/>
        <a:lstStyle/>
        <a:p>
          <a:endParaRPr lang="en-US"/>
        </a:p>
      </dgm:t>
    </dgm:pt>
    <dgm:pt modelId="{5874F903-301F-4ABE-8A55-83AFDB74AB07}">
      <dgm:prSet/>
      <dgm:spPr/>
      <dgm:t>
        <a:bodyPr/>
        <a:lstStyle/>
        <a:p>
          <a:endParaRPr lang="en-US" dirty="0"/>
        </a:p>
      </dgm:t>
    </dgm:pt>
    <dgm:pt modelId="{59F337FC-F899-460A-9323-D80A6713D908}" type="sibTrans" cxnId="{CC07BFA7-E9A7-4319-ABB0-0F997BEA737D}">
      <dgm:prSet/>
      <dgm:spPr/>
      <dgm:t>
        <a:bodyPr/>
        <a:lstStyle/>
        <a:p>
          <a:endParaRPr lang="en-US"/>
        </a:p>
      </dgm:t>
    </dgm:pt>
    <dgm:pt modelId="{8FDA8D1A-5C0A-4331-9040-60CDE79AF5C0}" type="parTrans" cxnId="{CC07BFA7-E9A7-4319-ABB0-0F997BEA737D}">
      <dgm:prSet/>
      <dgm:spPr/>
      <dgm:t>
        <a:bodyPr/>
        <a:lstStyle/>
        <a:p>
          <a:endParaRPr lang="en-US"/>
        </a:p>
      </dgm:t>
    </dgm:pt>
    <dgm:pt modelId="{85D8D364-0334-41F7-832F-75DAB520F52B}">
      <dgm:prSet phldrT="[Text]" custT="1"/>
      <dgm:spPr/>
      <dgm:t>
        <a:bodyPr/>
        <a:lstStyle/>
        <a:p>
          <a:r>
            <a:rPr lang="en-US" sz="1400" dirty="0">
              <a:latin typeface="Arial" panose="020B0604020202020204" pitchFamily="34" charset="0"/>
              <a:cs typeface="Arial" panose="020B0604020202020204" pitchFamily="34" charset="0"/>
            </a:rPr>
            <a:t>Nurse Line</a:t>
          </a:r>
        </a:p>
      </dgm:t>
    </dgm:pt>
    <dgm:pt modelId="{AB2F33FB-1057-478D-A57B-59460CD53CEB}" type="sibTrans" cxnId="{27D7AE44-570F-4280-AF4D-D43D8BAF6115}">
      <dgm:prSet/>
      <dgm:spPr/>
      <dgm:t>
        <a:bodyPr/>
        <a:lstStyle/>
        <a:p>
          <a:endParaRPr lang="en-US"/>
        </a:p>
      </dgm:t>
    </dgm:pt>
    <dgm:pt modelId="{46227D45-DA12-432D-8016-4358EA8F54DF}" type="parTrans" cxnId="{27D7AE44-570F-4280-AF4D-D43D8BAF6115}">
      <dgm:prSet/>
      <dgm:spPr/>
      <dgm:t>
        <a:bodyPr/>
        <a:lstStyle/>
        <a:p>
          <a:endParaRPr lang="en-US"/>
        </a:p>
      </dgm:t>
    </dgm:pt>
    <dgm:pt modelId="{3A033B7F-A6A7-47D5-91E8-9405FF22BF17}" type="pres">
      <dgm:prSet presAssocID="{2EEB29D7-C9A7-4E8F-A440-0ED31FEDD95F}" presName="Name0" presStyleCnt="0">
        <dgm:presLayoutVars>
          <dgm:dir/>
          <dgm:resizeHandles val="exact"/>
        </dgm:presLayoutVars>
      </dgm:prSet>
      <dgm:spPr/>
      <dgm:t>
        <a:bodyPr/>
        <a:lstStyle/>
        <a:p>
          <a:endParaRPr lang="en-US"/>
        </a:p>
      </dgm:t>
    </dgm:pt>
    <dgm:pt modelId="{A198F8BB-0D49-4399-BBB7-D6FF77AB4257}" type="pres">
      <dgm:prSet presAssocID="{C277074D-BF7E-473A-ADF7-E30916EF10D6}" presName="compNode" presStyleCnt="0"/>
      <dgm:spPr/>
    </dgm:pt>
    <dgm:pt modelId="{6D68A3BD-BC71-420D-99D2-E740A29A6313}" type="pres">
      <dgm:prSet presAssocID="{C277074D-BF7E-473A-ADF7-E30916EF10D6}" presName="pictRect" presStyleLbl="node1" presStyleIdx="0" presStyleCnt="5" custScaleX="68212" custScaleY="79751" custLinFactNeighborX="1177" custLinFactNeighborY="2143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dgm:spPr>
    </dgm:pt>
    <dgm:pt modelId="{4806D5C8-4E1C-4ACC-BF35-14152AB59547}" type="pres">
      <dgm:prSet presAssocID="{C277074D-BF7E-473A-ADF7-E30916EF10D6}" presName="textRect" presStyleLbl="revTx" presStyleIdx="0" presStyleCnt="5" custLinFactNeighborX="-47434" custLinFactNeighborY="11626">
        <dgm:presLayoutVars>
          <dgm:bulletEnabled val="1"/>
        </dgm:presLayoutVars>
      </dgm:prSet>
      <dgm:spPr/>
      <dgm:t>
        <a:bodyPr/>
        <a:lstStyle/>
        <a:p>
          <a:endParaRPr lang="en-US"/>
        </a:p>
      </dgm:t>
    </dgm:pt>
    <dgm:pt modelId="{710AD739-19CA-43D1-962B-5EA3885CC0F1}" type="pres">
      <dgm:prSet presAssocID="{3BF714E7-F84F-4218-8D66-ACA02662FFAA}" presName="sibTrans" presStyleLbl="sibTrans2D1" presStyleIdx="0" presStyleCnt="0"/>
      <dgm:spPr/>
      <dgm:t>
        <a:bodyPr/>
        <a:lstStyle/>
        <a:p>
          <a:endParaRPr lang="en-US"/>
        </a:p>
      </dgm:t>
    </dgm:pt>
    <dgm:pt modelId="{5EC2D20A-8DEE-4ACC-BDCA-87FFB98E1908}" type="pres">
      <dgm:prSet presAssocID="{75092E88-53F2-4D68-87B9-00CD5E8F7BD8}" presName="compNode" presStyleCnt="0"/>
      <dgm:spPr/>
    </dgm:pt>
    <dgm:pt modelId="{150F3026-CF3C-43BD-ACCF-FF80A1D94930}" type="pres">
      <dgm:prSet presAssocID="{75092E88-53F2-4D68-87B9-00CD5E8F7BD8}" presName="pictRect" presStyleLbl="node1" presStyleIdx="1" presStyleCnt="5" custScaleX="68285" custScaleY="79658" custLinFactX="-76698" custLinFactNeighborX="-100000" custLinFactNeighborY="22106"/>
      <dgm:spPr>
        <a:blipFill rotWithShape="1">
          <a:blip xmlns:r="http://schemas.openxmlformats.org/officeDocument/2006/relationships" r:embed="rId2"/>
          <a:stretch>
            <a:fillRect/>
          </a:stretch>
        </a:blipFill>
      </dgm:spPr>
    </dgm:pt>
    <dgm:pt modelId="{9D131AB2-93F9-41A1-A806-3FFFBA66B036}" type="pres">
      <dgm:prSet presAssocID="{75092E88-53F2-4D68-87B9-00CD5E8F7BD8}" presName="textRect" presStyleLbl="revTx" presStyleIdx="1" presStyleCnt="5" custLinFactX="-6055" custLinFactNeighborX="-100000" custLinFactNeighborY="14106">
        <dgm:presLayoutVars>
          <dgm:bulletEnabled val="1"/>
        </dgm:presLayoutVars>
      </dgm:prSet>
      <dgm:spPr/>
      <dgm:t>
        <a:bodyPr/>
        <a:lstStyle/>
        <a:p>
          <a:endParaRPr lang="en-US"/>
        </a:p>
      </dgm:t>
    </dgm:pt>
    <dgm:pt modelId="{25FE5A0E-15BA-473A-87D1-75021E59826B}" type="pres">
      <dgm:prSet presAssocID="{937BAE9B-5877-4982-B659-DA02D14926A1}" presName="sibTrans" presStyleLbl="sibTrans2D1" presStyleIdx="0" presStyleCnt="0"/>
      <dgm:spPr/>
      <dgm:t>
        <a:bodyPr/>
        <a:lstStyle/>
        <a:p>
          <a:endParaRPr lang="en-US"/>
        </a:p>
      </dgm:t>
    </dgm:pt>
    <dgm:pt modelId="{9CF7585D-0814-49C3-82D0-69246A1F6F0A}" type="pres">
      <dgm:prSet presAssocID="{E50C40F1-0058-4DA5-A189-F4258007AA7F}" presName="compNode" presStyleCnt="0"/>
      <dgm:spPr/>
    </dgm:pt>
    <dgm:pt modelId="{F3874E83-F435-4257-974C-2EC4DF6D00AB}" type="pres">
      <dgm:prSet presAssocID="{E50C40F1-0058-4DA5-A189-F4258007AA7F}" presName="pictRect" presStyleLbl="node1" presStyleIdx="2" presStyleCnt="5" custScaleX="68212" custScaleY="79751" custLinFactNeighborX="-10106" custLinFactNeighborY="2078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pt>
    <dgm:pt modelId="{E4FE3606-8614-4355-B582-33896B411E43}" type="pres">
      <dgm:prSet presAssocID="{E50C40F1-0058-4DA5-A189-F4258007AA7F}" presName="textRect" presStyleLbl="revTx" presStyleIdx="2" presStyleCnt="5" custLinFactNeighborX="-7379" custLinFactNeighborY="6333">
        <dgm:presLayoutVars>
          <dgm:bulletEnabled val="1"/>
        </dgm:presLayoutVars>
      </dgm:prSet>
      <dgm:spPr/>
      <dgm:t>
        <a:bodyPr/>
        <a:lstStyle/>
        <a:p>
          <a:endParaRPr lang="en-US"/>
        </a:p>
      </dgm:t>
    </dgm:pt>
    <dgm:pt modelId="{4B5C9593-896E-48FD-8526-AA88DB286E16}" type="pres">
      <dgm:prSet presAssocID="{204C13DD-19EA-400A-8C41-A37FA6320EEC}" presName="sibTrans" presStyleLbl="sibTrans2D1" presStyleIdx="0" presStyleCnt="0"/>
      <dgm:spPr/>
      <dgm:t>
        <a:bodyPr/>
        <a:lstStyle/>
        <a:p>
          <a:endParaRPr lang="en-US"/>
        </a:p>
      </dgm:t>
    </dgm:pt>
    <dgm:pt modelId="{07C7A2D3-00D9-4C72-A1C1-464B3D758130}" type="pres">
      <dgm:prSet presAssocID="{5874F903-301F-4ABE-8A55-83AFDB74AB07}" presName="compNode" presStyleCnt="0"/>
      <dgm:spPr/>
    </dgm:pt>
    <dgm:pt modelId="{D9DEF00B-3F2D-4A32-8698-8AFB071BF762}" type="pres">
      <dgm:prSet presAssocID="{5874F903-301F-4ABE-8A55-83AFDB74AB07}" presName="pictRect" presStyleLbl="node1" presStyleIdx="3" presStyleCnt="5" custScaleX="2329" custScaleY="3381" custLinFactNeighborX="57245" custLinFactNeighborY="-20629"/>
      <dgm:spPr>
        <a:solidFill>
          <a:schemeClr val="bg1"/>
        </a:solidFill>
      </dgm:spPr>
    </dgm:pt>
    <dgm:pt modelId="{0D4EB107-7CCF-4D8C-9C13-B2EAB051540E}" type="pres">
      <dgm:prSet presAssocID="{5874F903-301F-4ABE-8A55-83AFDB74AB07}" presName="textRect" presStyleLbl="revTx" presStyleIdx="3" presStyleCnt="5">
        <dgm:presLayoutVars>
          <dgm:bulletEnabled val="1"/>
        </dgm:presLayoutVars>
      </dgm:prSet>
      <dgm:spPr/>
      <dgm:t>
        <a:bodyPr/>
        <a:lstStyle/>
        <a:p>
          <a:endParaRPr lang="en-US"/>
        </a:p>
      </dgm:t>
    </dgm:pt>
    <dgm:pt modelId="{8F75E738-5513-4BBA-B2E2-36ACD4BDB5AF}" type="pres">
      <dgm:prSet presAssocID="{59F337FC-F899-460A-9323-D80A6713D908}" presName="sibTrans" presStyleLbl="sibTrans2D1" presStyleIdx="0" presStyleCnt="0"/>
      <dgm:spPr/>
      <dgm:t>
        <a:bodyPr/>
        <a:lstStyle/>
        <a:p>
          <a:endParaRPr lang="en-US"/>
        </a:p>
      </dgm:t>
    </dgm:pt>
    <dgm:pt modelId="{CC709B42-9A73-4DF3-A82B-51486858BB82}" type="pres">
      <dgm:prSet presAssocID="{85D8D364-0334-41F7-832F-75DAB520F52B}" presName="compNode" presStyleCnt="0"/>
      <dgm:spPr/>
    </dgm:pt>
    <dgm:pt modelId="{5B0232AB-BC9E-4584-AD4B-CE35B1D0F546}" type="pres">
      <dgm:prSet presAssocID="{85D8D364-0334-41F7-832F-75DAB520F52B}" presName="pictRect" presStyleLbl="node1" presStyleIdx="4" presStyleCnt="5" custScaleX="58353" custScaleY="76272" custLinFactY="-36804" custLinFactNeighborX="-23149" custLinFactNeighborY="-10000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000" b="-2000"/>
          </a:stretch>
        </a:blipFill>
      </dgm:spPr>
    </dgm:pt>
    <dgm:pt modelId="{FCF5ABE0-4ED2-4F06-9118-0CE6A6722D37}" type="pres">
      <dgm:prSet presAssocID="{85D8D364-0334-41F7-832F-75DAB520F52B}" presName="textRect" presStyleLbl="revTx" presStyleIdx="4" presStyleCnt="5" custLinFactY="-100000" custLinFactNeighborX="-24661" custLinFactNeighborY="-177081">
        <dgm:presLayoutVars>
          <dgm:bulletEnabled val="1"/>
        </dgm:presLayoutVars>
      </dgm:prSet>
      <dgm:spPr/>
      <dgm:t>
        <a:bodyPr/>
        <a:lstStyle/>
        <a:p>
          <a:endParaRPr lang="en-US"/>
        </a:p>
      </dgm:t>
    </dgm:pt>
  </dgm:ptLst>
  <dgm:cxnLst>
    <dgm:cxn modelId="{4B7663C6-306B-4B37-A8AC-77AF6DEB90C5}" type="presOf" srcId="{C277074D-BF7E-473A-ADF7-E30916EF10D6}" destId="{4806D5C8-4E1C-4ACC-BF35-14152AB59547}" srcOrd="0" destOrd="0" presId="urn:microsoft.com/office/officeart/2005/8/layout/pList1"/>
    <dgm:cxn modelId="{4E9BDD44-24A7-46AB-A546-8BE0E0315411}" srcId="{2EEB29D7-C9A7-4E8F-A440-0ED31FEDD95F}" destId="{C277074D-BF7E-473A-ADF7-E30916EF10D6}" srcOrd="0" destOrd="0" parTransId="{6F97F0BE-FFFD-4A44-B7FD-470C4CDADDE0}" sibTransId="{3BF714E7-F84F-4218-8D66-ACA02662FFAA}"/>
    <dgm:cxn modelId="{27D7AE44-570F-4280-AF4D-D43D8BAF6115}" srcId="{2EEB29D7-C9A7-4E8F-A440-0ED31FEDD95F}" destId="{85D8D364-0334-41F7-832F-75DAB520F52B}" srcOrd="4" destOrd="0" parTransId="{46227D45-DA12-432D-8016-4358EA8F54DF}" sibTransId="{AB2F33FB-1057-478D-A57B-59460CD53CEB}"/>
    <dgm:cxn modelId="{A26DE176-0DFD-47EE-A014-668E12B61A8B}" type="presOf" srcId="{E50C40F1-0058-4DA5-A189-F4258007AA7F}" destId="{E4FE3606-8614-4355-B582-33896B411E43}" srcOrd="0" destOrd="0" presId="urn:microsoft.com/office/officeart/2005/8/layout/pList1"/>
    <dgm:cxn modelId="{D6967F05-89CD-4B4A-ABAB-3749C4FDAF35}" type="presOf" srcId="{85D8D364-0334-41F7-832F-75DAB520F52B}" destId="{FCF5ABE0-4ED2-4F06-9118-0CE6A6722D37}" srcOrd="0" destOrd="0" presId="urn:microsoft.com/office/officeart/2005/8/layout/pList1"/>
    <dgm:cxn modelId="{CDF23A74-B4F6-43AD-9000-F1D2AB7B20C7}" type="presOf" srcId="{2EEB29D7-C9A7-4E8F-A440-0ED31FEDD95F}" destId="{3A033B7F-A6A7-47D5-91E8-9405FF22BF17}" srcOrd="0" destOrd="0" presId="urn:microsoft.com/office/officeart/2005/8/layout/pList1"/>
    <dgm:cxn modelId="{E6284319-410C-4B0E-BEC0-D4CDFCF758FA}" type="presOf" srcId="{59F337FC-F899-460A-9323-D80A6713D908}" destId="{8F75E738-5513-4BBA-B2E2-36ACD4BDB5AF}" srcOrd="0" destOrd="0" presId="urn:microsoft.com/office/officeart/2005/8/layout/pList1"/>
    <dgm:cxn modelId="{A29417D1-07D5-40F7-BDA8-E381E0446D56}" type="presOf" srcId="{204C13DD-19EA-400A-8C41-A37FA6320EEC}" destId="{4B5C9593-896E-48FD-8526-AA88DB286E16}" srcOrd="0" destOrd="0" presId="urn:microsoft.com/office/officeart/2005/8/layout/pList1"/>
    <dgm:cxn modelId="{886F2385-4192-46EB-A40C-11E860294555}" srcId="{2EEB29D7-C9A7-4E8F-A440-0ED31FEDD95F}" destId="{E50C40F1-0058-4DA5-A189-F4258007AA7F}" srcOrd="2" destOrd="0" parTransId="{56B0DA7A-1425-41A2-88E7-4F44213DAF97}" sibTransId="{204C13DD-19EA-400A-8C41-A37FA6320EEC}"/>
    <dgm:cxn modelId="{4A4FBDF7-231E-4C10-98C3-11121BE44548}" type="presOf" srcId="{5874F903-301F-4ABE-8A55-83AFDB74AB07}" destId="{0D4EB107-7CCF-4D8C-9C13-B2EAB051540E}" srcOrd="0" destOrd="0" presId="urn:microsoft.com/office/officeart/2005/8/layout/pList1"/>
    <dgm:cxn modelId="{152981F6-CC14-4DF1-B1DE-92C797EA8DC8}" type="presOf" srcId="{75092E88-53F2-4D68-87B9-00CD5E8F7BD8}" destId="{9D131AB2-93F9-41A1-A806-3FFFBA66B036}" srcOrd="0" destOrd="0" presId="urn:microsoft.com/office/officeart/2005/8/layout/pList1"/>
    <dgm:cxn modelId="{682A6017-B75A-4AA7-89B9-0A4FBBDEE1A7}" srcId="{2EEB29D7-C9A7-4E8F-A440-0ED31FEDD95F}" destId="{75092E88-53F2-4D68-87B9-00CD5E8F7BD8}" srcOrd="1" destOrd="0" parTransId="{6919E52D-52D6-4821-833E-BBF71715D921}" sibTransId="{937BAE9B-5877-4982-B659-DA02D14926A1}"/>
    <dgm:cxn modelId="{CC07BFA7-E9A7-4319-ABB0-0F997BEA737D}" srcId="{2EEB29D7-C9A7-4E8F-A440-0ED31FEDD95F}" destId="{5874F903-301F-4ABE-8A55-83AFDB74AB07}" srcOrd="3" destOrd="0" parTransId="{8FDA8D1A-5C0A-4331-9040-60CDE79AF5C0}" sibTransId="{59F337FC-F899-460A-9323-D80A6713D908}"/>
    <dgm:cxn modelId="{8F4A82C3-8A52-40C3-BF56-39C044FD4E33}" type="presOf" srcId="{937BAE9B-5877-4982-B659-DA02D14926A1}" destId="{25FE5A0E-15BA-473A-87D1-75021E59826B}" srcOrd="0" destOrd="0" presId="urn:microsoft.com/office/officeart/2005/8/layout/pList1"/>
    <dgm:cxn modelId="{04F6F936-CABE-4606-B41B-91B963665636}" type="presOf" srcId="{3BF714E7-F84F-4218-8D66-ACA02662FFAA}" destId="{710AD739-19CA-43D1-962B-5EA3885CC0F1}" srcOrd="0" destOrd="0" presId="urn:microsoft.com/office/officeart/2005/8/layout/pList1"/>
    <dgm:cxn modelId="{3E31E0C8-3145-4422-B6F5-21DFA62DE6D7}" type="presParOf" srcId="{3A033B7F-A6A7-47D5-91E8-9405FF22BF17}" destId="{A198F8BB-0D49-4399-BBB7-D6FF77AB4257}" srcOrd="0" destOrd="0" presId="urn:microsoft.com/office/officeart/2005/8/layout/pList1"/>
    <dgm:cxn modelId="{B9A935ED-DD92-4D8C-9F92-4F1AFA1B7370}" type="presParOf" srcId="{A198F8BB-0D49-4399-BBB7-D6FF77AB4257}" destId="{6D68A3BD-BC71-420D-99D2-E740A29A6313}" srcOrd="0" destOrd="0" presId="urn:microsoft.com/office/officeart/2005/8/layout/pList1"/>
    <dgm:cxn modelId="{8691C865-BEE9-4A46-ACC7-1AD5D564301D}" type="presParOf" srcId="{A198F8BB-0D49-4399-BBB7-D6FF77AB4257}" destId="{4806D5C8-4E1C-4ACC-BF35-14152AB59547}" srcOrd="1" destOrd="0" presId="urn:microsoft.com/office/officeart/2005/8/layout/pList1"/>
    <dgm:cxn modelId="{24C7DC49-B04F-416C-8894-C281CA1942DF}" type="presParOf" srcId="{3A033B7F-A6A7-47D5-91E8-9405FF22BF17}" destId="{710AD739-19CA-43D1-962B-5EA3885CC0F1}" srcOrd="1" destOrd="0" presId="urn:microsoft.com/office/officeart/2005/8/layout/pList1"/>
    <dgm:cxn modelId="{C9B47A5D-B359-4F46-8DA4-B87750852BD6}" type="presParOf" srcId="{3A033B7F-A6A7-47D5-91E8-9405FF22BF17}" destId="{5EC2D20A-8DEE-4ACC-BDCA-87FFB98E1908}" srcOrd="2" destOrd="0" presId="urn:microsoft.com/office/officeart/2005/8/layout/pList1"/>
    <dgm:cxn modelId="{29E01760-4D4F-4C42-B001-C47B0F4E3476}" type="presParOf" srcId="{5EC2D20A-8DEE-4ACC-BDCA-87FFB98E1908}" destId="{150F3026-CF3C-43BD-ACCF-FF80A1D94930}" srcOrd="0" destOrd="0" presId="urn:microsoft.com/office/officeart/2005/8/layout/pList1"/>
    <dgm:cxn modelId="{FD06D9EE-563C-47BE-AE5F-6B6245C84827}" type="presParOf" srcId="{5EC2D20A-8DEE-4ACC-BDCA-87FFB98E1908}" destId="{9D131AB2-93F9-41A1-A806-3FFFBA66B036}" srcOrd="1" destOrd="0" presId="urn:microsoft.com/office/officeart/2005/8/layout/pList1"/>
    <dgm:cxn modelId="{488BE6A0-79F4-4216-8ECC-F13013D23D7A}" type="presParOf" srcId="{3A033B7F-A6A7-47D5-91E8-9405FF22BF17}" destId="{25FE5A0E-15BA-473A-87D1-75021E59826B}" srcOrd="3" destOrd="0" presId="urn:microsoft.com/office/officeart/2005/8/layout/pList1"/>
    <dgm:cxn modelId="{B7EB2826-4100-4281-8827-314539787859}" type="presParOf" srcId="{3A033B7F-A6A7-47D5-91E8-9405FF22BF17}" destId="{9CF7585D-0814-49C3-82D0-69246A1F6F0A}" srcOrd="4" destOrd="0" presId="urn:microsoft.com/office/officeart/2005/8/layout/pList1"/>
    <dgm:cxn modelId="{303E7C1E-12B0-4097-B011-7C08E6D15E7B}" type="presParOf" srcId="{9CF7585D-0814-49C3-82D0-69246A1F6F0A}" destId="{F3874E83-F435-4257-974C-2EC4DF6D00AB}" srcOrd="0" destOrd="0" presId="urn:microsoft.com/office/officeart/2005/8/layout/pList1"/>
    <dgm:cxn modelId="{0664BD0C-30A4-454B-9AA5-3AA5279AC4E6}" type="presParOf" srcId="{9CF7585D-0814-49C3-82D0-69246A1F6F0A}" destId="{E4FE3606-8614-4355-B582-33896B411E43}" srcOrd="1" destOrd="0" presId="urn:microsoft.com/office/officeart/2005/8/layout/pList1"/>
    <dgm:cxn modelId="{6CFCB7A2-AD3F-4D6E-928A-885B54FE6591}" type="presParOf" srcId="{3A033B7F-A6A7-47D5-91E8-9405FF22BF17}" destId="{4B5C9593-896E-48FD-8526-AA88DB286E16}" srcOrd="5" destOrd="0" presId="urn:microsoft.com/office/officeart/2005/8/layout/pList1"/>
    <dgm:cxn modelId="{0F920F0C-682C-420F-9CA0-C7AF0AC1F1A8}" type="presParOf" srcId="{3A033B7F-A6A7-47D5-91E8-9405FF22BF17}" destId="{07C7A2D3-00D9-4C72-A1C1-464B3D758130}" srcOrd="6" destOrd="0" presId="urn:microsoft.com/office/officeart/2005/8/layout/pList1"/>
    <dgm:cxn modelId="{7949A3F3-593A-4BCD-803D-2EC0689A1214}" type="presParOf" srcId="{07C7A2D3-00D9-4C72-A1C1-464B3D758130}" destId="{D9DEF00B-3F2D-4A32-8698-8AFB071BF762}" srcOrd="0" destOrd="0" presId="urn:microsoft.com/office/officeart/2005/8/layout/pList1"/>
    <dgm:cxn modelId="{26698F92-6433-4EB4-A41A-9BF62A658296}" type="presParOf" srcId="{07C7A2D3-00D9-4C72-A1C1-464B3D758130}" destId="{0D4EB107-7CCF-4D8C-9C13-B2EAB051540E}" srcOrd="1" destOrd="0" presId="urn:microsoft.com/office/officeart/2005/8/layout/pList1"/>
    <dgm:cxn modelId="{DFD6A41A-2E47-44C0-A5A2-36E7DC50FBD8}" type="presParOf" srcId="{3A033B7F-A6A7-47D5-91E8-9405FF22BF17}" destId="{8F75E738-5513-4BBA-B2E2-36ACD4BDB5AF}" srcOrd="7" destOrd="0" presId="urn:microsoft.com/office/officeart/2005/8/layout/pList1"/>
    <dgm:cxn modelId="{99583D76-98CB-4850-80B6-8DB17A16E292}" type="presParOf" srcId="{3A033B7F-A6A7-47D5-91E8-9405FF22BF17}" destId="{CC709B42-9A73-4DF3-A82B-51486858BB82}" srcOrd="8" destOrd="0" presId="urn:microsoft.com/office/officeart/2005/8/layout/pList1"/>
    <dgm:cxn modelId="{0DEA9039-64F8-46B0-83CE-847BF16AFBCA}" type="presParOf" srcId="{CC709B42-9A73-4DF3-A82B-51486858BB82}" destId="{5B0232AB-BC9E-4584-AD4B-CE35B1D0F546}" srcOrd="0" destOrd="0" presId="urn:microsoft.com/office/officeart/2005/8/layout/pList1"/>
    <dgm:cxn modelId="{D739E14C-FEAF-454C-93EB-56D5BF574A33}" type="presParOf" srcId="{CC709B42-9A73-4DF3-A82B-51486858BB82}" destId="{FCF5ABE0-4ED2-4F06-9118-0CE6A6722D3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C3387B-5F25-42E6-9667-C4153C05A381}" type="doc">
      <dgm:prSet loTypeId="urn:microsoft.com/office/officeart/2005/8/layout/process1" loCatId="process" qsTypeId="urn:microsoft.com/office/officeart/2005/8/quickstyle/simple1" qsCatId="simple" csTypeId="urn:microsoft.com/office/officeart/2005/8/colors/colorful2" csCatId="colorful" phldr="1"/>
      <dgm:spPr/>
    </dgm:pt>
    <dgm:pt modelId="{FB21ABCD-36DD-4E5B-B117-FD4A1D606F2F}">
      <dgm:prSet phldrT="[Text]" custT="1"/>
      <dgm:spPr>
        <a:solidFill>
          <a:schemeClr val="tx2"/>
        </a:solidFill>
      </dgm:spPr>
      <dgm:t>
        <a:bodyPr anchor="b" anchorCtr="0"/>
        <a:lstStyle/>
        <a:p>
          <a:r>
            <a:rPr lang="en-US" sz="1400" dirty="0">
              <a:latin typeface="Arial" panose="020B0604020202020204" pitchFamily="34" charset="0"/>
              <a:cs typeface="Arial" panose="020B0604020202020204" pitchFamily="34" charset="0"/>
            </a:rPr>
            <a:t>Conduct RAF Assessment once per year during a </a:t>
          </a:r>
          <a:r>
            <a:rPr lang="en-US" sz="1400" dirty="0">
              <a:solidFill>
                <a:srgbClr val="FFC000"/>
              </a:solidFill>
              <a:latin typeface="Arial" panose="020B0604020202020204" pitchFamily="34" charset="0"/>
              <a:cs typeface="Arial" panose="020B0604020202020204" pitchFamily="34" charset="0"/>
            </a:rPr>
            <a:t>face-to-face encounter</a:t>
          </a:r>
        </a:p>
      </dgm:t>
    </dgm:pt>
    <dgm:pt modelId="{7B234E46-F42B-4C0E-A821-6F16D9E40F28}" type="parTrans" cxnId="{65C4B82D-E0E5-4ACB-8A34-DCA3D279A093}">
      <dgm:prSet/>
      <dgm:spPr/>
      <dgm:t>
        <a:bodyPr/>
        <a:lstStyle/>
        <a:p>
          <a:endParaRPr lang="en-US" sz="1600">
            <a:latin typeface="Arial" panose="020B0604020202020204" pitchFamily="34" charset="0"/>
            <a:cs typeface="Arial" panose="020B0604020202020204" pitchFamily="34" charset="0"/>
          </a:endParaRPr>
        </a:p>
      </dgm:t>
    </dgm:pt>
    <dgm:pt modelId="{8B04EA8F-E73B-4634-B12E-8504741DE2C5}" type="sibTrans" cxnId="{65C4B82D-E0E5-4ACB-8A34-DCA3D279A093}">
      <dgm:prSet custT="1"/>
      <dgm:spPr>
        <a:solidFill>
          <a:schemeClr val="tx1"/>
        </a:solidFill>
      </dgm:spPr>
      <dgm:t>
        <a:bodyPr/>
        <a:lstStyle/>
        <a:p>
          <a:endParaRPr lang="en-US" sz="1600" dirty="0">
            <a:latin typeface="Arial" panose="020B0604020202020204" pitchFamily="34" charset="0"/>
            <a:cs typeface="Arial" panose="020B0604020202020204" pitchFamily="34" charset="0"/>
          </a:endParaRPr>
        </a:p>
      </dgm:t>
    </dgm:pt>
    <dgm:pt modelId="{9B704043-C2FB-4B58-9CF0-40B9B72588FC}">
      <dgm:prSet phldrT="[Text]" custT="1"/>
      <dgm:spPr>
        <a:solidFill>
          <a:schemeClr val="accent1"/>
        </a:solidFill>
        <a:ln>
          <a:solidFill>
            <a:schemeClr val="tx2"/>
          </a:solidFill>
        </a:ln>
      </dgm:spPr>
      <dgm:t>
        <a:bodyPr anchor="b" anchorCtr="0"/>
        <a:lstStyle/>
        <a:p>
          <a:endParaRPr lang="en-US" sz="1600" b="1" dirty="0">
            <a:latin typeface="+mn-lt"/>
            <a:cs typeface="Arial" panose="020B0604020202020204" pitchFamily="34" charset="0"/>
          </a:endParaRPr>
        </a:p>
        <a:p>
          <a:r>
            <a:rPr lang="en-US" sz="1400" b="1" dirty="0">
              <a:latin typeface="Arial" panose="020B0604020202020204" pitchFamily="34" charset="0"/>
              <a:cs typeface="Arial" panose="020B0604020202020204" pitchFamily="34" charset="0"/>
            </a:rPr>
            <a:t>T</a:t>
          </a:r>
          <a:r>
            <a:rPr lang="en-US" sz="1400" b="0" dirty="0">
              <a:latin typeface="Arial" panose="020B0604020202020204" pitchFamily="34" charset="0"/>
              <a:cs typeface="Arial" panose="020B0604020202020204" pitchFamily="34" charset="0"/>
            </a:rPr>
            <a:t>reat</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E</a:t>
          </a:r>
          <a:r>
            <a:rPr lang="en-US" sz="1400" dirty="0">
              <a:latin typeface="Arial" panose="020B0604020202020204" pitchFamily="34" charset="0"/>
              <a:cs typeface="Arial" panose="020B0604020202020204" pitchFamily="34" charset="0"/>
            </a:rPr>
            <a:t>valuate, </a:t>
          </a:r>
          <a:r>
            <a:rPr lang="en-US" sz="1400" b="1" dirty="0">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ssess and </a:t>
          </a:r>
          <a:r>
            <a:rPr lang="en-US" sz="1400" b="1" dirty="0">
              <a:latin typeface="Arial" panose="020B0604020202020204" pitchFamily="34" charset="0"/>
              <a:cs typeface="Arial" panose="020B0604020202020204" pitchFamily="34" charset="0"/>
            </a:rPr>
            <a:t>M</a:t>
          </a:r>
          <a:r>
            <a:rPr lang="en-US" sz="1400" b="0" dirty="0">
              <a:latin typeface="Arial" panose="020B0604020202020204" pitchFamily="34" charset="0"/>
              <a:cs typeface="Arial" panose="020B0604020202020204" pitchFamily="34" charset="0"/>
            </a:rPr>
            <a:t>onitor (</a:t>
          </a:r>
          <a:r>
            <a:rPr lang="en-US" sz="1400" b="1" dirty="0">
              <a:latin typeface="Arial" panose="020B0604020202020204" pitchFamily="34" charset="0"/>
              <a:cs typeface="Arial" panose="020B0604020202020204" pitchFamily="34" charset="0"/>
            </a:rPr>
            <a:t>TEAM)</a:t>
          </a:r>
        </a:p>
        <a:p>
          <a:r>
            <a:rPr lang="en-US" sz="1400" b="0" dirty="0">
              <a:solidFill>
                <a:srgbClr val="FFC000"/>
              </a:solidFill>
              <a:latin typeface="Arial" panose="020B0604020202020204" pitchFamily="34" charset="0"/>
              <a:cs typeface="Arial" panose="020B0604020202020204" pitchFamily="34" charset="0"/>
            </a:rPr>
            <a:t>Document each </a:t>
          </a:r>
          <a:r>
            <a:rPr lang="en-US" sz="1400" b="0" dirty="0">
              <a:latin typeface="Arial" panose="020B0604020202020204" pitchFamily="34" charset="0"/>
              <a:cs typeface="Arial" panose="020B0604020202020204" pitchFamily="34" charset="0"/>
            </a:rPr>
            <a:t>appropriate condition throughout the year in patient’s medical record</a:t>
          </a:r>
          <a:endParaRPr lang="en-US" sz="1400" dirty="0">
            <a:latin typeface="Arial" panose="020B0604020202020204" pitchFamily="34" charset="0"/>
            <a:cs typeface="Arial" panose="020B0604020202020204" pitchFamily="34" charset="0"/>
          </a:endParaRPr>
        </a:p>
      </dgm:t>
    </dgm:pt>
    <dgm:pt modelId="{DF935E5C-3DB5-47A6-A06F-667B62CB4531}" type="parTrans" cxnId="{2DDD239D-0B57-4B5B-B12C-2BB1BED51047}">
      <dgm:prSet/>
      <dgm:spPr/>
      <dgm:t>
        <a:bodyPr/>
        <a:lstStyle/>
        <a:p>
          <a:endParaRPr lang="en-US" sz="1600">
            <a:latin typeface="Arial" panose="020B0604020202020204" pitchFamily="34" charset="0"/>
            <a:cs typeface="Arial" panose="020B0604020202020204" pitchFamily="34" charset="0"/>
          </a:endParaRPr>
        </a:p>
      </dgm:t>
    </dgm:pt>
    <dgm:pt modelId="{ACDACB1D-EC8B-436A-851B-8614FAD2411F}" type="sibTrans" cxnId="{2DDD239D-0B57-4B5B-B12C-2BB1BED51047}">
      <dgm:prSet custT="1"/>
      <dgm:spPr>
        <a:solidFill>
          <a:schemeClr val="tx1"/>
        </a:solidFill>
      </dgm:spPr>
      <dgm:t>
        <a:bodyPr/>
        <a:lstStyle/>
        <a:p>
          <a:endParaRPr lang="en-US" sz="1600" dirty="0">
            <a:latin typeface="Arial" panose="020B0604020202020204" pitchFamily="34" charset="0"/>
            <a:cs typeface="Arial" panose="020B0604020202020204" pitchFamily="34" charset="0"/>
          </a:endParaRPr>
        </a:p>
      </dgm:t>
    </dgm:pt>
    <dgm:pt modelId="{7392C749-38D0-4002-B26C-549D23282F55}">
      <dgm:prSet phldrT="[Text]" custT="1"/>
      <dgm:spPr>
        <a:solidFill>
          <a:schemeClr val="tx2"/>
        </a:solidFill>
      </dgm:spPr>
      <dgm:t>
        <a:bodyPr anchor="b" anchorCtr="0"/>
        <a:lstStyle/>
        <a:p>
          <a:r>
            <a:rPr lang="en-US" sz="1400" dirty="0">
              <a:latin typeface="Arial" panose="020B0604020202020204" pitchFamily="34" charset="0"/>
              <a:cs typeface="Arial" panose="020B0604020202020204" pitchFamily="34" charset="0"/>
            </a:rPr>
            <a:t>Apply the specific ICD-10 code(s) to the medical claim</a:t>
          </a:r>
          <a:endParaRPr lang="en-US" sz="1600" dirty="0">
            <a:latin typeface="Arial" panose="020B0604020202020204" pitchFamily="34" charset="0"/>
            <a:cs typeface="Arial" panose="020B0604020202020204" pitchFamily="34" charset="0"/>
          </a:endParaRPr>
        </a:p>
      </dgm:t>
    </dgm:pt>
    <dgm:pt modelId="{5E100E70-208F-4D2B-A1B9-D9D726CB9A0E}" type="parTrans" cxnId="{D8DDD40F-C440-4B51-8B8F-9D9CF604925C}">
      <dgm:prSet/>
      <dgm:spPr/>
      <dgm:t>
        <a:bodyPr/>
        <a:lstStyle/>
        <a:p>
          <a:endParaRPr lang="en-US" sz="1600">
            <a:latin typeface="Arial" panose="020B0604020202020204" pitchFamily="34" charset="0"/>
            <a:cs typeface="Arial" panose="020B0604020202020204" pitchFamily="34" charset="0"/>
          </a:endParaRPr>
        </a:p>
      </dgm:t>
    </dgm:pt>
    <dgm:pt modelId="{9D8CBB87-C181-4DB5-B74D-F4DCD4FA4818}" type="sibTrans" cxnId="{D8DDD40F-C440-4B51-8B8F-9D9CF604925C}">
      <dgm:prSet/>
      <dgm:spPr/>
      <dgm:t>
        <a:bodyPr/>
        <a:lstStyle/>
        <a:p>
          <a:endParaRPr lang="en-US" sz="1600">
            <a:latin typeface="Arial" panose="020B0604020202020204" pitchFamily="34" charset="0"/>
            <a:cs typeface="Arial" panose="020B0604020202020204" pitchFamily="34" charset="0"/>
          </a:endParaRPr>
        </a:p>
      </dgm:t>
    </dgm:pt>
    <dgm:pt modelId="{2853B9C0-066F-48BB-875D-861E79D7BFF6}">
      <dgm:prSet custT="1"/>
      <dgm:spPr>
        <a:solidFill>
          <a:srgbClr val="FCD900"/>
        </a:solidFill>
        <a:ln>
          <a:solidFill>
            <a:srgbClr val="002664"/>
          </a:solidFill>
        </a:ln>
        <a:effectLst/>
      </dgm:spPr>
      <dgm:t>
        <a:bodyPr/>
        <a:lstStyle/>
        <a:p>
          <a:r>
            <a:rPr lang="en-US" sz="1400" b="0" dirty="0">
              <a:solidFill>
                <a:srgbClr val="002664"/>
              </a:solidFill>
              <a:latin typeface="Arial" panose="020B0604020202020204" pitchFamily="34" charset="0"/>
              <a:cs typeface="Arial" panose="020B0604020202020204" pitchFamily="34" charset="0"/>
            </a:rPr>
            <a:t>Complete PAF (provided)</a:t>
          </a:r>
        </a:p>
        <a:p>
          <a:endParaRPr lang="en-US" sz="1400" b="0" dirty="0">
            <a:solidFill>
              <a:srgbClr val="002664"/>
            </a:solidFill>
            <a:latin typeface="Arial" panose="020B0604020202020204" pitchFamily="34" charset="0"/>
            <a:cs typeface="Arial" panose="020B0604020202020204" pitchFamily="34" charset="0"/>
          </a:endParaRPr>
        </a:p>
        <a:p>
          <a:r>
            <a:rPr lang="en-US" sz="1400" b="0" dirty="0">
              <a:solidFill>
                <a:srgbClr val="FF0000"/>
              </a:solidFill>
              <a:latin typeface="Arial" panose="020B0604020202020204" pitchFamily="34" charset="0"/>
              <a:cs typeface="Arial" panose="020B0604020202020204" pitchFamily="34" charset="0"/>
            </a:rPr>
            <a:t>Accurate coding is key</a:t>
          </a:r>
        </a:p>
      </dgm:t>
    </dgm:pt>
    <dgm:pt modelId="{35F47EB4-C88B-458B-829E-524AD6A01221}" type="parTrans" cxnId="{8151D57B-A0CA-4F97-A3B9-DBAEA21C3B6E}">
      <dgm:prSet/>
      <dgm:spPr/>
      <dgm:t>
        <a:bodyPr/>
        <a:lstStyle/>
        <a:p>
          <a:endParaRPr lang="en-US"/>
        </a:p>
      </dgm:t>
    </dgm:pt>
    <dgm:pt modelId="{A3358F43-C054-4A08-956F-87459513FF9A}" type="sibTrans" cxnId="{8151D57B-A0CA-4F97-A3B9-DBAEA21C3B6E}">
      <dgm:prSet/>
      <dgm:spPr>
        <a:solidFill>
          <a:schemeClr val="tx1"/>
        </a:solidFill>
      </dgm:spPr>
      <dgm:t>
        <a:bodyPr/>
        <a:lstStyle/>
        <a:p>
          <a:endParaRPr lang="en-US" dirty="0"/>
        </a:p>
      </dgm:t>
    </dgm:pt>
    <dgm:pt modelId="{1D607E73-E43C-483A-8EFD-E41384C630B3}" type="pres">
      <dgm:prSet presAssocID="{61C3387B-5F25-42E6-9667-C4153C05A381}" presName="Name0" presStyleCnt="0">
        <dgm:presLayoutVars>
          <dgm:dir/>
          <dgm:resizeHandles val="exact"/>
        </dgm:presLayoutVars>
      </dgm:prSet>
      <dgm:spPr/>
    </dgm:pt>
    <dgm:pt modelId="{6C39E56C-B4AC-4948-8CB7-62C027D1347C}" type="pres">
      <dgm:prSet presAssocID="{FB21ABCD-36DD-4E5B-B117-FD4A1D606F2F}" presName="node" presStyleLbl="node1" presStyleIdx="0" presStyleCnt="4" custScaleX="119788" custScaleY="98414">
        <dgm:presLayoutVars>
          <dgm:bulletEnabled val="1"/>
        </dgm:presLayoutVars>
      </dgm:prSet>
      <dgm:spPr/>
      <dgm:t>
        <a:bodyPr/>
        <a:lstStyle/>
        <a:p>
          <a:endParaRPr lang="en-US"/>
        </a:p>
      </dgm:t>
    </dgm:pt>
    <dgm:pt modelId="{CA8B6DC0-28DE-4351-8F13-0EBF6E1C319F}" type="pres">
      <dgm:prSet presAssocID="{8B04EA8F-E73B-4634-B12E-8504741DE2C5}" presName="sibTrans" presStyleLbl="sibTrans2D1" presStyleIdx="0" presStyleCnt="3"/>
      <dgm:spPr/>
      <dgm:t>
        <a:bodyPr/>
        <a:lstStyle/>
        <a:p>
          <a:endParaRPr lang="en-US"/>
        </a:p>
      </dgm:t>
    </dgm:pt>
    <dgm:pt modelId="{726987FA-E435-45B0-B27B-9C0FC93E93D8}" type="pres">
      <dgm:prSet presAssocID="{8B04EA8F-E73B-4634-B12E-8504741DE2C5}" presName="connectorText" presStyleLbl="sibTrans2D1" presStyleIdx="0" presStyleCnt="3"/>
      <dgm:spPr/>
      <dgm:t>
        <a:bodyPr/>
        <a:lstStyle/>
        <a:p>
          <a:endParaRPr lang="en-US"/>
        </a:p>
      </dgm:t>
    </dgm:pt>
    <dgm:pt modelId="{1998B672-E95F-47D9-A266-544FFB0C25A2}" type="pres">
      <dgm:prSet presAssocID="{9B704043-C2FB-4B58-9CF0-40B9B72588FC}" presName="node" presStyleLbl="node1" presStyleIdx="1" presStyleCnt="4" custScaleX="125328" custScaleY="98842">
        <dgm:presLayoutVars>
          <dgm:bulletEnabled val="1"/>
        </dgm:presLayoutVars>
      </dgm:prSet>
      <dgm:spPr/>
      <dgm:t>
        <a:bodyPr/>
        <a:lstStyle/>
        <a:p>
          <a:endParaRPr lang="en-US"/>
        </a:p>
      </dgm:t>
    </dgm:pt>
    <dgm:pt modelId="{7465153A-B5E3-4719-96AB-76FB47A0F237}" type="pres">
      <dgm:prSet presAssocID="{ACDACB1D-EC8B-436A-851B-8614FAD2411F}" presName="sibTrans" presStyleLbl="sibTrans2D1" presStyleIdx="1" presStyleCnt="3"/>
      <dgm:spPr/>
      <dgm:t>
        <a:bodyPr/>
        <a:lstStyle/>
        <a:p>
          <a:endParaRPr lang="en-US"/>
        </a:p>
      </dgm:t>
    </dgm:pt>
    <dgm:pt modelId="{492AE556-D7E0-44AE-BE40-852DCA63EBE7}" type="pres">
      <dgm:prSet presAssocID="{ACDACB1D-EC8B-436A-851B-8614FAD2411F}" presName="connectorText" presStyleLbl="sibTrans2D1" presStyleIdx="1" presStyleCnt="3"/>
      <dgm:spPr/>
      <dgm:t>
        <a:bodyPr/>
        <a:lstStyle/>
        <a:p>
          <a:endParaRPr lang="en-US"/>
        </a:p>
      </dgm:t>
    </dgm:pt>
    <dgm:pt modelId="{75345763-33DD-487F-BDE8-62A4F07EDE06}" type="pres">
      <dgm:prSet presAssocID="{2853B9C0-066F-48BB-875D-861E79D7BFF6}" presName="node" presStyleLbl="node1" presStyleIdx="2" presStyleCnt="4">
        <dgm:presLayoutVars>
          <dgm:bulletEnabled val="1"/>
        </dgm:presLayoutVars>
      </dgm:prSet>
      <dgm:spPr/>
      <dgm:t>
        <a:bodyPr/>
        <a:lstStyle/>
        <a:p>
          <a:endParaRPr lang="en-US"/>
        </a:p>
      </dgm:t>
    </dgm:pt>
    <dgm:pt modelId="{F8B415D5-1206-464B-A1FD-1BD489FAFACA}" type="pres">
      <dgm:prSet presAssocID="{A3358F43-C054-4A08-956F-87459513FF9A}" presName="sibTrans" presStyleLbl="sibTrans2D1" presStyleIdx="2" presStyleCnt="3"/>
      <dgm:spPr/>
      <dgm:t>
        <a:bodyPr/>
        <a:lstStyle/>
        <a:p>
          <a:endParaRPr lang="en-US"/>
        </a:p>
      </dgm:t>
    </dgm:pt>
    <dgm:pt modelId="{48D5487E-6812-474F-ADDB-696E9B41C023}" type="pres">
      <dgm:prSet presAssocID="{A3358F43-C054-4A08-956F-87459513FF9A}" presName="connectorText" presStyleLbl="sibTrans2D1" presStyleIdx="2" presStyleCnt="3"/>
      <dgm:spPr/>
      <dgm:t>
        <a:bodyPr/>
        <a:lstStyle/>
        <a:p>
          <a:endParaRPr lang="en-US"/>
        </a:p>
      </dgm:t>
    </dgm:pt>
    <dgm:pt modelId="{FEC9276F-EF09-4152-993D-D811631EB88C}" type="pres">
      <dgm:prSet presAssocID="{7392C749-38D0-4002-B26C-549D23282F55}" presName="node" presStyleLbl="node1" presStyleIdx="3" presStyleCnt="4" custScaleX="118006" custScaleY="97244" custLinFactNeighborY="0">
        <dgm:presLayoutVars>
          <dgm:bulletEnabled val="1"/>
        </dgm:presLayoutVars>
      </dgm:prSet>
      <dgm:spPr/>
      <dgm:t>
        <a:bodyPr/>
        <a:lstStyle/>
        <a:p>
          <a:endParaRPr lang="en-US"/>
        </a:p>
      </dgm:t>
    </dgm:pt>
  </dgm:ptLst>
  <dgm:cxnLst>
    <dgm:cxn modelId="{31A57DC5-7FA7-4453-8006-974492CAF62C}" type="presOf" srcId="{8B04EA8F-E73B-4634-B12E-8504741DE2C5}" destId="{726987FA-E435-45B0-B27B-9C0FC93E93D8}" srcOrd="1" destOrd="0" presId="urn:microsoft.com/office/officeart/2005/8/layout/process1"/>
    <dgm:cxn modelId="{C7E67E48-8CA3-40E4-9D78-D6DD4C6FCFDD}" type="presOf" srcId="{ACDACB1D-EC8B-436A-851B-8614FAD2411F}" destId="{7465153A-B5E3-4719-96AB-76FB47A0F237}" srcOrd="0" destOrd="0" presId="urn:microsoft.com/office/officeart/2005/8/layout/process1"/>
    <dgm:cxn modelId="{C925621E-9C60-4866-AA73-FC12A0119A69}" type="presOf" srcId="{61C3387B-5F25-42E6-9667-C4153C05A381}" destId="{1D607E73-E43C-483A-8EFD-E41384C630B3}" srcOrd="0" destOrd="0" presId="urn:microsoft.com/office/officeart/2005/8/layout/process1"/>
    <dgm:cxn modelId="{2DDD239D-0B57-4B5B-B12C-2BB1BED51047}" srcId="{61C3387B-5F25-42E6-9667-C4153C05A381}" destId="{9B704043-C2FB-4B58-9CF0-40B9B72588FC}" srcOrd="1" destOrd="0" parTransId="{DF935E5C-3DB5-47A6-A06F-667B62CB4531}" sibTransId="{ACDACB1D-EC8B-436A-851B-8614FAD2411F}"/>
    <dgm:cxn modelId="{5CE2CEA9-78E8-46E4-9754-90181A094627}" type="presOf" srcId="{9B704043-C2FB-4B58-9CF0-40B9B72588FC}" destId="{1998B672-E95F-47D9-A266-544FFB0C25A2}" srcOrd="0" destOrd="0" presId="urn:microsoft.com/office/officeart/2005/8/layout/process1"/>
    <dgm:cxn modelId="{D2D8D0AF-171F-4E45-A419-AA33819FC849}" type="presOf" srcId="{A3358F43-C054-4A08-956F-87459513FF9A}" destId="{F8B415D5-1206-464B-A1FD-1BD489FAFACA}" srcOrd="0" destOrd="0" presId="urn:microsoft.com/office/officeart/2005/8/layout/process1"/>
    <dgm:cxn modelId="{8151D57B-A0CA-4F97-A3B9-DBAEA21C3B6E}" srcId="{61C3387B-5F25-42E6-9667-C4153C05A381}" destId="{2853B9C0-066F-48BB-875D-861E79D7BFF6}" srcOrd="2" destOrd="0" parTransId="{35F47EB4-C88B-458B-829E-524AD6A01221}" sibTransId="{A3358F43-C054-4A08-956F-87459513FF9A}"/>
    <dgm:cxn modelId="{76BBCE1C-7153-4AA7-8927-A0C03A4C2C2F}" type="presOf" srcId="{A3358F43-C054-4A08-956F-87459513FF9A}" destId="{48D5487E-6812-474F-ADDB-696E9B41C023}" srcOrd="1" destOrd="0" presId="urn:microsoft.com/office/officeart/2005/8/layout/process1"/>
    <dgm:cxn modelId="{6F8B24B0-1534-413D-9A5A-7737D8F9EAEE}" type="presOf" srcId="{2853B9C0-066F-48BB-875D-861E79D7BFF6}" destId="{75345763-33DD-487F-BDE8-62A4F07EDE06}" srcOrd="0" destOrd="0" presId="urn:microsoft.com/office/officeart/2005/8/layout/process1"/>
    <dgm:cxn modelId="{011CB1C5-6236-412B-AFBA-1E54E7D011E4}" type="presOf" srcId="{FB21ABCD-36DD-4E5B-B117-FD4A1D606F2F}" destId="{6C39E56C-B4AC-4948-8CB7-62C027D1347C}" srcOrd="0" destOrd="0" presId="urn:microsoft.com/office/officeart/2005/8/layout/process1"/>
    <dgm:cxn modelId="{D8DDD40F-C440-4B51-8B8F-9D9CF604925C}" srcId="{61C3387B-5F25-42E6-9667-C4153C05A381}" destId="{7392C749-38D0-4002-B26C-549D23282F55}" srcOrd="3" destOrd="0" parTransId="{5E100E70-208F-4D2B-A1B9-D9D726CB9A0E}" sibTransId="{9D8CBB87-C181-4DB5-B74D-F4DCD4FA4818}"/>
    <dgm:cxn modelId="{52EB3BAF-0F7C-44F0-AA9E-9C7304ABCF4D}" type="presOf" srcId="{ACDACB1D-EC8B-436A-851B-8614FAD2411F}" destId="{492AE556-D7E0-44AE-BE40-852DCA63EBE7}" srcOrd="1" destOrd="0" presId="urn:microsoft.com/office/officeart/2005/8/layout/process1"/>
    <dgm:cxn modelId="{F9A3DF6A-8CF3-420E-B725-04F1B689BBAF}" type="presOf" srcId="{8B04EA8F-E73B-4634-B12E-8504741DE2C5}" destId="{CA8B6DC0-28DE-4351-8F13-0EBF6E1C319F}" srcOrd="0" destOrd="0" presId="urn:microsoft.com/office/officeart/2005/8/layout/process1"/>
    <dgm:cxn modelId="{65C4B82D-E0E5-4ACB-8A34-DCA3D279A093}" srcId="{61C3387B-5F25-42E6-9667-C4153C05A381}" destId="{FB21ABCD-36DD-4E5B-B117-FD4A1D606F2F}" srcOrd="0" destOrd="0" parTransId="{7B234E46-F42B-4C0E-A821-6F16D9E40F28}" sibTransId="{8B04EA8F-E73B-4634-B12E-8504741DE2C5}"/>
    <dgm:cxn modelId="{30BBBE0F-5D41-4E23-9C2F-64160EE12F1D}" type="presOf" srcId="{7392C749-38D0-4002-B26C-549D23282F55}" destId="{FEC9276F-EF09-4152-993D-D811631EB88C}" srcOrd="0" destOrd="0" presId="urn:microsoft.com/office/officeart/2005/8/layout/process1"/>
    <dgm:cxn modelId="{CB01F760-3A8C-4D78-8760-23916899243D}" type="presParOf" srcId="{1D607E73-E43C-483A-8EFD-E41384C630B3}" destId="{6C39E56C-B4AC-4948-8CB7-62C027D1347C}" srcOrd="0" destOrd="0" presId="urn:microsoft.com/office/officeart/2005/8/layout/process1"/>
    <dgm:cxn modelId="{5BD2E309-9612-4E0D-AA24-EB8A4F82A144}" type="presParOf" srcId="{1D607E73-E43C-483A-8EFD-E41384C630B3}" destId="{CA8B6DC0-28DE-4351-8F13-0EBF6E1C319F}" srcOrd="1" destOrd="0" presId="urn:microsoft.com/office/officeart/2005/8/layout/process1"/>
    <dgm:cxn modelId="{FC0973E5-C705-4C97-AC58-9367A939F78E}" type="presParOf" srcId="{CA8B6DC0-28DE-4351-8F13-0EBF6E1C319F}" destId="{726987FA-E435-45B0-B27B-9C0FC93E93D8}" srcOrd="0" destOrd="0" presId="urn:microsoft.com/office/officeart/2005/8/layout/process1"/>
    <dgm:cxn modelId="{1C774240-B273-4C94-BEAC-9C69C5CF0FD9}" type="presParOf" srcId="{1D607E73-E43C-483A-8EFD-E41384C630B3}" destId="{1998B672-E95F-47D9-A266-544FFB0C25A2}" srcOrd="2" destOrd="0" presId="urn:microsoft.com/office/officeart/2005/8/layout/process1"/>
    <dgm:cxn modelId="{47B0D9B5-3386-4C40-B87F-9C9A8F4ABAC5}" type="presParOf" srcId="{1D607E73-E43C-483A-8EFD-E41384C630B3}" destId="{7465153A-B5E3-4719-96AB-76FB47A0F237}" srcOrd="3" destOrd="0" presId="urn:microsoft.com/office/officeart/2005/8/layout/process1"/>
    <dgm:cxn modelId="{F06439B6-EE6F-4BE3-B550-98DA6B3A4439}" type="presParOf" srcId="{7465153A-B5E3-4719-96AB-76FB47A0F237}" destId="{492AE556-D7E0-44AE-BE40-852DCA63EBE7}" srcOrd="0" destOrd="0" presId="urn:microsoft.com/office/officeart/2005/8/layout/process1"/>
    <dgm:cxn modelId="{F4684593-482B-4EF9-A70E-D42F036D5C7B}" type="presParOf" srcId="{1D607E73-E43C-483A-8EFD-E41384C630B3}" destId="{75345763-33DD-487F-BDE8-62A4F07EDE06}" srcOrd="4" destOrd="0" presId="urn:microsoft.com/office/officeart/2005/8/layout/process1"/>
    <dgm:cxn modelId="{9EEDB4A6-CDC2-442C-8B99-5A0D670B2C33}" type="presParOf" srcId="{1D607E73-E43C-483A-8EFD-E41384C630B3}" destId="{F8B415D5-1206-464B-A1FD-1BD489FAFACA}" srcOrd="5" destOrd="0" presId="urn:microsoft.com/office/officeart/2005/8/layout/process1"/>
    <dgm:cxn modelId="{8D540261-E9DD-4BB1-8C8C-A031F8B3B637}" type="presParOf" srcId="{F8B415D5-1206-464B-A1FD-1BD489FAFACA}" destId="{48D5487E-6812-474F-ADDB-696E9B41C023}" srcOrd="0" destOrd="0" presId="urn:microsoft.com/office/officeart/2005/8/layout/process1"/>
    <dgm:cxn modelId="{E6C850A7-F0E9-4796-8A8B-340952A3A496}" type="presParOf" srcId="{1D607E73-E43C-483A-8EFD-E41384C630B3}" destId="{FEC9276F-EF09-4152-993D-D811631EB88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8A3BD-BC71-420D-99D2-E740A29A6313}">
      <dsp:nvSpPr>
        <dsp:cNvPr id="0" name=""/>
        <dsp:cNvSpPr/>
      </dsp:nvSpPr>
      <dsp:spPr>
        <a:xfrm>
          <a:off x="1975775" y="1008043"/>
          <a:ext cx="1931994" cy="1331143"/>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6D5C8-4E1C-4ACC-BF35-14152AB59547}">
      <dsp:nvSpPr>
        <dsp:cNvPr id="0" name=""/>
        <dsp:cNvSpPr/>
      </dsp:nvSpPr>
      <dsp:spPr>
        <a:xfrm>
          <a:off x="4059" y="2339187"/>
          <a:ext cx="1931994" cy="716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Vision Benefit</a:t>
          </a:r>
        </a:p>
      </dsp:txBody>
      <dsp:txXfrm>
        <a:off x="4059" y="2339187"/>
        <a:ext cx="1931994" cy="716769"/>
      </dsp:txXfrm>
    </dsp:sp>
    <dsp:sp modelId="{150F3026-CF3C-43BD-ACCF-FF80A1D94930}">
      <dsp:nvSpPr>
        <dsp:cNvPr id="0" name=""/>
        <dsp:cNvSpPr/>
      </dsp:nvSpPr>
      <dsp:spPr>
        <a:xfrm>
          <a:off x="35246" y="1009480"/>
          <a:ext cx="1931994" cy="1331143"/>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131AB2-93F9-41A1-A806-3FFFBA66B036}">
      <dsp:nvSpPr>
        <dsp:cNvPr id="0" name=""/>
        <dsp:cNvSpPr/>
      </dsp:nvSpPr>
      <dsp:spPr>
        <a:xfrm>
          <a:off x="1974813" y="2339187"/>
          <a:ext cx="1931994" cy="716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Dental Benefit</a:t>
          </a:r>
        </a:p>
      </dsp:txBody>
      <dsp:txXfrm>
        <a:off x="1974813" y="2339187"/>
        <a:ext cx="1931994" cy="716769"/>
      </dsp:txXfrm>
    </dsp:sp>
    <dsp:sp modelId="{F3874E83-F435-4257-974C-2EC4DF6D00AB}">
      <dsp:nvSpPr>
        <dsp:cNvPr id="0" name=""/>
        <dsp:cNvSpPr/>
      </dsp:nvSpPr>
      <dsp:spPr>
        <a:xfrm>
          <a:off x="3938399" y="1053195"/>
          <a:ext cx="1931994" cy="1331143"/>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FE3606-8614-4355-B582-33896B411E43}">
      <dsp:nvSpPr>
        <dsp:cNvPr id="0" name=""/>
        <dsp:cNvSpPr/>
      </dsp:nvSpPr>
      <dsp:spPr>
        <a:xfrm>
          <a:off x="3932487" y="2339187"/>
          <a:ext cx="1931994" cy="716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Fitness Benefit</a:t>
          </a:r>
        </a:p>
      </dsp:txBody>
      <dsp:txXfrm>
        <a:off x="3932487" y="2339187"/>
        <a:ext cx="1931994" cy="716769"/>
      </dsp:txXfrm>
    </dsp:sp>
    <dsp:sp modelId="{5B0232AB-BC9E-4584-AD4B-CE35B1D0F546}">
      <dsp:nvSpPr>
        <dsp:cNvPr id="0" name=""/>
        <dsp:cNvSpPr/>
      </dsp:nvSpPr>
      <dsp:spPr>
        <a:xfrm>
          <a:off x="5890297" y="1008043"/>
          <a:ext cx="1931994" cy="1331143"/>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5ABE0-4ED2-4F06-9118-0CE6A6722D37}">
      <dsp:nvSpPr>
        <dsp:cNvPr id="0" name=""/>
        <dsp:cNvSpPr/>
      </dsp:nvSpPr>
      <dsp:spPr>
        <a:xfrm>
          <a:off x="6006178" y="2339187"/>
          <a:ext cx="1931994" cy="716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Nurse Line</a:t>
          </a:r>
        </a:p>
      </dsp:txBody>
      <dsp:txXfrm>
        <a:off x="6006178" y="2339187"/>
        <a:ext cx="1931994" cy="71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8A3BD-BC71-420D-99D2-E740A29A6313}">
      <dsp:nvSpPr>
        <dsp:cNvPr id="0" name=""/>
        <dsp:cNvSpPr/>
      </dsp:nvSpPr>
      <dsp:spPr>
        <a:xfrm>
          <a:off x="1350096" y="290338"/>
          <a:ext cx="1340000" cy="107944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06D5C8-4E1C-4ACC-BF35-14152AB59547}">
      <dsp:nvSpPr>
        <dsp:cNvPr id="0" name=""/>
        <dsp:cNvSpPr/>
      </dsp:nvSpPr>
      <dsp:spPr>
        <a:xfrm>
          <a:off x="82918" y="1301464"/>
          <a:ext cx="1964464" cy="72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l"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Routine Vision</a:t>
          </a:r>
        </a:p>
      </dsp:txBody>
      <dsp:txXfrm>
        <a:off x="82918" y="1301464"/>
        <a:ext cx="1964464" cy="728816"/>
      </dsp:txXfrm>
    </dsp:sp>
    <dsp:sp modelId="{150F3026-CF3C-43BD-ACCF-FF80A1D94930}">
      <dsp:nvSpPr>
        <dsp:cNvPr id="0" name=""/>
        <dsp:cNvSpPr/>
      </dsp:nvSpPr>
      <dsp:spPr>
        <a:xfrm>
          <a:off x="16081" y="299776"/>
          <a:ext cx="1341434" cy="1078183"/>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131AB2-93F9-41A1-A806-3FFFBA66B036}">
      <dsp:nvSpPr>
        <dsp:cNvPr id="0" name=""/>
        <dsp:cNvSpPr/>
      </dsp:nvSpPr>
      <dsp:spPr>
        <a:xfrm>
          <a:off x="1092323" y="1319224"/>
          <a:ext cx="1964464" cy="72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Dental Services</a:t>
          </a:r>
        </a:p>
      </dsp:txBody>
      <dsp:txXfrm>
        <a:off x="1092323" y="1319224"/>
        <a:ext cx="1964464" cy="728816"/>
      </dsp:txXfrm>
    </dsp:sp>
    <dsp:sp modelId="{F3874E83-F435-4257-974C-2EC4DF6D00AB}">
      <dsp:nvSpPr>
        <dsp:cNvPr id="0" name=""/>
        <dsp:cNvSpPr/>
      </dsp:nvSpPr>
      <dsp:spPr>
        <a:xfrm>
          <a:off x="5450433" y="281513"/>
          <a:ext cx="1340000" cy="107944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FE3606-8614-4355-B582-33896B411E43}">
      <dsp:nvSpPr>
        <dsp:cNvPr id="0" name=""/>
        <dsp:cNvSpPr/>
      </dsp:nvSpPr>
      <dsp:spPr>
        <a:xfrm>
          <a:off x="5191772" y="1262888"/>
          <a:ext cx="1964464" cy="72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Transportation </a:t>
          </a:r>
        </a:p>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Services</a:t>
          </a:r>
        </a:p>
      </dsp:txBody>
      <dsp:txXfrm>
        <a:off x="5191772" y="1262888"/>
        <a:ext cx="1964464" cy="728816"/>
      </dsp:txXfrm>
    </dsp:sp>
    <dsp:sp modelId="{D9DEF00B-3F2D-4A32-8698-8AFB071BF762}">
      <dsp:nvSpPr>
        <dsp:cNvPr id="0" name=""/>
        <dsp:cNvSpPr/>
      </dsp:nvSpPr>
      <dsp:spPr>
        <a:xfrm>
          <a:off x="4179153" y="2109426"/>
          <a:ext cx="45752" cy="45762"/>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EB107-7CCF-4D8C-9C13-B2EAB051540E}">
      <dsp:nvSpPr>
        <dsp:cNvPr id="0" name=""/>
        <dsp:cNvSpPr/>
      </dsp:nvSpPr>
      <dsp:spPr>
        <a:xfrm>
          <a:off x="2095239" y="3088282"/>
          <a:ext cx="1964464" cy="72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0" numCol="1" spcCol="1270" anchor="t" anchorCtr="0">
          <a:noAutofit/>
        </a:bodyPr>
        <a:lstStyle/>
        <a:p>
          <a:pPr lvl="0" algn="ctr" defTabSz="1511300">
            <a:lnSpc>
              <a:spcPct val="90000"/>
            </a:lnSpc>
            <a:spcBef>
              <a:spcPct val="0"/>
            </a:spcBef>
            <a:spcAft>
              <a:spcPct val="35000"/>
            </a:spcAft>
          </a:pPr>
          <a:endParaRPr lang="en-US" sz="3400" kern="1200" dirty="0"/>
        </a:p>
      </dsp:txBody>
      <dsp:txXfrm>
        <a:off x="2095239" y="3088282"/>
        <a:ext cx="1964464" cy="728816"/>
      </dsp:txXfrm>
    </dsp:sp>
    <dsp:sp modelId="{5B0232AB-BC9E-4584-AD4B-CE35B1D0F546}">
      <dsp:nvSpPr>
        <dsp:cNvPr id="0" name=""/>
        <dsp:cNvSpPr/>
      </dsp:nvSpPr>
      <dsp:spPr>
        <a:xfrm>
          <a:off x="4210549" y="290331"/>
          <a:ext cx="1146324" cy="1032353"/>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5ABE0-4ED2-4F06-9118-0CE6A6722D37}">
      <dsp:nvSpPr>
        <dsp:cNvPr id="0" name=""/>
        <dsp:cNvSpPr/>
      </dsp:nvSpPr>
      <dsp:spPr>
        <a:xfrm>
          <a:off x="3771776" y="1315518"/>
          <a:ext cx="1964464" cy="72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Nurse Line</a:t>
          </a:r>
        </a:p>
      </dsp:txBody>
      <dsp:txXfrm>
        <a:off x="3771776" y="1315518"/>
        <a:ext cx="1964464" cy="728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FEA6EDD-540B-453F-9B85-3005C430DAAF}" type="datetimeFigureOut">
              <a:rPr lang="en-US" smtClean="0"/>
              <a:t>10/17/2017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AEC467-6128-422A-AA29-9FBF3C01FDD0}" type="slidenum">
              <a:rPr lang="en-US" smtClean="0"/>
              <a:t>‹#›</a:t>
            </a:fld>
            <a:endParaRPr lang="en-US"/>
          </a:p>
        </p:txBody>
      </p:sp>
    </p:spTree>
    <p:extLst>
      <p:ext uri="{BB962C8B-B14F-4D97-AF65-F5344CB8AC3E}">
        <p14:creationId xmlns:p14="http://schemas.microsoft.com/office/powerpoint/2010/main" val="217955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9298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9065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72961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H9915-001 HMO DC</a:t>
            </a:r>
          </a:p>
          <a:p>
            <a:r>
              <a:rPr lang="en-US" dirty="0"/>
              <a:t>H9915-008</a:t>
            </a:r>
            <a:r>
              <a:rPr lang="en-US" baseline="0" dirty="0"/>
              <a:t> HMO MD</a:t>
            </a:r>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96988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73813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3735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09178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37778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39176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MedStar is not cutting any of it’s additional benefits.</a:t>
            </a:r>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539705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463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41994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D-SNP</a:t>
            </a:r>
            <a:r>
              <a:rPr lang="en-US" dirty="0"/>
              <a:t> (Dual Eligible SNP) Beneficiaries who qualify for both Medicare and Medicaid.</a:t>
            </a:r>
          </a:p>
          <a:p>
            <a:r>
              <a:rPr lang="en-US" dirty="0"/>
              <a:t> </a:t>
            </a:r>
          </a:p>
          <a:p>
            <a:endParaRPr lang="en-US" dirty="0"/>
          </a:p>
        </p:txBody>
      </p:sp>
      <p:sp>
        <p:nvSpPr>
          <p:cNvPr id="4" name="Slide Number Placeholder 3"/>
          <p:cNvSpPr>
            <a:spLocks noGrp="1"/>
          </p:cNvSpPr>
          <p:nvPr>
            <p:ph type="sldNum" sz="quarter" idx="10"/>
          </p:nvPr>
        </p:nvSpPr>
        <p:spPr/>
        <p:txBody>
          <a:bodyPr/>
          <a:lstStyle/>
          <a:p>
            <a:fld id="{3E5F8AF3-DC85-470A-8C0F-D522A3B97F9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47905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140132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544715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F8AF3-DC85-470A-8C0F-D522A3B97F9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236875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59022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55176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C-SNP</a:t>
            </a:r>
            <a:r>
              <a:rPr lang="en-US" dirty="0"/>
              <a:t> (Chronic SNP) Available to people with Medicare Parts A and B, who are diagnosed with at least one of the 15 chronic conditions listed by CMS. </a:t>
            </a:r>
          </a:p>
          <a:p>
            <a:endParaRPr lang="en-US" dirty="0"/>
          </a:p>
        </p:txBody>
      </p:sp>
      <p:sp>
        <p:nvSpPr>
          <p:cNvPr id="4" name="Slide Number Placeholder 3"/>
          <p:cNvSpPr>
            <a:spLocks noGrp="1"/>
          </p:cNvSpPr>
          <p:nvPr>
            <p:ph type="sldNum" sz="quarter" idx="10"/>
          </p:nvPr>
        </p:nvSpPr>
        <p:spPr/>
        <p:txBody>
          <a:bodyPr/>
          <a:lstStyle/>
          <a:p>
            <a:fld id="{3E5F8AF3-DC85-470A-8C0F-D522A3B97F9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971168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7/20/17 per D.Estes, limiting</a:t>
            </a:r>
            <a:r>
              <a:rPr lang="en-US" baseline="0" dirty="0"/>
              <a:t> members to 1 meter per year</a:t>
            </a:r>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504617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Gaps in Care, RAF, Care Programs </a:t>
            </a:r>
          </a:p>
        </p:txBody>
      </p:sp>
      <p:sp>
        <p:nvSpPr>
          <p:cNvPr id="4" name="Slide Number Placeholder 3"/>
          <p:cNvSpPr>
            <a:spLocks noGrp="1"/>
          </p:cNvSpPr>
          <p:nvPr>
            <p:ph type="sldNum" sz="quarter" idx="10"/>
          </p:nvPr>
        </p:nvSpPr>
        <p:spPr/>
        <p:txBody>
          <a:bodyPr/>
          <a:lstStyle/>
          <a:p>
            <a:fld id="{B0AEC467-6128-422A-AA29-9FBF3C01FDD0}" type="slidenum">
              <a:rPr lang="en-US" smtClean="0"/>
              <a:t>51</a:t>
            </a:fld>
            <a:endParaRPr lang="en-US"/>
          </a:p>
        </p:txBody>
      </p:sp>
    </p:spTree>
    <p:extLst>
      <p:ext uri="{BB962C8B-B14F-4D97-AF65-F5344CB8AC3E}">
        <p14:creationId xmlns:p14="http://schemas.microsoft.com/office/powerpoint/2010/main" val="3851910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126F4-A127-C949-940F-931470ACB283}"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17100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7126EE-B76F-0E47-9256-29FCB816EFE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03862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9845C4-A1A9-40AB-A13A-74F748F02CCA}"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919593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t>92</a:t>
            </a:fld>
            <a:endParaRPr lang="en-US" dirty="0"/>
          </a:p>
        </p:txBody>
      </p:sp>
    </p:spTree>
    <p:extLst>
      <p:ext uri="{BB962C8B-B14F-4D97-AF65-F5344CB8AC3E}">
        <p14:creationId xmlns:p14="http://schemas.microsoft.com/office/powerpoint/2010/main" val="4140186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0863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7/6/17 updates</a:t>
            </a:r>
            <a:r>
              <a:rPr lang="en-US" baseline="0" dirty="0">
                <a:latin typeface="Arial" panose="020B0604020202020204" pitchFamily="34" charset="0"/>
                <a:cs typeface="Arial" panose="020B0604020202020204" pitchFamily="34" charset="0"/>
              </a:rPr>
              <a:t> provided by K.Fisher</a:t>
            </a:r>
            <a:endParaRPr lang="en-US" dirty="0">
              <a:latin typeface="Arial" panose="020B0604020202020204" pitchFamily="34" charset="0"/>
              <a:cs typeface="Arial" panose="020B0604020202020204" pitchFamily="34" charset="0"/>
            </a:endParaRPr>
          </a:p>
          <a:p>
            <a:r>
              <a:rPr lang="en-US" dirty="0"/>
              <a:t>*Picture is MedStar Health at Federal Hill</a:t>
            </a:r>
          </a:p>
        </p:txBody>
      </p:sp>
      <p:sp>
        <p:nvSpPr>
          <p:cNvPr id="4" name="Slide Number Placeholder 3"/>
          <p:cNvSpPr>
            <a:spLocks noGrp="1"/>
          </p:cNvSpPr>
          <p:nvPr>
            <p:ph type="sldNum" sz="quarter" idx="10"/>
          </p:nvPr>
        </p:nvSpPr>
        <p:spPr/>
        <p:txBody>
          <a:bodyPr/>
          <a:lstStyle/>
          <a:p>
            <a:fld id="{3E5F8AF3-DC85-470A-8C0F-D522A3B97F9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6030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E5F8AF3-DC85-470A-8C0F-D522A3B97F9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3680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1133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77823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D5BF9-2FF5-48E7-86BA-CED105C393E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074917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9" y="0"/>
            <a:ext cx="9139941" cy="6857999"/>
          </a:xfrm>
          <a:prstGeom prst="rect">
            <a:avLst/>
          </a:prstGeom>
        </p:spPr>
      </p:pic>
      <p:sp>
        <p:nvSpPr>
          <p:cNvPr id="2" name="Title 1"/>
          <p:cNvSpPr>
            <a:spLocks noGrp="1"/>
          </p:cNvSpPr>
          <p:nvPr>
            <p:ph type="ctrTitle"/>
          </p:nvPr>
        </p:nvSpPr>
        <p:spPr>
          <a:xfrm>
            <a:off x="599017" y="2786572"/>
            <a:ext cx="7772400" cy="790595"/>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599017" y="3589860"/>
            <a:ext cx="7772399" cy="791645"/>
          </a:xfrm>
        </p:spPr>
        <p:txBody>
          <a:bodyPr anchor="t">
            <a:normAutofit/>
          </a:bodyPr>
          <a:lstStyle>
            <a:lvl1pPr marL="0" indent="0" algn="l">
              <a:buNone/>
              <a:defRPr sz="2400">
                <a:solidFill>
                  <a:srgbClr val="002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5366" y="2482842"/>
            <a:ext cx="2133600" cy="289978"/>
          </a:xfrm>
        </p:spPr>
        <p:txBody>
          <a:bodyPr anchor="t"/>
          <a:lstStyle>
            <a:lvl1pPr>
              <a:defRPr>
                <a:solidFill>
                  <a:srgbClr val="002664"/>
                </a:solidFill>
                <a:latin typeface="Arial"/>
                <a:cs typeface="Arial"/>
              </a:defRPr>
            </a:lvl1pPr>
          </a:lstStyle>
          <a:p>
            <a:fld id="{08665D2E-157C-0046-9650-8D21D294E9A0}" type="datetime4">
              <a:rPr lang="en-US" smtClean="0"/>
              <a:pPr/>
              <a:t>October 17, 2017</a:t>
            </a:fld>
            <a:endParaRPr lang="en-US" dirty="0"/>
          </a:p>
        </p:txBody>
      </p:sp>
      <p:sp>
        <p:nvSpPr>
          <p:cNvPr id="5" name="Footer Placeholder 4"/>
          <p:cNvSpPr>
            <a:spLocks noGrp="1"/>
          </p:cNvSpPr>
          <p:nvPr>
            <p:ph type="ftr" sz="quarter" idx="11"/>
          </p:nvPr>
        </p:nvSpPr>
        <p:spPr bwMode="white"/>
        <p:txBody>
          <a:bodyPr/>
          <a:lstStyle>
            <a:lvl1pPr>
              <a:defRPr b="0" i="0">
                <a:solidFill>
                  <a:srgbClr val="FFFFFF"/>
                </a:solidFill>
                <a:latin typeface="Arial"/>
                <a:cs typeface="Arial"/>
              </a:defRPr>
            </a:lvl1pPr>
          </a:lstStyle>
          <a:p>
            <a:endParaRPr lang="en-US" dirty="0"/>
          </a:p>
        </p:txBody>
      </p:sp>
      <p:sp>
        <p:nvSpPr>
          <p:cNvPr id="6" name="Slide Number Placeholder 5"/>
          <p:cNvSpPr>
            <a:spLocks noGrp="1"/>
          </p:cNvSpPr>
          <p:nvPr>
            <p:ph type="sldNum" sz="quarter" idx="12"/>
          </p:nvPr>
        </p:nvSpPr>
        <p:spPr bwMode="white"/>
        <p:txBody>
          <a:bodyPr/>
          <a:lstStyle>
            <a:lvl1pPr>
              <a:defRPr>
                <a:solidFill>
                  <a:schemeClr val="bg1"/>
                </a:solidFill>
              </a:defRPr>
            </a:lvl1pPr>
          </a:lstStyle>
          <a:p>
            <a:fld id="{D3B8DEE4-E1CE-D843-93C6-BCDE319A683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906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32027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BB7D2-43C1-FF48-95DE-0399BE0719E1}" type="datetime4">
              <a:rPr lang="en-US" smtClean="0"/>
              <a:pPr/>
              <a:t>October 17,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114842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53596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45359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D45D9-815A-EF44-AC18-8ED49D240D44}" type="datetime4">
              <a:rPr lang="en-US" smtClean="0"/>
              <a:pPr/>
              <a:t>October 17,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2419635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resent">
    <p:spTree>
      <p:nvGrpSpPr>
        <p:cNvPr id="1" name=""/>
        <p:cNvGrpSpPr/>
        <p:nvPr/>
      </p:nvGrpSpPr>
      <p:grpSpPr>
        <a:xfrm>
          <a:off x="0" y="0"/>
          <a:ext cx="0" cy="0"/>
          <a:chOff x="0" y="0"/>
          <a:chExt cx="0" cy="0"/>
        </a:xfrm>
      </p:grpSpPr>
      <p:sp>
        <p:nvSpPr>
          <p:cNvPr id="11" name="Rectangle 10"/>
          <p:cNvSpPr/>
          <p:nvPr/>
        </p:nvSpPr>
        <p:spPr bwMode="gray">
          <a:xfrm>
            <a:off x="-635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sp>
        <p:nvSpPr>
          <p:cNvPr id="10" name="Rectangle 9"/>
          <p:cNvSpPr/>
          <p:nvPr/>
        </p:nvSpPr>
        <p:spPr bwMode="gray">
          <a:xfrm>
            <a:off x="0" y="0"/>
            <a:ext cx="9144000" cy="6858000"/>
          </a:xfrm>
          <a:prstGeom prst="rect">
            <a:avLst/>
          </a:prstGeom>
          <a:gradFill>
            <a:gsLst>
              <a:gs pos="0">
                <a:schemeClr val="accent2"/>
              </a:gs>
              <a:gs pos="100000">
                <a:srgbClr val="000000"/>
              </a:gs>
              <a:gs pos="76000">
                <a:schemeClr val="tx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sp>
        <p:nvSpPr>
          <p:cNvPr id="5" name="Rectangle 4"/>
          <p:cNvSpPr/>
          <p:nvPr/>
        </p:nvSpPr>
        <p:spPr bwMode="gray">
          <a:xfrm>
            <a:off x="457200" y="2495062"/>
            <a:ext cx="8229600" cy="18288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auto">
              <a:spcBef>
                <a:spcPts val="0"/>
              </a:spcBef>
              <a:spcAft>
                <a:spcPts val="0"/>
              </a:spcAft>
            </a:pPr>
            <a:endParaRPr lang="en-US" sz="1200" dirty="0">
              <a:solidFill>
                <a:srgbClr val="FFFFFF"/>
              </a:solidFill>
              <a:latin typeface="Arial"/>
              <a:cs typeface="+mn-cs"/>
            </a:endParaRPr>
          </a:p>
        </p:txBody>
      </p:sp>
      <p:sp>
        <p:nvSpPr>
          <p:cNvPr id="7" name="Text Placeholder 6"/>
          <p:cNvSpPr>
            <a:spLocks noGrp="1"/>
          </p:cNvSpPr>
          <p:nvPr>
            <p:ph type="body" sz="quarter" idx="11" hasCustomPrompt="1"/>
          </p:nvPr>
        </p:nvSpPr>
        <p:spPr>
          <a:xfrm>
            <a:off x="495300" y="2725947"/>
            <a:ext cx="8153400" cy="1521713"/>
          </a:xfrm>
        </p:spPr>
        <p:txBody>
          <a:bodyPr anchor="ctr"/>
          <a:lstStyle>
            <a:lvl1pPr marL="0" indent="0" algn="ctr">
              <a:lnSpc>
                <a:spcPts val="4200"/>
              </a:lnSpc>
              <a:buFontTx/>
              <a:buNone/>
              <a:defRPr sz="4000" b="1" cap="none" spc="0" baseline="0">
                <a:solidFill>
                  <a:schemeClr val="bg1"/>
                </a:solidFill>
              </a:defRPr>
            </a:lvl1pPr>
          </a:lstStyle>
          <a:p>
            <a:pPr lvl="0"/>
            <a:r>
              <a:rPr lang="en-US" dirty="0"/>
              <a:t>New PowerPoint Template</a:t>
            </a:r>
            <a:br>
              <a:rPr lang="en-US" dirty="0"/>
            </a:br>
            <a:r>
              <a:rPr lang="en-US" dirty="0"/>
              <a:t>for Evolent Health</a:t>
            </a:r>
          </a:p>
        </p:txBody>
      </p:sp>
      <p:sp>
        <p:nvSpPr>
          <p:cNvPr id="9" name="Text Placeholder 8"/>
          <p:cNvSpPr>
            <a:spLocks noGrp="1"/>
          </p:cNvSpPr>
          <p:nvPr>
            <p:ph type="body" sz="quarter" idx="12" hasCustomPrompt="1"/>
          </p:nvPr>
        </p:nvSpPr>
        <p:spPr>
          <a:xfrm>
            <a:off x="457200" y="5796951"/>
            <a:ext cx="8229600" cy="832450"/>
          </a:xfrm>
        </p:spPr>
        <p:txBody>
          <a:bodyPr/>
          <a:lstStyle>
            <a:lvl1pPr marL="0" indent="0" algn="ctr">
              <a:lnSpc>
                <a:spcPts val="1600"/>
              </a:lnSpc>
              <a:buNone/>
              <a:defRPr sz="1600" i="0" baseline="0">
                <a:solidFill>
                  <a:schemeClr val="bg1">
                    <a:lumMod val="95000"/>
                  </a:schemeClr>
                </a:solidFill>
              </a:defRPr>
            </a:lvl1pPr>
            <a:lvl5pPr marL="914400" indent="0">
              <a:buNone/>
              <a:defRPr/>
            </a:lvl5pPr>
          </a:lstStyle>
          <a:p>
            <a:pPr lvl="0"/>
            <a:r>
              <a:rPr lang="en-US" dirty="0"/>
              <a:t>Subtitle or date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037" y="2183912"/>
            <a:ext cx="649225" cy="649225"/>
          </a:xfrm>
          <a:prstGeom prst="rect">
            <a:avLst/>
          </a:prstGeom>
        </p:spPr>
      </p:pic>
    </p:spTree>
    <p:extLst>
      <p:ext uri="{BB962C8B-B14F-4D97-AF65-F5344CB8AC3E}">
        <p14:creationId xmlns:p14="http://schemas.microsoft.com/office/powerpoint/2010/main" val="4120089828"/>
      </p:ext>
    </p:extLst>
  </p:cSld>
  <p:clrMapOvr>
    <a:masterClrMapping/>
  </p:clrMapOvr>
  <p:extLst mod="1">
    <p:ext uri="{DCECCB84-F9BA-43D5-87BE-67443E8EF086}">
      <p15:sldGuideLst xmlns:p15="http://schemas.microsoft.com/office/powerpoint/2012/main">
        <p15:guide id="1" orient="horz" pos="3888">
          <p15:clr>
            <a:srgbClr val="FBAE40"/>
          </p15:clr>
        </p15:guide>
        <p15:guide id="2" pos="2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rin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516" t="5799" r="16350"/>
          <a:stretch/>
        </p:blipFill>
        <p:spPr>
          <a:xfrm>
            <a:off x="0" y="0"/>
            <a:ext cx="9144000" cy="6861428"/>
          </a:xfrm>
          <a:prstGeom prst="rect">
            <a:avLst/>
          </a:prstGeom>
        </p:spPr>
      </p:pic>
      <p:sp>
        <p:nvSpPr>
          <p:cNvPr id="5" name="Rectangle 4"/>
          <p:cNvSpPr/>
          <p:nvPr/>
        </p:nvSpPr>
        <p:spPr bwMode="gray">
          <a:xfrm>
            <a:off x="0" y="4135255"/>
            <a:ext cx="9144000" cy="1828800"/>
          </a:xfrm>
          <a:prstGeom prst="rect">
            <a:avLst/>
          </a:prstGeom>
          <a:solidFill>
            <a:schemeClr val="tx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auto">
              <a:spcBef>
                <a:spcPts val="0"/>
              </a:spcBef>
              <a:spcAft>
                <a:spcPts val="0"/>
              </a:spcAft>
            </a:pPr>
            <a:endParaRPr lang="en-US" sz="1200" dirty="0">
              <a:solidFill>
                <a:srgbClr val="FFFFFF"/>
              </a:solidFill>
              <a:latin typeface="Arial"/>
              <a:cs typeface="+mn-cs"/>
            </a:endParaRPr>
          </a:p>
        </p:txBody>
      </p:sp>
      <p:sp>
        <p:nvSpPr>
          <p:cNvPr id="7" name="Text Placeholder 6"/>
          <p:cNvSpPr>
            <a:spLocks noGrp="1"/>
          </p:cNvSpPr>
          <p:nvPr>
            <p:ph type="body" sz="quarter" idx="11" hasCustomPrompt="1"/>
          </p:nvPr>
        </p:nvSpPr>
        <p:spPr>
          <a:xfrm>
            <a:off x="495300" y="4366140"/>
            <a:ext cx="8153400" cy="1521713"/>
          </a:xfrm>
        </p:spPr>
        <p:txBody>
          <a:bodyPr anchor="ctr"/>
          <a:lstStyle>
            <a:lvl1pPr marL="0" indent="0" algn="ctr">
              <a:lnSpc>
                <a:spcPts val="4200"/>
              </a:lnSpc>
              <a:buFontTx/>
              <a:buNone/>
              <a:defRPr sz="4000" b="1" cap="none" spc="0" baseline="0">
                <a:solidFill>
                  <a:schemeClr val="bg1"/>
                </a:solidFill>
              </a:defRPr>
            </a:lvl1pPr>
          </a:lstStyle>
          <a:p>
            <a:pPr lvl="0"/>
            <a:r>
              <a:rPr lang="en-US" dirty="0"/>
              <a:t>New PowerPoint Template</a:t>
            </a:r>
            <a:br>
              <a:rPr lang="en-US" dirty="0"/>
            </a:br>
            <a:r>
              <a:rPr lang="en-US" dirty="0"/>
              <a:t>for Evolent Health</a:t>
            </a:r>
          </a:p>
        </p:txBody>
      </p:sp>
      <p:sp>
        <p:nvSpPr>
          <p:cNvPr id="9" name="Text Placeholder 8"/>
          <p:cNvSpPr>
            <a:spLocks noGrp="1"/>
          </p:cNvSpPr>
          <p:nvPr>
            <p:ph type="body" sz="quarter" idx="12" hasCustomPrompt="1"/>
          </p:nvPr>
        </p:nvSpPr>
        <p:spPr>
          <a:xfrm>
            <a:off x="457200" y="6196083"/>
            <a:ext cx="8229600" cy="433317"/>
          </a:xfrm>
        </p:spPr>
        <p:txBody>
          <a:bodyPr/>
          <a:lstStyle>
            <a:lvl1pPr marL="0" indent="0" algn="ctr">
              <a:lnSpc>
                <a:spcPts val="1600"/>
              </a:lnSpc>
              <a:buNone/>
              <a:defRPr sz="1600" i="0" baseline="0">
                <a:solidFill>
                  <a:schemeClr val="tx1"/>
                </a:solidFill>
              </a:defRPr>
            </a:lvl1pPr>
            <a:lvl5pPr marL="914400" indent="0">
              <a:buNone/>
              <a:defRPr/>
            </a:lvl5pPr>
          </a:lstStyle>
          <a:p>
            <a:pPr lvl="0"/>
            <a:r>
              <a:rPr lang="en-US" dirty="0"/>
              <a:t>Subtitle or date</a:t>
            </a:r>
          </a:p>
        </p:txBody>
      </p:sp>
    </p:spTree>
    <p:extLst>
      <p:ext uri="{BB962C8B-B14F-4D97-AF65-F5344CB8AC3E}">
        <p14:creationId xmlns:p14="http://schemas.microsoft.com/office/powerpoint/2010/main" val="67957961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title Slide Present">
    <p:spTree>
      <p:nvGrpSpPr>
        <p:cNvPr id="1" name=""/>
        <p:cNvGrpSpPr/>
        <p:nvPr/>
      </p:nvGrpSpPr>
      <p:grpSpPr>
        <a:xfrm>
          <a:off x="0" y="0"/>
          <a:ext cx="0" cy="0"/>
          <a:chOff x="0" y="0"/>
          <a:chExt cx="0" cy="0"/>
        </a:xfrm>
      </p:grpSpPr>
      <p:pic>
        <p:nvPicPr>
          <p:cNvPr id="3" name="Picture 2" descr="144149632.psd"/>
          <p:cNvPicPr>
            <a:picLocks/>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1989"/>
          <a:stretch/>
        </p:blipFill>
        <p:spPr>
          <a:xfrm>
            <a:off x="0" y="0"/>
            <a:ext cx="9144000" cy="6858000"/>
          </a:xfrm>
          <a:prstGeom prst="rect">
            <a:avLst/>
          </a:prstGeom>
        </p:spPr>
      </p:pic>
      <p:sp>
        <p:nvSpPr>
          <p:cNvPr id="12" name="Rectangle 11"/>
          <p:cNvSpPr/>
          <p:nvPr/>
        </p:nvSpPr>
        <p:spPr bwMode="gray">
          <a:xfrm>
            <a:off x="0" y="0"/>
            <a:ext cx="9144000" cy="6858000"/>
          </a:xfrm>
          <a:prstGeom prst="rect">
            <a:avLst/>
          </a:prstGeom>
          <a:gradFill>
            <a:gsLst>
              <a:gs pos="0">
                <a:schemeClr val="accent2">
                  <a:alpha val="85000"/>
                </a:schemeClr>
              </a:gs>
              <a:gs pos="100000">
                <a:srgbClr val="000000">
                  <a:alpha val="85000"/>
                </a:srgbClr>
              </a:gs>
              <a:gs pos="76000">
                <a:schemeClr val="tx1">
                  <a:alpha val="8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sp>
        <p:nvSpPr>
          <p:cNvPr id="8" name="Rectangle 7"/>
          <p:cNvSpPr/>
          <p:nvPr/>
        </p:nvSpPr>
        <p:spPr bwMode="gray">
          <a:xfrm>
            <a:off x="914399" y="2495062"/>
            <a:ext cx="7315200" cy="18288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auto">
              <a:spcBef>
                <a:spcPts val="0"/>
              </a:spcBef>
              <a:spcAft>
                <a:spcPts val="0"/>
              </a:spcAft>
            </a:pPr>
            <a:endParaRPr lang="en-US" sz="700" dirty="0">
              <a:solidFill>
                <a:srgbClr val="FFFFFF"/>
              </a:solidFill>
              <a:latin typeface="Arial"/>
              <a:cs typeface="+mn-cs"/>
            </a:endParaRPr>
          </a:p>
        </p:txBody>
      </p:sp>
      <p:sp>
        <p:nvSpPr>
          <p:cNvPr id="10" name="Text Placeholder 6"/>
          <p:cNvSpPr>
            <a:spLocks noGrp="1"/>
          </p:cNvSpPr>
          <p:nvPr>
            <p:ph type="body" sz="quarter" idx="13" hasCustomPrompt="1"/>
          </p:nvPr>
        </p:nvSpPr>
        <p:spPr>
          <a:xfrm>
            <a:off x="1524000" y="2725946"/>
            <a:ext cx="6096000" cy="1521713"/>
          </a:xfrm>
        </p:spPr>
        <p:txBody>
          <a:bodyPr anchor="ctr"/>
          <a:lstStyle>
            <a:lvl1pPr marL="0" indent="0" algn="ctr">
              <a:lnSpc>
                <a:spcPts val="4200"/>
              </a:lnSpc>
              <a:buFontTx/>
              <a:buNone/>
              <a:defRPr sz="4000" b="1" cap="none" spc="0" baseline="0">
                <a:solidFill>
                  <a:schemeClr val="bg1"/>
                </a:solidFill>
              </a:defRPr>
            </a:lvl1pPr>
          </a:lstStyle>
          <a:p>
            <a:pPr lvl="0"/>
            <a:r>
              <a:rPr lang="en-US" dirty="0"/>
              <a:t>Title of Divider Slide Goes Here</a:t>
            </a:r>
          </a:p>
        </p:txBody>
      </p:sp>
      <p:sp>
        <p:nvSpPr>
          <p:cNvPr id="11" name="Text Placeholder 8"/>
          <p:cNvSpPr>
            <a:spLocks noGrp="1"/>
          </p:cNvSpPr>
          <p:nvPr>
            <p:ph type="body" sz="quarter" idx="14" hasCustomPrompt="1"/>
          </p:nvPr>
        </p:nvSpPr>
        <p:spPr>
          <a:xfrm>
            <a:off x="914398" y="5796951"/>
            <a:ext cx="7315201" cy="832450"/>
          </a:xfrm>
        </p:spPr>
        <p:txBody>
          <a:bodyPr/>
          <a:lstStyle>
            <a:lvl1pPr marL="0" indent="0" algn="ctr">
              <a:lnSpc>
                <a:spcPts val="1600"/>
              </a:lnSpc>
              <a:buNone/>
              <a:defRPr sz="1600" i="0" baseline="0">
                <a:solidFill>
                  <a:schemeClr val="bg1">
                    <a:lumMod val="95000"/>
                  </a:schemeClr>
                </a:solidFill>
              </a:defRPr>
            </a:lvl1pPr>
            <a:lvl5pPr marL="914400" indent="0">
              <a:buNone/>
              <a:defRPr/>
            </a:lvl5pPr>
          </a:lstStyle>
          <a:p>
            <a:pPr lvl="0"/>
            <a:r>
              <a:rPr lang="en-US" dirty="0"/>
              <a:t>Subtitle goes here</a:t>
            </a:r>
          </a:p>
        </p:txBody>
      </p:sp>
      <p:sp>
        <p:nvSpPr>
          <p:cNvPr id="9"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bg1"/>
                </a:solidFill>
              </a:defRPr>
            </a:lvl1pPr>
          </a:lstStyle>
          <a:p>
            <a:fld id="{B85A576F-4094-4F96-A98E-D95033F19D2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6801747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le Slide Print">
    <p:spTree>
      <p:nvGrpSpPr>
        <p:cNvPr id="1" name=""/>
        <p:cNvGrpSpPr/>
        <p:nvPr/>
      </p:nvGrpSpPr>
      <p:grpSpPr>
        <a:xfrm>
          <a:off x="0" y="0"/>
          <a:ext cx="0" cy="0"/>
          <a:chOff x="0" y="0"/>
          <a:chExt cx="0" cy="0"/>
        </a:xfrm>
      </p:grpSpPr>
      <p:pic>
        <p:nvPicPr>
          <p:cNvPr id="3" name="Picture 2" descr="144149632.psd"/>
          <p:cNvPicPr>
            <a:picLocks/>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6135"/>
                    </a14:imgEffect>
                    <a14:imgEffect>
                      <a14:saturation sat="28000"/>
                    </a14:imgEffect>
                  </a14:imgLayer>
                </a14:imgProps>
              </a:ext>
              <a:ext uri="{28A0092B-C50C-407E-A947-70E740481C1C}">
                <a14:useLocalDpi xmlns:a14="http://schemas.microsoft.com/office/drawing/2010/main" val="0"/>
              </a:ext>
            </a:extLst>
          </a:blip>
          <a:srcRect l="11989"/>
          <a:stretch/>
        </p:blipFill>
        <p:spPr>
          <a:xfrm>
            <a:off x="0" y="0"/>
            <a:ext cx="9144000" cy="6858000"/>
          </a:xfrm>
          <a:prstGeom prst="rect">
            <a:avLst/>
          </a:prstGeom>
        </p:spPr>
      </p:pic>
      <p:sp>
        <p:nvSpPr>
          <p:cNvPr id="12" name="Rectangle 11"/>
          <p:cNvSpPr/>
          <p:nvPr/>
        </p:nvSpPr>
        <p:spPr bwMode="gray">
          <a:xfrm>
            <a:off x="914399" y="2495062"/>
            <a:ext cx="7315200" cy="1828800"/>
          </a:xfrm>
          <a:prstGeom prst="rect">
            <a:avLst/>
          </a:prstGeom>
          <a:solidFill>
            <a:schemeClr val="tx1">
              <a:alpha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auto">
              <a:spcBef>
                <a:spcPts val="0"/>
              </a:spcBef>
              <a:spcAft>
                <a:spcPts val="0"/>
              </a:spcAft>
            </a:pPr>
            <a:endParaRPr lang="en-US" sz="1200" dirty="0">
              <a:solidFill>
                <a:srgbClr val="FFFFFF"/>
              </a:solidFill>
              <a:latin typeface="Arial"/>
              <a:cs typeface="+mn-cs"/>
            </a:endParaRPr>
          </a:p>
        </p:txBody>
      </p:sp>
      <p:sp>
        <p:nvSpPr>
          <p:cNvPr id="10" name="Text Placeholder 6"/>
          <p:cNvSpPr>
            <a:spLocks noGrp="1"/>
          </p:cNvSpPr>
          <p:nvPr>
            <p:ph type="body" sz="quarter" idx="13" hasCustomPrompt="1"/>
          </p:nvPr>
        </p:nvSpPr>
        <p:spPr>
          <a:xfrm>
            <a:off x="1524000" y="2725946"/>
            <a:ext cx="6096000" cy="1521713"/>
          </a:xfrm>
        </p:spPr>
        <p:txBody>
          <a:bodyPr anchor="ctr"/>
          <a:lstStyle>
            <a:lvl1pPr marL="0" indent="0" algn="ctr">
              <a:lnSpc>
                <a:spcPts val="4200"/>
              </a:lnSpc>
              <a:buFontTx/>
              <a:buNone/>
              <a:defRPr sz="4000" b="1" cap="none" spc="0" baseline="0">
                <a:solidFill>
                  <a:schemeClr val="bg1"/>
                </a:solidFill>
              </a:defRPr>
            </a:lvl1pPr>
          </a:lstStyle>
          <a:p>
            <a:pPr lvl="0"/>
            <a:r>
              <a:rPr lang="en-US" dirty="0"/>
              <a:t>Title of Divider Slide Goes Here</a:t>
            </a:r>
          </a:p>
        </p:txBody>
      </p:sp>
      <p:sp>
        <p:nvSpPr>
          <p:cNvPr id="11" name="Text Placeholder 8"/>
          <p:cNvSpPr>
            <a:spLocks noGrp="1"/>
          </p:cNvSpPr>
          <p:nvPr>
            <p:ph type="body" sz="quarter" idx="14" hasCustomPrompt="1"/>
          </p:nvPr>
        </p:nvSpPr>
        <p:spPr>
          <a:xfrm>
            <a:off x="914398" y="5796951"/>
            <a:ext cx="7315201" cy="832450"/>
          </a:xfrm>
        </p:spPr>
        <p:txBody>
          <a:bodyPr/>
          <a:lstStyle>
            <a:lvl1pPr marL="0" indent="0" algn="ctr">
              <a:lnSpc>
                <a:spcPts val="1600"/>
              </a:lnSpc>
              <a:buNone/>
              <a:defRPr sz="1600" i="0" baseline="0">
                <a:solidFill>
                  <a:schemeClr val="tx1"/>
                </a:solidFill>
              </a:defRPr>
            </a:lvl1pPr>
            <a:lvl5pPr marL="914400" indent="0">
              <a:buNone/>
              <a:defRPr/>
            </a:lvl5pPr>
          </a:lstStyle>
          <a:p>
            <a:pPr lvl="0"/>
            <a:r>
              <a:rPr lang="en-US" dirty="0"/>
              <a:t>Subtitle goes here</a:t>
            </a:r>
          </a:p>
        </p:txBody>
      </p:sp>
      <p:sp>
        <p:nvSpPr>
          <p:cNvPr id="9"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tx1"/>
                </a:solidFill>
              </a:defRPr>
            </a:lvl1pPr>
          </a:lstStyle>
          <a:p>
            <a:fld id="{B85A576F-4094-4F96-A98E-D95033F19D25}" type="slidenum">
              <a:rPr lang="en-US" smtClean="0">
                <a:solidFill>
                  <a:srgbClr val="242D69"/>
                </a:solidFill>
              </a:rPr>
              <a:pPr/>
              <a:t>‹#›</a:t>
            </a:fld>
            <a:endParaRPr lang="en-US" dirty="0">
              <a:solidFill>
                <a:srgbClr val="242D69"/>
              </a:solidFill>
            </a:endParaRPr>
          </a:p>
        </p:txBody>
      </p:sp>
    </p:spTree>
    <p:extLst>
      <p:ext uri="{BB962C8B-B14F-4D97-AF65-F5344CB8AC3E}">
        <p14:creationId xmlns:p14="http://schemas.microsoft.com/office/powerpoint/2010/main" val="26841339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457200" y="1219200"/>
            <a:ext cx="8229600" cy="4953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5"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fld id="{B85A576F-4094-4F96-A98E-D95033F19D25}" type="slidenum">
              <a:rPr lang="en-US" smtClean="0">
                <a:solidFill>
                  <a:srgbClr val="00ACD4"/>
                </a:solidFill>
              </a:rPr>
              <a:pPr/>
              <a:t>‹#›</a:t>
            </a:fld>
            <a:endParaRPr lang="en-US" dirty="0">
              <a:solidFill>
                <a:srgbClr val="00ACD4"/>
              </a:solidFill>
            </a:endParaRPr>
          </a:p>
        </p:txBody>
      </p:sp>
      <p:sp>
        <p:nvSpPr>
          <p:cNvPr id="6" name="Text Placeholder 5"/>
          <p:cNvSpPr>
            <a:spLocks noGrp="1"/>
          </p:cNvSpPr>
          <p:nvPr>
            <p:ph type="body" sz="quarter" idx="10"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7" name="Title 6"/>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113632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457200" y="1752600"/>
            <a:ext cx="8229600" cy="44196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fld id="{B85A576F-4094-4F96-A98E-D95033F19D25}" type="slidenum">
              <a:rPr lang="en-US" smtClean="0">
                <a:solidFill>
                  <a:srgbClr val="00ACD4"/>
                </a:solidFill>
              </a:rPr>
              <a:pPr/>
              <a:t>‹#›</a:t>
            </a:fld>
            <a:endParaRPr lang="en-US" dirty="0">
              <a:solidFill>
                <a:srgbClr val="00ACD4"/>
              </a:solidFill>
            </a:endParaRPr>
          </a:p>
        </p:txBody>
      </p:sp>
      <p:sp>
        <p:nvSpPr>
          <p:cNvPr id="9" name="Text Placeholder 8"/>
          <p:cNvSpPr>
            <a:spLocks noGrp="1"/>
          </p:cNvSpPr>
          <p:nvPr>
            <p:ph type="body" sz="quarter" idx="12" hasCustomPrompt="1"/>
          </p:nvPr>
        </p:nvSpPr>
        <p:spPr>
          <a:xfrm>
            <a:off x="457200" y="1066800"/>
            <a:ext cx="8229600" cy="636588"/>
          </a:xfrm>
        </p:spPr>
        <p:txBody>
          <a:bodyPr anchor="ctr" anchorCtr="0"/>
          <a:lstStyle>
            <a:lvl1pPr marL="0" indent="0">
              <a:buNone/>
              <a:defRPr sz="1600" b="0">
                <a:solidFill>
                  <a:schemeClr val="tx2"/>
                </a:solidFill>
              </a:defRPr>
            </a:lvl1pPr>
          </a:lstStyle>
          <a:p>
            <a:pPr lvl="0"/>
            <a:r>
              <a:rPr lang="en-US" dirty="0"/>
              <a:t>Subtitles in sentence case</a:t>
            </a:r>
          </a:p>
        </p:txBody>
      </p:sp>
      <p:sp>
        <p:nvSpPr>
          <p:cNvPr id="7" name="Text Placeholder 5"/>
          <p:cNvSpPr>
            <a:spLocks noGrp="1"/>
          </p:cNvSpPr>
          <p:nvPr>
            <p:ph type="body" sz="quarter" idx="10"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2" name="Title 1"/>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3993986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457199" y="1219200"/>
            <a:ext cx="3931920" cy="4953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5"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fld id="{B85A576F-4094-4F96-A98E-D95033F19D25}" type="slidenum">
              <a:rPr lang="en-US" smtClean="0">
                <a:solidFill>
                  <a:srgbClr val="00ACD4"/>
                </a:solidFill>
              </a:rPr>
              <a:pPr/>
              <a:t>‹#›</a:t>
            </a:fld>
            <a:endParaRPr lang="en-US" dirty="0">
              <a:solidFill>
                <a:srgbClr val="00ACD4"/>
              </a:solidFill>
            </a:endParaRPr>
          </a:p>
        </p:txBody>
      </p:sp>
      <p:sp>
        <p:nvSpPr>
          <p:cNvPr id="6" name="Text Placeholder 9"/>
          <p:cNvSpPr>
            <a:spLocks noGrp="1"/>
          </p:cNvSpPr>
          <p:nvPr>
            <p:ph idx="10" hasCustomPrompt="1"/>
          </p:nvPr>
        </p:nvSpPr>
        <p:spPr bwMode="gray">
          <a:xfrm>
            <a:off x="4752114" y="1219200"/>
            <a:ext cx="3931920" cy="4953000"/>
          </a:xfrm>
          <a:prstGeom prst="rect">
            <a:avLst/>
          </a:prstGeom>
        </p:spPr>
        <p:txBody>
          <a:bodyPr vert="horz" wrap="square" lIns="45720" tIns="45720" rIns="45720" bIns="4572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7" name="Text Placeholder 5"/>
          <p:cNvSpPr>
            <a:spLocks noGrp="1"/>
          </p:cNvSpPr>
          <p:nvPr>
            <p:ph type="body" sz="quarter" idx="11"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8" name="Title 7"/>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1812716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title and 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9"/>
          <p:cNvSpPr>
            <a:spLocks noGrp="1"/>
          </p:cNvSpPr>
          <p:nvPr>
            <p:ph idx="1" hasCustomPrompt="1"/>
          </p:nvPr>
        </p:nvSpPr>
        <p:spPr bwMode="gray">
          <a:xfrm>
            <a:off x="459971" y="1787237"/>
            <a:ext cx="3931920" cy="43891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5"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fld id="{B85A576F-4094-4F96-A98E-D95033F19D25}" type="slidenum">
              <a:rPr lang="en-US" smtClean="0">
                <a:solidFill>
                  <a:srgbClr val="00ACD4"/>
                </a:solidFill>
              </a:rPr>
              <a:pPr/>
              <a:t>‹#›</a:t>
            </a:fld>
            <a:endParaRPr lang="en-US" dirty="0">
              <a:solidFill>
                <a:srgbClr val="00ACD4"/>
              </a:solidFill>
            </a:endParaRPr>
          </a:p>
        </p:txBody>
      </p:sp>
      <p:sp>
        <p:nvSpPr>
          <p:cNvPr id="6" name="Text Placeholder 9"/>
          <p:cNvSpPr>
            <a:spLocks noGrp="1"/>
          </p:cNvSpPr>
          <p:nvPr>
            <p:ph idx="10" hasCustomPrompt="1"/>
          </p:nvPr>
        </p:nvSpPr>
        <p:spPr bwMode="gray">
          <a:xfrm>
            <a:off x="4752114" y="1783484"/>
            <a:ext cx="3931920" cy="43891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2" name="Text Placeholder 8"/>
          <p:cNvSpPr>
            <a:spLocks noGrp="1"/>
          </p:cNvSpPr>
          <p:nvPr>
            <p:ph type="body" sz="quarter" idx="12" hasCustomPrompt="1"/>
          </p:nvPr>
        </p:nvSpPr>
        <p:spPr>
          <a:xfrm>
            <a:off x="457200" y="1066800"/>
            <a:ext cx="3934691" cy="636588"/>
          </a:xfrm>
        </p:spPr>
        <p:txBody>
          <a:bodyPr anchor="ctr" anchorCtr="0"/>
          <a:lstStyle>
            <a:lvl1pPr marL="0" indent="0">
              <a:buNone/>
              <a:defRPr sz="1600" b="0">
                <a:solidFill>
                  <a:schemeClr val="tx2"/>
                </a:solidFill>
              </a:defRPr>
            </a:lvl1pPr>
          </a:lstStyle>
          <a:p>
            <a:pPr lvl="0"/>
            <a:r>
              <a:rPr lang="en-US" dirty="0"/>
              <a:t>Subtitles in sentence case</a:t>
            </a:r>
          </a:p>
        </p:txBody>
      </p:sp>
      <p:sp>
        <p:nvSpPr>
          <p:cNvPr id="13" name="Text Placeholder 8"/>
          <p:cNvSpPr>
            <a:spLocks noGrp="1"/>
          </p:cNvSpPr>
          <p:nvPr>
            <p:ph type="body" sz="quarter" idx="15" hasCustomPrompt="1"/>
          </p:nvPr>
        </p:nvSpPr>
        <p:spPr>
          <a:xfrm>
            <a:off x="4757304" y="1066800"/>
            <a:ext cx="3934691" cy="636588"/>
          </a:xfrm>
        </p:spPr>
        <p:txBody>
          <a:bodyPr anchor="ctr" anchorCtr="0"/>
          <a:lstStyle>
            <a:lvl1pPr marL="0" indent="0">
              <a:buNone/>
              <a:defRPr sz="1600" b="0">
                <a:solidFill>
                  <a:schemeClr val="tx2"/>
                </a:solidFill>
              </a:defRPr>
            </a:lvl1pPr>
          </a:lstStyle>
          <a:p>
            <a:pPr lvl="0"/>
            <a:r>
              <a:rPr lang="en-US" dirty="0"/>
              <a:t>Subtitles in sentence case</a:t>
            </a:r>
          </a:p>
        </p:txBody>
      </p:sp>
      <p:sp>
        <p:nvSpPr>
          <p:cNvPr id="9" name="Text Placeholder 5"/>
          <p:cNvSpPr>
            <a:spLocks noGrp="1"/>
          </p:cNvSpPr>
          <p:nvPr>
            <p:ph type="body" sz="quarter" idx="16"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10" name="Title 9"/>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241090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342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EC005-3EF6-214A-95B9-829C459DABA8}" type="datetime4">
              <a:rPr lang="en-US" smtClean="0"/>
              <a:pPr/>
              <a:t>October 17,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3110490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fld id="{B85A576F-4094-4F96-A98E-D95033F19D25}" type="slidenum">
              <a:rPr lang="en-US" smtClean="0">
                <a:solidFill>
                  <a:srgbClr val="00ACD4"/>
                </a:solidFill>
              </a:rPr>
              <a:pPr/>
              <a:t>‹#›</a:t>
            </a:fld>
            <a:endParaRPr lang="en-US" dirty="0">
              <a:solidFill>
                <a:srgbClr val="00ACD4"/>
              </a:solidFill>
            </a:endParaRPr>
          </a:p>
        </p:txBody>
      </p:sp>
      <p:sp>
        <p:nvSpPr>
          <p:cNvPr id="4" name="Text Placeholder 5"/>
          <p:cNvSpPr>
            <a:spLocks noGrp="1"/>
          </p:cNvSpPr>
          <p:nvPr>
            <p:ph type="body" sz="quarter" idx="10"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5" name="Title 4"/>
          <p:cNvSpPr>
            <a:spLocks noGrp="1"/>
          </p:cNvSpPr>
          <p:nvPr>
            <p:ph type="title" hasCustomPrompt="1"/>
          </p:nvPr>
        </p:nvSpPr>
        <p:spPr/>
        <p:txBody>
          <a:bodyPr/>
          <a:lstStyle>
            <a:lvl1pPr>
              <a:defRPr baseline="0"/>
            </a:lvl1pPr>
          </a:lstStyle>
          <a:p>
            <a:r>
              <a:rPr lang="en-US" dirty="0"/>
              <a:t>Slide Titles in Title Case</a:t>
            </a:r>
          </a:p>
        </p:txBody>
      </p:sp>
    </p:spTree>
    <p:extLst>
      <p:ext uri="{BB962C8B-B14F-4D97-AF65-F5344CB8AC3E}">
        <p14:creationId xmlns:p14="http://schemas.microsoft.com/office/powerpoint/2010/main" val="3250127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gray">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spTree>
    <p:extLst>
      <p:ext uri="{BB962C8B-B14F-4D97-AF65-F5344CB8AC3E}">
        <p14:creationId xmlns:p14="http://schemas.microsoft.com/office/powerpoint/2010/main" val="2081870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sp>
        <p:nvSpPr>
          <p:cNvPr id="2" name="Rectangle 1"/>
          <p:cNvSpPr/>
          <p:nvPr/>
        </p:nvSpPr>
        <p:spPr bwMode="gray">
          <a:xfrm>
            <a:off x="0" y="0"/>
            <a:ext cx="9144000" cy="37098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66984"/>
          <a:stretch/>
        </p:blipFill>
        <p:spPr>
          <a:xfrm>
            <a:off x="0" y="-1"/>
            <a:ext cx="9144000" cy="5363249"/>
          </a:xfrm>
          <a:prstGeom prst="rect">
            <a:avLst/>
          </a:prstGeom>
        </p:spPr>
      </p:pic>
      <p:sp>
        <p:nvSpPr>
          <p:cNvPr id="4" name="Rectangle 3"/>
          <p:cNvSpPr/>
          <p:nvPr/>
        </p:nvSpPr>
        <p:spPr bwMode="gray">
          <a:xfrm>
            <a:off x="0" y="5199017"/>
            <a:ext cx="9144000" cy="16589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287141" y="5671194"/>
            <a:ext cx="2369185" cy="702310"/>
          </a:xfrm>
          <a:prstGeom prst="rect">
            <a:avLst/>
          </a:prstGeom>
        </p:spPr>
      </p:pic>
      <p:sp>
        <p:nvSpPr>
          <p:cNvPr id="9" name="TextBox 8"/>
          <p:cNvSpPr txBox="1"/>
          <p:nvPr/>
        </p:nvSpPr>
        <p:spPr bwMode="gray">
          <a:xfrm>
            <a:off x="4962831" y="5745350"/>
            <a:ext cx="1993479" cy="553998"/>
          </a:xfrm>
          <a:prstGeom prst="rect">
            <a:avLst/>
          </a:prstGeom>
          <a:noFill/>
        </p:spPr>
        <p:txBody>
          <a:bodyPr wrap="square" lIns="45720" rIns="45720" rtlCol="0">
            <a:spAutoFit/>
          </a:bodyPr>
          <a:lstStyle/>
          <a:p>
            <a:pPr>
              <a:spcBef>
                <a:spcPts val="0"/>
              </a:spcBef>
            </a:pPr>
            <a:r>
              <a:rPr lang="en-US" sz="1000" dirty="0">
                <a:solidFill>
                  <a:srgbClr val="242D69"/>
                </a:solidFill>
                <a:latin typeface="Arial"/>
                <a:cs typeface="+mn-cs"/>
              </a:rPr>
              <a:t>800 N Glebe Rd, Suite 500</a:t>
            </a:r>
          </a:p>
          <a:p>
            <a:pPr>
              <a:spcBef>
                <a:spcPts val="0"/>
              </a:spcBef>
            </a:pPr>
            <a:r>
              <a:rPr lang="en-US" sz="1000" dirty="0">
                <a:solidFill>
                  <a:srgbClr val="242D69"/>
                </a:solidFill>
                <a:latin typeface="Arial"/>
                <a:cs typeface="+mn-cs"/>
              </a:rPr>
              <a:t>Arlington, VA 22203</a:t>
            </a:r>
          </a:p>
          <a:p>
            <a:pPr>
              <a:spcBef>
                <a:spcPts val="0"/>
              </a:spcBef>
            </a:pPr>
            <a:r>
              <a:rPr lang="en-US" sz="1000" dirty="0">
                <a:solidFill>
                  <a:srgbClr val="242D69"/>
                </a:solidFill>
                <a:latin typeface="Arial"/>
                <a:cs typeface="+mn-cs"/>
              </a:rPr>
              <a:t>evolenthealth.com</a:t>
            </a:r>
          </a:p>
        </p:txBody>
      </p:sp>
      <p:sp>
        <p:nvSpPr>
          <p:cNvPr id="13" name="Rectangle 12"/>
          <p:cNvSpPr/>
          <p:nvPr/>
        </p:nvSpPr>
        <p:spPr bwMode="gray">
          <a:xfrm>
            <a:off x="0" y="0"/>
            <a:ext cx="9144000" cy="5199017"/>
          </a:xfrm>
          <a:prstGeom prst="rect">
            <a:avLst/>
          </a:prstGeom>
          <a:gradFill>
            <a:gsLst>
              <a:gs pos="0">
                <a:schemeClr val="accent2">
                  <a:alpha val="85000"/>
                </a:schemeClr>
              </a:gs>
              <a:gs pos="100000">
                <a:srgbClr val="000000">
                  <a:alpha val="85000"/>
                </a:srgbClr>
              </a:gs>
              <a:gs pos="76000">
                <a:schemeClr val="tx1">
                  <a:alpha val="8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a:endParaRPr lang="en-US" sz="1200" dirty="0">
              <a:solidFill>
                <a:srgbClr val="FFFFFF"/>
              </a:solidFill>
              <a:latin typeface="Arial"/>
              <a:cs typeface="+mn-cs"/>
            </a:endParaRPr>
          </a:p>
        </p:txBody>
      </p:sp>
    </p:spTree>
    <p:extLst>
      <p:ext uri="{BB962C8B-B14F-4D97-AF65-F5344CB8AC3E}">
        <p14:creationId xmlns:p14="http://schemas.microsoft.com/office/powerpoint/2010/main" val="841197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0" y="2"/>
            <a:ext cx="9139941" cy="6857999"/>
          </a:xfrm>
          <a:prstGeom prst="rect">
            <a:avLst/>
          </a:prstGeom>
        </p:spPr>
      </p:pic>
      <p:sp>
        <p:nvSpPr>
          <p:cNvPr id="2" name="Title 1"/>
          <p:cNvSpPr>
            <a:spLocks noGrp="1"/>
          </p:cNvSpPr>
          <p:nvPr>
            <p:ph type="ctrTitle"/>
          </p:nvPr>
        </p:nvSpPr>
        <p:spPr>
          <a:xfrm>
            <a:off x="599017" y="2786574"/>
            <a:ext cx="7772400" cy="790595"/>
          </a:xfrm>
        </p:spPr>
        <p:txBody>
          <a:bodyPr>
            <a:normAutofit/>
          </a:bodyPr>
          <a:lstStyle>
            <a:lvl1pPr>
              <a:defRPr sz="2700"/>
            </a:lvl1pPr>
          </a:lstStyle>
          <a:p>
            <a:r>
              <a:rPr lang="en-US"/>
              <a:t>Click to edit Master title style</a:t>
            </a:r>
            <a:endParaRPr lang="en-US" dirty="0"/>
          </a:p>
        </p:txBody>
      </p:sp>
      <p:sp>
        <p:nvSpPr>
          <p:cNvPr id="3" name="Subtitle 2"/>
          <p:cNvSpPr>
            <a:spLocks noGrp="1"/>
          </p:cNvSpPr>
          <p:nvPr>
            <p:ph type="subTitle" idx="1"/>
          </p:nvPr>
        </p:nvSpPr>
        <p:spPr>
          <a:xfrm>
            <a:off x="599018" y="3589862"/>
            <a:ext cx="7772399" cy="791645"/>
          </a:xfrm>
        </p:spPr>
        <p:txBody>
          <a:bodyPr anchor="t">
            <a:normAutofit/>
          </a:bodyPr>
          <a:lstStyle>
            <a:lvl1pPr marL="0" indent="0" algn="l">
              <a:buNone/>
              <a:defRPr sz="1800">
                <a:solidFill>
                  <a:srgbClr val="00266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5366" y="2482842"/>
            <a:ext cx="2133600" cy="289978"/>
          </a:xfrm>
        </p:spPr>
        <p:txBody>
          <a:bodyPr anchor="t"/>
          <a:lstStyle>
            <a:lvl1pPr>
              <a:defRPr>
                <a:solidFill>
                  <a:srgbClr val="002664"/>
                </a:solidFill>
                <a:latin typeface="Arial"/>
                <a:cs typeface="Arial"/>
              </a:defRPr>
            </a:lvl1pPr>
          </a:lstStyle>
          <a:p>
            <a:fld id="{A608C1A1-58BE-4179-9E62-70E0F8C34AA5}" type="datetime1">
              <a:rPr lang="en-US" smtClean="0"/>
              <a:pPr/>
              <a:t>10/17/2017</a:t>
            </a:fld>
            <a:endParaRPr lang="en-US" dirty="0"/>
          </a:p>
        </p:txBody>
      </p:sp>
      <p:sp>
        <p:nvSpPr>
          <p:cNvPr id="5" name="Footer Placeholder 4"/>
          <p:cNvSpPr>
            <a:spLocks noGrp="1"/>
          </p:cNvSpPr>
          <p:nvPr>
            <p:ph type="ftr" sz="quarter" idx="11"/>
          </p:nvPr>
        </p:nvSpPr>
        <p:spPr bwMode="white"/>
        <p:txBody>
          <a:bodyPr/>
          <a:lstStyle>
            <a:lvl1pPr>
              <a:defRPr b="0" i="0">
                <a:solidFill>
                  <a:srgbClr val="FFFFFF"/>
                </a:solidFill>
                <a:latin typeface="Arial"/>
                <a:cs typeface="Arial"/>
              </a:defRPr>
            </a:lvl1pPr>
          </a:lstStyle>
          <a:p>
            <a:r>
              <a:rPr lang="en-US" dirty="0"/>
              <a:t>For Broker Training Purposes Only - Do Not Distribute</a:t>
            </a:r>
          </a:p>
        </p:txBody>
      </p:sp>
      <p:sp>
        <p:nvSpPr>
          <p:cNvPr id="6" name="Slide Number Placeholder 5"/>
          <p:cNvSpPr>
            <a:spLocks noGrp="1"/>
          </p:cNvSpPr>
          <p:nvPr>
            <p:ph type="sldNum" sz="quarter" idx="12"/>
          </p:nvPr>
        </p:nvSpPr>
        <p:spPr bwMode="white"/>
        <p:txBody>
          <a:bodyPr/>
          <a:lstStyle>
            <a:lvl1pPr>
              <a:defRPr>
                <a:solidFill>
                  <a:schemeClr val="bg1"/>
                </a:solidFill>
              </a:defRPr>
            </a:lvl1pPr>
          </a:lstStyle>
          <a:p>
            <a:fld id="{2671AD6B-0A43-43EC-84D1-D16F526CE12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397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2"/>
            <a:ext cx="8229600" cy="342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16111-6C85-412C-B722-DD4856CF0300}" type="datetime1">
              <a:rPr lang="en-US" smtClean="0"/>
              <a:pPr/>
              <a:t>10/17/2017</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987460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919" y="3452477"/>
            <a:ext cx="8221566"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452919" y="1952290"/>
            <a:ext cx="8221566"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A4183-0DDD-406F-99F4-3A8DC4704F70}" type="datetime1">
              <a:rPr lang="en-US" smtClean="0"/>
              <a:pPr/>
              <a:t>10/17/2017</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2604534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320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32027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8B4ACD-050A-443E-86CF-C344BF074F37}" type="datetime1">
              <a:rPr lang="en-US" smtClean="0"/>
              <a:pPr/>
              <a:t>10/17/2017</a:t>
            </a:fld>
            <a:endParaRPr lang="en-US" dirty="0"/>
          </a:p>
        </p:txBody>
      </p:sp>
      <p:sp>
        <p:nvSpPr>
          <p:cNvPr id="6" name="Footer Placeholder 5"/>
          <p:cNvSpPr>
            <a:spLocks noGrp="1"/>
          </p:cNvSpPr>
          <p:nvPr>
            <p:ph type="ftr" sz="quarter" idx="11"/>
          </p:nvPr>
        </p:nvSpPr>
        <p:spPr/>
        <p:txBody>
          <a:bodyPr/>
          <a:lstStyle/>
          <a:p>
            <a:r>
              <a:rPr lang="en-US" dirty="0"/>
              <a:t>For Broker Training Purposes Only - Do Not Distribute</a:t>
            </a:r>
          </a:p>
        </p:txBody>
      </p:sp>
      <p:sp>
        <p:nvSpPr>
          <p:cNvPr id="7" name="Slide Number Placeholder 6"/>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1097619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262803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262803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607965-B249-4499-8346-EFE9DF0804A1}" type="datetime1">
              <a:rPr lang="en-US" smtClean="0"/>
              <a:pPr/>
              <a:t>10/17/2017</a:t>
            </a:fld>
            <a:endParaRPr lang="en-US" dirty="0"/>
          </a:p>
        </p:txBody>
      </p:sp>
      <p:sp>
        <p:nvSpPr>
          <p:cNvPr id="8" name="Footer Placeholder 7"/>
          <p:cNvSpPr>
            <a:spLocks noGrp="1"/>
          </p:cNvSpPr>
          <p:nvPr>
            <p:ph type="ftr" sz="quarter" idx="11"/>
          </p:nvPr>
        </p:nvSpPr>
        <p:spPr/>
        <p:txBody>
          <a:bodyPr/>
          <a:lstStyle/>
          <a:p>
            <a:r>
              <a:rPr lang="en-US" dirty="0"/>
              <a:t>For Broker Training Purposes Only - Do Not Distribute</a:t>
            </a:r>
          </a:p>
        </p:txBody>
      </p:sp>
      <p:sp>
        <p:nvSpPr>
          <p:cNvPr id="9" name="Slide Number Placeholder 8"/>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2613226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01F91A-F12B-461A-868F-5349444D906F}" type="datetime1">
              <a:rPr lang="en-US" smtClean="0"/>
              <a:pPr/>
              <a:t>10/17/2017</a:t>
            </a:fld>
            <a:endParaRPr lang="en-US" dirty="0"/>
          </a:p>
        </p:txBody>
      </p:sp>
      <p:sp>
        <p:nvSpPr>
          <p:cNvPr id="4" name="Footer Placeholder 3"/>
          <p:cNvSpPr>
            <a:spLocks noGrp="1"/>
          </p:cNvSpPr>
          <p:nvPr>
            <p:ph type="ftr" sz="quarter" idx="11"/>
          </p:nvPr>
        </p:nvSpPr>
        <p:spPr/>
        <p:txBody>
          <a:bodyPr/>
          <a:lstStyle/>
          <a:p>
            <a:r>
              <a:rPr lang="en-US" dirty="0"/>
              <a:t>For Broker Training Purposes Only - Do Not Distribute</a:t>
            </a:r>
          </a:p>
        </p:txBody>
      </p:sp>
      <p:sp>
        <p:nvSpPr>
          <p:cNvPr id="5" name="Slide Number Placeholder 4"/>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2274232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C63E4-6516-4D3C-BC0D-0525D24022CC}" type="datetime1">
              <a:rPr lang="en-US" smtClean="0"/>
              <a:pPr/>
              <a:t>10/17/2017</a:t>
            </a:fld>
            <a:endParaRPr lang="en-US" dirty="0"/>
          </a:p>
        </p:txBody>
      </p:sp>
      <p:sp>
        <p:nvSpPr>
          <p:cNvPr id="3" name="Footer Placeholder 2"/>
          <p:cNvSpPr>
            <a:spLocks noGrp="1"/>
          </p:cNvSpPr>
          <p:nvPr>
            <p:ph type="ftr" sz="quarter" idx="11"/>
          </p:nvPr>
        </p:nvSpPr>
        <p:spPr/>
        <p:txBody>
          <a:bodyPr/>
          <a:lstStyle/>
          <a:p>
            <a:r>
              <a:rPr lang="en-US" dirty="0"/>
              <a:t>For Broker Training Purposes Only - Do Not Distribute</a:t>
            </a:r>
          </a:p>
        </p:txBody>
      </p:sp>
      <p:sp>
        <p:nvSpPr>
          <p:cNvPr id="4" name="Slide Number Placeholder 3"/>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171717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919" y="3452475"/>
            <a:ext cx="822156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2919" y="1952288"/>
            <a:ext cx="822156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B586B4-1ACE-EE47-B598-B85FCC858583}" type="datetime4">
              <a:rPr lang="en-US" smtClean="0"/>
              <a:pPr/>
              <a:t>October 17,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855724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1"/>
            <a:ext cx="5111750" cy="453755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336780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F77C1C1-E3CE-458F-A560-06F4FC14D359}" type="datetime1">
              <a:rPr lang="en-US" smtClean="0"/>
              <a:pPr/>
              <a:t>10/17/2017</a:t>
            </a:fld>
            <a:endParaRPr lang="en-US" dirty="0"/>
          </a:p>
        </p:txBody>
      </p:sp>
      <p:sp>
        <p:nvSpPr>
          <p:cNvPr id="6" name="Footer Placeholder 5"/>
          <p:cNvSpPr>
            <a:spLocks noGrp="1"/>
          </p:cNvSpPr>
          <p:nvPr>
            <p:ph type="ftr" sz="quarter" idx="11"/>
          </p:nvPr>
        </p:nvSpPr>
        <p:spPr/>
        <p:txBody>
          <a:bodyPr/>
          <a:lstStyle/>
          <a:p>
            <a:r>
              <a:rPr lang="en-US" dirty="0"/>
              <a:t>For Broker Training Purposes Only - Do Not Distribute</a:t>
            </a:r>
          </a:p>
        </p:txBody>
      </p:sp>
      <p:sp>
        <p:nvSpPr>
          <p:cNvPr id="7" name="Slide Number Placeholder 6"/>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4164980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12" y="4000116"/>
            <a:ext cx="8221470" cy="566738"/>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460712" y="612777"/>
            <a:ext cx="8221470" cy="327419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60712" y="4566856"/>
            <a:ext cx="8221470" cy="45926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B06FA50-E8EA-4A27-B067-D7160B302E9A}" type="datetime1">
              <a:rPr lang="en-US" smtClean="0"/>
              <a:pPr/>
              <a:t>10/17/2017</a:t>
            </a:fld>
            <a:endParaRPr lang="en-US" dirty="0"/>
          </a:p>
        </p:txBody>
      </p:sp>
      <p:sp>
        <p:nvSpPr>
          <p:cNvPr id="6" name="Footer Placeholder 5"/>
          <p:cNvSpPr>
            <a:spLocks noGrp="1"/>
          </p:cNvSpPr>
          <p:nvPr>
            <p:ph type="ftr" sz="quarter" idx="11"/>
          </p:nvPr>
        </p:nvSpPr>
        <p:spPr/>
        <p:txBody>
          <a:bodyPr/>
          <a:lstStyle/>
          <a:p>
            <a:r>
              <a:rPr lang="en-US" dirty="0"/>
              <a:t>For Broker Training Purposes Only - Do Not Distribute</a:t>
            </a:r>
          </a:p>
        </p:txBody>
      </p:sp>
      <p:sp>
        <p:nvSpPr>
          <p:cNvPr id="7" name="Slide Number Placeholder 6"/>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2967559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32027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BFB0F1-5477-411E-AF01-54A311B0F9EE}" type="datetime1">
              <a:rPr lang="en-US" smtClean="0"/>
              <a:pPr/>
              <a:t>10/17/2017</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3452559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53596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45359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5ECB6-E601-4397-B5C2-2450F883E63B}" type="datetime1">
              <a:rPr lang="en-US" smtClean="0"/>
              <a:pPr/>
              <a:t>10/17/2017</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779860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457200" y="1219200"/>
            <a:ext cx="8229600" cy="4953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7" name="Title 6"/>
          <p:cNvSpPr>
            <a:spLocks noGrp="1"/>
          </p:cNvSpPr>
          <p:nvPr>
            <p:ph type="title" hasCustomPrompt="1"/>
          </p:nvPr>
        </p:nvSpPr>
        <p:spPr/>
        <p:txBody>
          <a:bodyPr/>
          <a:lstStyle>
            <a:lvl1pPr>
              <a:defRPr/>
            </a:lvl1pPr>
          </a:lstStyle>
          <a:p>
            <a:r>
              <a:rPr lang="en-US" dirty="0"/>
              <a:t>Slide Titles in Title Case</a:t>
            </a:r>
          </a:p>
        </p:txBody>
      </p:sp>
      <p:sp>
        <p:nvSpPr>
          <p:cNvPr id="5" name="Slide Number Placeholder 5"/>
          <p:cNvSpPr>
            <a:spLocks noGrp="1"/>
          </p:cNvSpPr>
          <p:nvPr>
            <p:ph type="sldNum" sz="quarter" idx="12"/>
          </p:nvPr>
        </p:nvSpPr>
        <p:spPr>
          <a:xfrm>
            <a:off x="6915153" y="5498195"/>
            <a:ext cx="2133600" cy="365125"/>
          </a:xfrm>
          <a:prstGeom prst="rect">
            <a:avLst/>
          </a:prstGeom>
        </p:spPr>
        <p:txBody>
          <a:bodyPr/>
          <a:lstStyle/>
          <a:p>
            <a:fld id="{2671AD6B-0A43-43EC-84D1-D16F526CE12F}" type="slidenum">
              <a:rPr lang="en-US" smtClean="0"/>
              <a:t>‹#›</a:t>
            </a:fld>
            <a:endParaRPr lang="en-US" dirty="0"/>
          </a:p>
        </p:txBody>
      </p:sp>
    </p:spTree>
    <p:extLst>
      <p:ext uri="{BB962C8B-B14F-4D97-AF65-F5344CB8AC3E}">
        <p14:creationId xmlns:p14="http://schemas.microsoft.com/office/powerpoint/2010/main" val="3423938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5" name="Title 4"/>
          <p:cNvSpPr>
            <a:spLocks noGrp="1"/>
          </p:cNvSpPr>
          <p:nvPr>
            <p:ph type="title" hasCustomPrompt="1"/>
          </p:nvPr>
        </p:nvSpPr>
        <p:spPr/>
        <p:txBody>
          <a:bodyPr/>
          <a:lstStyle>
            <a:lvl1pPr>
              <a:defRPr baseline="0"/>
            </a:lvl1pPr>
          </a:lstStyle>
          <a:p>
            <a:r>
              <a:rPr lang="en-US" dirty="0"/>
              <a:t>Slide Titles in Title Case</a:t>
            </a:r>
          </a:p>
        </p:txBody>
      </p:sp>
    </p:spTree>
    <p:extLst>
      <p:ext uri="{BB962C8B-B14F-4D97-AF65-F5344CB8AC3E}">
        <p14:creationId xmlns:p14="http://schemas.microsoft.com/office/powerpoint/2010/main" val="1661172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One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457200" y="1219200"/>
            <a:ext cx="8229600" cy="4953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5381626" y="5991227"/>
            <a:ext cx="3305175" cy="257175"/>
          </a:xfrm>
        </p:spPr>
        <p:txBody>
          <a:bodyPr lIns="0" rIns="0" anchor="b" anchorCtr="0"/>
          <a:lstStyle>
            <a:lvl1pPr marL="0" indent="0" algn="r">
              <a:buNone/>
              <a:defRPr sz="600">
                <a:solidFill>
                  <a:schemeClr val="tx2"/>
                </a:solidFill>
              </a:defRPr>
            </a:lvl1pPr>
          </a:lstStyle>
          <a:p>
            <a:pPr lvl="0"/>
            <a:r>
              <a:rPr lang="en-US" dirty="0"/>
              <a:t>Source: 8pt gray</a:t>
            </a:r>
          </a:p>
        </p:txBody>
      </p:sp>
      <p:sp>
        <p:nvSpPr>
          <p:cNvPr id="7" name="Title 6"/>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3600098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a:t>Click to edit Secondary Title</a:t>
            </a:r>
          </a:p>
        </p:txBody>
      </p:sp>
    </p:spTree>
    <p:extLst>
      <p:ext uri="{BB962C8B-B14F-4D97-AF65-F5344CB8AC3E}">
        <p14:creationId xmlns:p14="http://schemas.microsoft.com/office/powerpoint/2010/main" val="3565269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a:t>Click to edit Secondary Title</a:t>
            </a:r>
          </a:p>
        </p:txBody>
      </p:sp>
    </p:spTree>
    <p:extLst>
      <p:ext uri="{BB962C8B-B14F-4D97-AF65-F5344CB8AC3E}">
        <p14:creationId xmlns:p14="http://schemas.microsoft.com/office/powerpoint/2010/main" val="64457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a:t>Click to edit Secondary Title</a:t>
            </a:r>
          </a:p>
        </p:txBody>
      </p:sp>
    </p:spTree>
    <p:extLst>
      <p:ext uri="{BB962C8B-B14F-4D97-AF65-F5344CB8AC3E}">
        <p14:creationId xmlns:p14="http://schemas.microsoft.com/office/powerpoint/2010/main" val="250234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2027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32027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7BAA79-2240-4545-90BA-7BD3904D55E1}" type="datetime4">
              <a:rPr lang="en-US" smtClean="0"/>
              <a:pPr/>
              <a:t>October 17,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1992246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a:t>Click to edit Secondary Title</a:t>
            </a:r>
          </a:p>
        </p:txBody>
      </p:sp>
    </p:spTree>
    <p:extLst>
      <p:ext uri="{BB962C8B-B14F-4D97-AF65-F5344CB8AC3E}">
        <p14:creationId xmlns:p14="http://schemas.microsoft.com/office/powerpoint/2010/main" val="1412903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a:t>Click to edit Secondary Title</a:t>
            </a:r>
          </a:p>
        </p:txBody>
      </p:sp>
    </p:spTree>
    <p:extLst>
      <p:ext uri="{BB962C8B-B14F-4D97-AF65-F5344CB8AC3E}">
        <p14:creationId xmlns:p14="http://schemas.microsoft.com/office/powerpoint/2010/main" val="1388276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a:t>Click to edit Secondary Title</a:t>
            </a:r>
          </a:p>
        </p:txBody>
      </p:sp>
    </p:spTree>
    <p:extLst>
      <p:ext uri="{BB962C8B-B14F-4D97-AF65-F5344CB8AC3E}">
        <p14:creationId xmlns:p14="http://schemas.microsoft.com/office/powerpoint/2010/main" val="2317321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a:t>Click to edit Secondary Title</a:t>
            </a:r>
          </a:p>
        </p:txBody>
      </p:sp>
    </p:spTree>
    <p:extLst>
      <p:ext uri="{BB962C8B-B14F-4D97-AF65-F5344CB8AC3E}">
        <p14:creationId xmlns:p14="http://schemas.microsoft.com/office/powerpoint/2010/main" val="3123309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457199" y="1219200"/>
            <a:ext cx="3931920" cy="4953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5"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fld id="{B85A576F-4094-4F96-A98E-D95033F19D25}" type="slidenum">
              <a:rPr lang="en-US" smtClean="0">
                <a:solidFill>
                  <a:srgbClr val="00ACD4"/>
                </a:solidFill>
              </a:rPr>
              <a:pPr/>
              <a:t>‹#›</a:t>
            </a:fld>
            <a:endParaRPr lang="en-US" dirty="0">
              <a:solidFill>
                <a:srgbClr val="00ACD4"/>
              </a:solidFill>
            </a:endParaRPr>
          </a:p>
        </p:txBody>
      </p:sp>
      <p:sp>
        <p:nvSpPr>
          <p:cNvPr id="6" name="Text Placeholder 9"/>
          <p:cNvSpPr>
            <a:spLocks noGrp="1"/>
          </p:cNvSpPr>
          <p:nvPr>
            <p:ph idx="10" hasCustomPrompt="1"/>
          </p:nvPr>
        </p:nvSpPr>
        <p:spPr bwMode="gray">
          <a:xfrm>
            <a:off x="4752114" y="1219200"/>
            <a:ext cx="3931920" cy="4953000"/>
          </a:xfrm>
          <a:prstGeom prst="rect">
            <a:avLst/>
          </a:prstGeom>
        </p:spPr>
        <p:txBody>
          <a:bodyPr vert="horz" wrap="square" lIns="45720" tIns="45720" rIns="45720" bIns="4572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7" name="Text Placeholder 5"/>
          <p:cNvSpPr>
            <a:spLocks noGrp="1"/>
          </p:cNvSpPr>
          <p:nvPr>
            <p:ph type="body" sz="quarter" idx="11" hasCustomPrompt="1"/>
          </p:nvPr>
        </p:nvSpPr>
        <p:spPr>
          <a:xfrm>
            <a:off x="5381625" y="5991225"/>
            <a:ext cx="3305175"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8" name="Title 7"/>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2793698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p:cNvSpPr>
            <a:spLocks noGrp="1"/>
          </p:cNvSpPr>
          <p:nvPr>
            <p:ph type="body" sz="quarter" idx="13" hasCustomPrompt="1"/>
          </p:nvPr>
        </p:nvSpPr>
        <p:spPr>
          <a:xfrm>
            <a:off x="457200" y="762000"/>
            <a:ext cx="8229600" cy="381000"/>
          </a:xfrm>
        </p:spPr>
        <p:txBody>
          <a:bodyPr/>
          <a:lstStyle>
            <a:lvl1pPr marL="0" indent="0">
              <a:buNone/>
              <a:defRPr sz="2000" b="1" baseline="0">
                <a:solidFill>
                  <a:schemeClr val="tx2"/>
                </a:solidFill>
              </a:defRPr>
            </a:lvl1pPr>
          </a:lstStyle>
          <a:p>
            <a:pPr lvl="0"/>
            <a:r>
              <a:rPr lang="en-US" dirty="0"/>
              <a:t>Click to edit Secondary Title</a:t>
            </a:r>
          </a:p>
        </p:txBody>
      </p:sp>
    </p:spTree>
    <p:extLst>
      <p:ext uri="{BB962C8B-B14F-4D97-AF65-F5344CB8AC3E}">
        <p14:creationId xmlns:p14="http://schemas.microsoft.com/office/powerpoint/2010/main" val="16887020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0" y="4"/>
            <a:ext cx="9139941" cy="6857999"/>
          </a:xfrm>
          <a:prstGeom prst="rect">
            <a:avLst/>
          </a:prstGeom>
        </p:spPr>
      </p:pic>
      <p:sp>
        <p:nvSpPr>
          <p:cNvPr id="2" name="Title 1"/>
          <p:cNvSpPr>
            <a:spLocks noGrp="1"/>
          </p:cNvSpPr>
          <p:nvPr>
            <p:ph type="ctrTitle"/>
          </p:nvPr>
        </p:nvSpPr>
        <p:spPr>
          <a:xfrm>
            <a:off x="599017" y="2786576"/>
            <a:ext cx="7772400" cy="790595"/>
          </a:xfrm>
        </p:spPr>
        <p:txBody>
          <a:bodyPr>
            <a:normAutofit/>
          </a:bodyPr>
          <a:lstStyle>
            <a:lvl1pPr>
              <a:defRPr sz="2025"/>
            </a:lvl1pPr>
          </a:lstStyle>
          <a:p>
            <a:r>
              <a:rPr lang="en-US"/>
              <a:t>Click to edit Master title style</a:t>
            </a:r>
            <a:endParaRPr lang="en-US" dirty="0"/>
          </a:p>
        </p:txBody>
      </p:sp>
      <p:sp>
        <p:nvSpPr>
          <p:cNvPr id="3" name="Subtitle 2"/>
          <p:cNvSpPr>
            <a:spLocks noGrp="1"/>
          </p:cNvSpPr>
          <p:nvPr>
            <p:ph type="subTitle" idx="1"/>
          </p:nvPr>
        </p:nvSpPr>
        <p:spPr>
          <a:xfrm>
            <a:off x="599019" y="3589864"/>
            <a:ext cx="7772399" cy="791645"/>
          </a:xfrm>
        </p:spPr>
        <p:txBody>
          <a:bodyPr anchor="t">
            <a:normAutofit/>
          </a:bodyPr>
          <a:lstStyle>
            <a:lvl1pPr marL="0" indent="0" algn="l">
              <a:buNone/>
              <a:defRPr sz="1350">
                <a:solidFill>
                  <a:srgbClr val="002664"/>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5366" y="2482842"/>
            <a:ext cx="2133600" cy="289978"/>
          </a:xfrm>
        </p:spPr>
        <p:txBody>
          <a:bodyPr anchor="t"/>
          <a:lstStyle>
            <a:lvl1pPr>
              <a:defRPr>
                <a:solidFill>
                  <a:srgbClr val="002664"/>
                </a:solidFill>
                <a:latin typeface="Arial"/>
                <a:cs typeface="Arial"/>
              </a:defRPr>
            </a:lvl1pPr>
          </a:lstStyle>
          <a:p>
            <a:fld id="{B167C379-000B-485C-A348-16B0547BC4AE}" type="datetime1">
              <a:rPr lang="en-US" smtClean="0"/>
              <a:pPr/>
              <a:t>10/17/2017</a:t>
            </a:fld>
            <a:endParaRPr lang="en-US" dirty="0"/>
          </a:p>
        </p:txBody>
      </p:sp>
      <p:sp>
        <p:nvSpPr>
          <p:cNvPr id="5" name="Footer Placeholder 4"/>
          <p:cNvSpPr>
            <a:spLocks noGrp="1"/>
          </p:cNvSpPr>
          <p:nvPr>
            <p:ph type="ftr" sz="quarter" idx="11"/>
          </p:nvPr>
        </p:nvSpPr>
        <p:spPr bwMode="white"/>
        <p:txBody>
          <a:bodyPr/>
          <a:lstStyle>
            <a:lvl1pPr>
              <a:defRPr b="0" i="0">
                <a:solidFill>
                  <a:srgbClr val="FFFFFF"/>
                </a:solidFill>
                <a:latin typeface="Arial"/>
                <a:cs typeface="Arial"/>
              </a:defRPr>
            </a:lvl1pPr>
          </a:lstStyle>
          <a:p>
            <a:r>
              <a:rPr lang="en-US" dirty="0"/>
              <a:t>For Broker Training Purposes Only - Do Not Distribute</a:t>
            </a:r>
          </a:p>
        </p:txBody>
      </p:sp>
      <p:sp>
        <p:nvSpPr>
          <p:cNvPr id="6" name="Slide Number Placeholder 5"/>
          <p:cNvSpPr>
            <a:spLocks noGrp="1"/>
          </p:cNvSpPr>
          <p:nvPr>
            <p:ph type="sldNum" sz="quarter" idx="12"/>
          </p:nvPr>
        </p:nvSpPr>
        <p:spPr bwMode="white"/>
        <p:txBody>
          <a:bodyPr/>
          <a:lstStyle>
            <a:lvl1pPr>
              <a:defRPr>
                <a:solidFill>
                  <a:schemeClr val="bg1"/>
                </a:solidFill>
              </a:defRPr>
            </a:lvl1pPr>
          </a:lstStyle>
          <a:p>
            <a:fld id="{2671AD6B-0A43-43EC-84D1-D16F526CE12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3820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4"/>
            <a:ext cx="8229600" cy="342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8CC2D-39BB-432A-A5A4-8433920AB53B}" type="datetime1">
              <a:rPr lang="en-US" smtClean="0"/>
              <a:pPr/>
              <a:t>10/17/2017</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1133373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919" y="3452478"/>
            <a:ext cx="8221566"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452919" y="1952292"/>
            <a:ext cx="8221566"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7A168D-CA6F-46F8-9DEA-17C08BE35BC2}" type="datetime1">
              <a:rPr lang="en-US" smtClean="0"/>
              <a:pPr/>
              <a:t>10/17/2017</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4041845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3202709"/>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4"/>
            <a:ext cx="4038600" cy="3202709"/>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E46917-9B60-4826-B8F7-B042BDFD6CE2}" type="datetime1">
              <a:rPr lang="en-US" smtClean="0"/>
              <a:pPr/>
              <a:t>10/17/2017</a:t>
            </a:fld>
            <a:endParaRPr lang="en-US" dirty="0"/>
          </a:p>
        </p:txBody>
      </p:sp>
      <p:sp>
        <p:nvSpPr>
          <p:cNvPr id="6" name="Footer Placeholder 5"/>
          <p:cNvSpPr>
            <a:spLocks noGrp="1"/>
          </p:cNvSpPr>
          <p:nvPr>
            <p:ph type="ftr" sz="quarter" idx="11"/>
          </p:nvPr>
        </p:nvSpPr>
        <p:spPr/>
        <p:txBody>
          <a:bodyPr/>
          <a:lstStyle/>
          <a:p>
            <a:r>
              <a:rPr lang="en-US" dirty="0"/>
              <a:t>For Broker Training Purposes Only - Do Not Distribute</a:t>
            </a:r>
          </a:p>
        </p:txBody>
      </p:sp>
      <p:sp>
        <p:nvSpPr>
          <p:cNvPr id="7" name="Slide Number Placeholder 6"/>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82715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26280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26280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26F488-A83D-0A44-A4EB-54D01E88E6AA}" type="datetime4">
              <a:rPr lang="en-US" smtClean="0"/>
              <a:pPr/>
              <a:t>October 17, 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2361549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262803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262803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5B830A-904D-4C47-BE33-5E43AF469245}" type="datetime1">
              <a:rPr lang="en-US" smtClean="0"/>
              <a:pPr/>
              <a:t>10/17/2017</a:t>
            </a:fld>
            <a:endParaRPr lang="en-US" dirty="0"/>
          </a:p>
        </p:txBody>
      </p:sp>
      <p:sp>
        <p:nvSpPr>
          <p:cNvPr id="8" name="Footer Placeholder 7"/>
          <p:cNvSpPr>
            <a:spLocks noGrp="1"/>
          </p:cNvSpPr>
          <p:nvPr>
            <p:ph type="ftr" sz="quarter" idx="11"/>
          </p:nvPr>
        </p:nvSpPr>
        <p:spPr/>
        <p:txBody>
          <a:bodyPr/>
          <a:lstStyle/>
          <a:p>
            <a:r>
              <a:rPr lang="en-US" dirty="0"/>
              <a:t>For Broker Training Purposes Only - Do Not Distribute</a:t>
            </a:r>
          </a:p>
        </p:txBody>
      </p:sp>
      <p:sp>
        <p:nvSpPr>
          <p:cNvPr id="9" name="Slide Number Placeholder 8"/>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3230591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2D5D6E-66A5-485A-9DF9-83FDCC4C0FB0}" type="datetime1">
              <a:rPr lang="en-US" smtClean="0"/>
              <a:pPr/>
              <a:t>10/17/2017</a:t>
            </a:fld>
            <a:endParaRPr lang="en-US" dirty="0"/>
          </a:p>
        </p:txBody>
      </p:sp>
      <p:sp>
        <p:nvSpPr>
          <p:cNvPr id="4" name="Footer Placeholder 3"/>
          <p:cNvSpPr>
            <a:spLocks noGrp="1"/>
          </p:cNvSpPr>
          <p:nvPr>
            <p:ph type="ftr" sz="quarter" idx="11"/>
          </p:nvPr>
        </p:nvSpPr>
        <p:spPr/>
        <p:txBody>
          <a:bodyPr/>
          <a:lstStyle/>
          <a:p>
            <a:r>
              <a:rPr lang="en-US" dirty="0"/>
              <a:t>For Broker Training Purposes Only - Do Not Distribute</a:t>
            </a:r>
          </a:p>
        </p:txBody>
      </p:sp>
      <p:sp>
        <p:nvSpPr>
          <p:cNvPr id="5" name="Slide Number Placeholder 4"/>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42288612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2FFF7-C3C2-4809-BB72-AE6EE661076C}" type="datetime1">
              <a:rPr lang="en-US" smtClean="0"/>
              <a:pPr/>
              <a:t>10/17/2017</a:t>
            </a:fld>
            <a:endParaRPr lang="en-US" dirty="0"/>
          </a:p>
        </p:txBody>
      </p:sp>
      <p:sp>
        <p:nvSpPr>
          <p:cNvPr id="3" name="Footer Placeholder 2"/>
          <p:cNvSpPr>
            <a:spLocks noGrp="1"/>
          </p:cNvSpPr>
          <p:nvPr>
            <p:ph type="ftr" sz="quarter" idx="11"/>
          </p:nvPr>
        </p:nvSpPr>
        <p:spPr/>
        <p:txBody>
          <a:bodyPr/>
          <a:lstStyle/>
          <a:p>
            <a:r>
              <a:rPr lang="en-US" dirty="0"/>
              <a:t>For Broker Training Purposes Only - Do Not Distribute</a:t>
            </a:r>
          </a:p>
        </p:txBody>
      </p:sp>
      <p:sp>
        <p:nvSpPr>
          <p:cNvPr id="4" name="Slide Number Placeholder 3"/>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3434099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1"/>
            <a:ext cx="5111750" cy="4537556"/>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3367809"/>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F5548143-BC54-4936-BC6F-68DEB25E299F}" type="datetime1">
              <a:rPr lang="en-US" smtClean="0"/>
              <a:pPr/>
              <a:t>10/17/2017</a:t>
            </a:fld>
            <a:endParaRPr lang="en-US" dirty="0"/>
          </a:p>
        </p:txBody>
      </p:sp>
      <p:sp>
        <p:nvSpPr>
          <p:cNvPr id="6" name="Footer Placeholder 5"/>
          <p:cNvSpPr>
            <a:spLocks noGrp="1"/>
          </p:cNvSpPr>
          <p:nvPr>
            <p:ph type="ftr" sz="quarter" idx="11"/>
          </p:nvPr>
        </p:nvSpPr>
        <p:spPr/>
        <p:txBody>
          <a:bodyPr/>
          <a:lstStyle/>
          <a:p>
            <a:r>
              <a:rPr lang="en-US" dirty="0"/>
              <a:t>For Broker Training Purposes Only - Do Not Distribute</a:t>
            </a:r>
          </a:p>
        </p:txBody>
      </p:sp>
      <p:sp>
        <p:nvSpPr>
          <p:cNvPr id="7" name="Slide Number Placeholder 6"/>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1810192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12" y="4000116"/>
            <a:ext cx="8221470" cy="566738"/>
          </a:xfrm>
        </p:spPr>
        <p:txBody>
          <a:bodyPr anchor="b"/>
          <a:lstStyle>
            <a:lvl1pPr algn="l">
              <a:defRPr sz="1125" b="1"/>
            </a:lvl1pPr>
          </a:lstStyle>
          <a:p>
            <a:r>
              <a:rPr lang="en-US"/>
              <a:t>Click to edit Master title style</a:t>
            </a:r>
            <a:endParaRPr lang="en-US" dirty="0"/>
          </a:p>
        </p:txBody>
      </p:sp>
      <p:sp>
        <p:nvSpPr>
          <p:cNvPr id="3" name="Picture Placeholder 2"/>
          <p:cNvSpPr>
            <a:spLocks noGrp="1"/>
          </p:cNvSpPr>
          <p:nvPr>
            <p:ph type="pic" idx="1"/>
          </p:nvPr>
        </p:nvSpPr>
        <p:spPr>
          <a:xfrm>
            <a:off x="460712" y="612779"/>
            <a:ext cx="8221470" cy="327419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460712" y="4566858"/>
            <a:ext cx="8221470" cy="45926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9B3D222F-7CC9-4ABB-9F9A-92793CE5C1E5}" type="datetime1">
              <a:rPr lang="en-US" smtClean="0"/>
              <a:pPr/>
              <a:t>10/17/2017</a:t>
            </a:fld>
            <a:endParaRPr lang="en-US" dirty="0"/>
          </a:p>
        </p:txBody>
      </p:sp>
      <p:sp>
        <p:nvSpPr>
          <p:cNvPr id="6" name="Footer Placeholder 5"/>
          <p:cNvSpPr>
            <a:spLocks noGrp="1"/>
          </p:cNvSpPr>
          <p:nvPr>
            <p:ph type="ftr" sz="quarter" idx="11"/>
          </p:nvPr>
        </p:nvSpPr>
        <p:spPr/>
        <p:txBody>
          <a:bodyPr/>
          <a:lstStyle/>
          <a:p>
            <a:r>
              <a:rPr lang="en-US" dirty="0"/>
              <a:t>For Broker Training Purposes Only - Do Not Distribute</a:t>
            </a:r>
          </a:p>
        </p:txBody>
      </p:sp>
      <p:sp>
        <p:nvSpPr>
          <p:cNvPr id="7" name="Slide Number Placeholder 6"/>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10242626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4"/>
            <a:ext cx="8229600" cy="32027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B4AC0-5404-4AE5-BF5E-B6D776E27629}" type="datetime1">
              <a:rPr lang="en-US" smtClean="0"/>
              <a:pPr/>
              <a:t>10/17/2017</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3266351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53596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45359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824C3-DA33-45FC-9AF2-0D7817694FEC}" type="datetime1">
              <a:rPr lang="en-US" smtClean="0"/>
              <a:pPr/>
              <a:t>10/17/2017</a:t>
            </a:fld>
            <a:endParaRPr lang="en-US" dirty="0"/>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6" name="Slide Number Placeholder 5"/>
          <p:cNvSpPr>
            <a:spLocks noGrp="1"/>
          </p:cNvSpPr>
          <p:nvPr>
            <p:ph type="sldNum" sz="quarter" idx="12"/>
          </p:nvPr>
        </p:nvSpPr>
        <p:spPr/>
        <p:txBody>
          <a:body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27232070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4" name="Text Placeholder 9"/>
          <p:cNvSpPr>
            <a:spLocks noGrp="1"/>
          </p:cNvSpPr>
          <p:nvPr>
            <p:ph idx="1"/>
          </p:nvPr>
        </p:nvSpPr>
        <p:spPr bwMode="gray">
          <a:xfrm>
            <a:off x="457200" y="1219200"/>
            <a:ext cx="8229600" cy="4953000"/>
          </a:xfrm>
          <a:prstGeom prst="rect">
            <a:avLst/>
          </a:prstGeom>
        </p:spPr>
        <p:txBody>
          <a:bodyPr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0"/>
          </p:nvPr>
        </p:nvSpPr>
        <p:spPr>
          <a:xfrm>
            <a:off x="5381626" y="5991227"/>
            <a:ext cx="3305175" cy="257175"/>
          </a:xfrm>
        </p:spPr>
        <p:txBody>
          <a:bodyPr lIns="0" rIns="0" anchor="b"/>
          <a:lstStyle>
            <a:lvl1pPr marL="0" indent="0" algn="r">
              <a:buNone/>
              <a:defRPr sz="600">
                <a:solidFill>
                  <a:schemeClr val="tx2"/>
                </a:solidFill>
              </a:defRPr>
            </a:lvl1pPr>
          </a:lstStyle>
          <a:p>
            <a:pPr lvl="0"/>
            <a:r>
              <a:rPr lang="en-US"/>
              <a:t>Click to edit Master text styles</a:t>
            </a:r>
          </a:p>
        </p:txBody>
      </p:sp>
      <p:sp>
        <p:nvSpPr>
          <p:cNvPr id="7" name="Title 6"/>
          <p:cNvSpPr>
            <a:spLocks noGrp="1"/>
          </p:cNvSpPr>
          <p:nvPr>
            <p:ph type="title"/>
          </p:nvPr>
        </p:nvSpPr>
        <p:spPr/>
        <p:txBody>
          <a:bodyPr/>
          <a:lstStyle>
            <a:lvl1pPr>
              <a:defRPr/>
            </a:lvl1pPr>
          </a:lstStyle>
          <a:p>
            <a:r>
              <a:rPr lang="en-US"/>
              <a:t>Click to edit Master title style</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6AF398C-5EEE-4642-8123-81227DF91177}" type="slidenum">
              <a:rPr lang="en-US"/>
              <a:pPr>
                <a:defRPr/>
              </a:pPr>
              <a:t>‹#›</a:t>
            </a:fld>
            <a:endParaRPr lang="en-US" dirty="0"/>
          </a:p>
        </p:txBody>
      </p:sp>
    </p:spTree>
    <p:extLst>
      <p:ext uri="{BB962C8B-B14F-4D97-AF65-F5344CB8AC3E}">
        <p14:creationId xmlns:p14="http://schemas.microsoft.com/office/powerpoint/2010/main" val="225389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Slide Present">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495300" y="2725949"/>
            <a:ext cx="8153400" cy="1521713"/>
          </a:xfrm>
        </p:spPr>
        <p:txBody>
          <a:bodyPr anchor="ctr"/>
          <a:lstStyle>
            <a:lvl1pPr marL="0" indent="0" algn="ctr">
              <a:lnSpc>
                <a:spcPts val="3150"/>
              </a:lnSpc>
              <a:buFontTx/>
              <a:buNone/>
              <a:defRPr sz="3000" b="1" cap="none" spc="0" baseline="0">
                <a:solidFill>
                  <a:schemeClr val="bg1"/>
                </a:solidFill>
              </a:defRPr>
            </a:lvl1pPr>
          </a:lstStyle>
          <a:p>
            <a:pPr lvl="0"/>
            <a:r>
              <a:rPr lang="en-US" dirty="0"/>
              <a:t>New PowerPoint Template</a:t>
            </a:r>
            <a:br>
              <a:rPr lang="en-US" dirty="0"/>
            </a:br>
            <a:r>
              <a:rPr lang="en-US" dirty="0"/>
              <a:t>for Evolent Health</a:t>
            </a:r>
          </a:p>
        </p:txBody>
      </p:sp>
      <p:sp>
        <p:nvSpPr>
          <p:cNvPr id="9" name="Text Placeholder 8"/>
          <p:cNvSpPr>
            <a:spLocks noGrp="1"/>
          </p:cNvSpPr>
          <p:nvPr>
            <p:ph type="body" sz="quarter" idx="12" hasCustomPrompt="1"/>
          </p:nvPr>
        </p:nvSpPr>
        <p:spPr>
          <a:xfrm>
            <a:off x="457200" y="5796951"/>
            <a:ext cx="8229600" cy="832450"/>
          </a:xfrm>
        </p:spPr>
        <p:txBody>
          <a:bodyPr/>
          <a:lstStyle>
            <a:lvl1pPr marL="0" indent="0" algn="ctr">
              <a:lnSpc>
                <a:spcPts val="1200"/>
              </a:lnSpc>
              <a:buNone/>
              <a:defRPr sz="1200" i="0" baseline="0">
                <a:solidFill>
                  <a:schemeClr val="bg1">
                    <a:lumMod val="95000"/>
                  </a:schemeClr>
                </a:solidFill>
              </a:defRPr>
            </a:lvl1pPr>
            <a:lvl5pPr marL="685800" indent="0">
              <a:buNone/>
              <a:defRPr/>
            </a:lvl5pPr>
          </a:lstStyle>
          <a:p>
            <a:pPr lvl="0"/>
            <a:r>
              <a:rPr lang="en-US" dirty="0"/>
              <a:t>Subtitle or date</a:t>
            </a:r>
          </a:p>
        </p:txBody>
      </p:sp>
    </p:spTree>
    <p:extLst>
      <p:ext uri="{BB962C8B-B14F-4D97-AF65-F5344CB8AC3E}">
        <p14:creationId xmlns:p14="http://schemas.microsoft.com/office/powerpoint/2010/main" val="3339297498"/>
      </p:ext>
    </p:extLst>
  </p:cSld>
  <p:clrMapOvr>
    <a:masterClrMapping/>
  </p:clrMapOvr>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ubtitle and 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15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4" name="Text Placeholder 9"/>
          <p:cNvSpPr>
            <a:spLocks noGrp="1"/>
          </p:cNvSpPr>
          <p:nvPr>
            <p:ph idx="1" hasCustomPrompt="1"/>
          </p:nvPr>
        </p:nvSpPr>
        <p:spPr bwMode="gray">
          <a:xfrm>
            <a:off x="459971" y="1787237"/>
            <a:ext cx="3931920" cy="43891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9"/>
          <p:cNvSpPr>
            <a:spLocks noGrp="1"/>
          </p:cNvSpPr>
          <p:nvPr>
            <p:ph idx="10" hasCustomPrompt="1"/>
          </p:nvPr>
        </p:nvSpPr>
        <p:spPr bwMode="gray">
          <a:xfrm>
            <a:off x="4752114" y="1783484"/>
            <a:ext cx="3931920" cy="43891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2" name="Text Placeholder 8"/>
          <p:cNvSpPr>
            <a:spLocks noGrp="1"/>
          </p:cNvSpPr>
          <p:nvPr>
            <p:ph type="body" sz="quarter" idx="12" hasCustomPrompt="1"/>
          </p:nvPr>
        </p:nvSpPr>
        <p:spPr>
          <a:xfrm>
            <a:off x="457202" y="1066800"/>
            <a:ext cx="3934691" cy="636588"/>
          </a:xfrm>
        </p:spPr>
        <p:txBody>
          <a:bodyPr anchor="ctr" anchorCtr="0"/>
          <a:lstStyle>
            <a:lvl1pPr marL="0" indent="0">
              <a:buNone/>
              <a:defRPr sz="900" b="0">
                <a:solidFill>
                  <a:schemeClr val="tx2"/>
                </a:solidFill>
              </a:defRPr>
            </a:lvl1pPr>
          </a:lstStyle>
          <a:p>
            <a:pPr lvl="0"/>
            <a:r>
              <a:rPr lang="en-US" dirty="0"/>
              <a:t>Subtitles in sentence case</a:t>
            </a:r>
          </a:p>
        </p:txBody>
      </p:sp>
      <p:sp>
        <p:nvSpPr>
          <p:cNvPr id="13" name="Text Placeholder 8"/>
          <p:cNvSpPr>
            <a:spLocks noGrp="1"/>
          </p:cNvSpPr>
          <p:nvPr>
            <p:ph type="body" sz="quarter" idx="15" hasCustomPrompt="1"/>
          </p:nvPr>
        </p:nvSpPr>
        <p:spPr>
          <a:xfrm>
            <a:off x="4757306" y="1066800"/>
            <a:ext cx="3934691" cy="636588"/>
          </a:xfrm>
        </p:spPr>
        <p:txBody>
          <a:bodyPr anchor="ctr" anchorCtr="0"/>
          <a:lstStyle>
            <a:lvl1pPr marL="0" indent="0">
              <a:buNone/>
              <a:defRPr sz="900" b="0">
                <a:solidFill>
                  <a:schemeClr val="tx2"/>
                </a:solidFill>
              </a:defRPr>
            </a:lvl1pPr>
          </a:lstStyle>
          <a:p>
            <a:pPr lvl="0"/>
            <a:r>
              <a:rPr lang="en-US" dirty="0"/>
              <a:t>Subtitles in sentence case</a:t>
            </a:r>
          </a:p>
        </p:txBody>
      </p:sp>
      <p:sp>
        <p:nvSpPr>
          <p:cNvPr id="9" name="Text Placeholder 5"/>
          <p:cNvSpPr>
            <a:spLocks noGrp="1"/>
          </p:cNvSpPr>
          <p:nvPr>
            <p:ph type="body" sz="quarter" idx="16" hasCustomPrompt="1"/>
          </p:nvPr>
        </p:nvSpPr>
        <p:spPr>
          <a:xfrm>
            <a:off x="5381627" y="5991229"/>
            <a:ext cx="3305175" cy="257175"/>
          </a:xfrm>
        </p:spPr>
        <p:txBody>
          <a:bodyPr lIns="0" rIns="0" anchor="b" anchorCtr="0"/>
          <a:lstStyle>
            <a:lvl1pPr marL="0" indent="0" algn="r">
              <a:buNone/>
              <a:defRPr sz="450">
                <a:solidFill>
                  <a:schemeClr val="tx2"/>
                </a:solidFill>
              </a:defRPr>
            </a:lvl1pPr>
          </a:lstStyle>
          <a:p>
            <a:pPr lvl="0"/>
            <a:r>
              <a:rPr lang="en-US" dirty="0"/>
              <a:t>Source: 8pt gray</a:t>
            </a:r>
          </a:p>
        </p:txBody>
      </p:sp>
      <p:sp>
        <p:nvSpPr>
          <p:cNvPr id="10" name="Title 9"/>
          <p:cNvSpPr>
            <a:spLocks noGrp="1"/>
          </p:cNvSpPr>
          <p:nvPr>
            <p:ph type="title" hasCustomPrompt="1"/>
          </p:nvPr>
        </p:nvSpPr>
        <p:spPr/>
        <p:txBody>
          <a:bodyPr/>
          <a:lstStyle>
            <a:lvl1pPr>
              <a:defRPr/>
            </a:lvl1pPr>
          </a:lstStyle>
          <a:p>
            <a:r>
              <a:rPr lang="en-US" dirty="0"/>
              <a:t>Slide Titles in Title Case</a:t>
            </a:r>
          </a:p>
        </p:txBody>
      </p:sp>
    </p:spTree>
    <p:extLst>
      <p:ext uri="{BB962C8B-B14F-4D97-AF65-F5344CB8AC3E}">
        <p14:creationId xmlns:p14="http://schemas.microsoft.com/office/powerpoint/2010/main" val="304841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A3106E-1175-5240-991F-0FAA76592ECA}" type="datetime4">
              <a:rPr lang="en-US" smtClean="0"/>
              <a:pPr/>
              <a:t>October 17, 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27045422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521"/>
            <a:ext cx="9139940" cy="6854955"/>
          </a:xfrm>
          <a:prstGeom prst="rect">
            <a:avLst/>
          </a:prstGeom>
        </p:spPr>
      </p:pic>
      <p:sp>
        <p:nvSpPr>
          <p:cNvPr id="2" name="Title 1"/>
          <p:cNvSpPr>
            <a:spLocks noGrp="1"/>
          </p:cNvSpPr>
          <p:nvPr>
            <p:ph type="ctrTitle"/>
          </p:nvPr>
        </p:nvSpPr>
        <p:spPr>
          <a:xfrm>
            <a:off x="599017" y="2949966"/>
            <a:ext cx="7772400" cy="790595"/>
          </a:xfrm>
        </p:spPr>
        <p:txBody>
          <a:bodyPr>
            <a:normAutofit/>
          </a:bodyPr>
          <a:lstStyle>
            <a:lvl1pPr>
              <a:defRPr sz="3600">
                <a:solidFill>
                  <a:srgbClr val="002664"/>
                </a:solidFill>
              </a:defRPr>
            </a:lvl1pPr>
          </a:lstStyle>
          <a:p>
            <a:r>
              <a:rPr lang="en-US"/>
              <a:t>Click to edit Master title style</a:t>
            </a:r>
            <a:endParaRPr lang="en-US" dirty="0"/>
          </a:p>
        </p:txBody>
      </p:sp>
      <p:sp>
        <p:nvSpPr>
          <p:cNvPr id="3" name="Subtitle 2"/>
          <p:cNvSpPr>
            <a:spLocks noGrp="1"/>
          </p:cNvSpPr>
          <p:nvPr>
            <p:ph type="subTitle" idx="1"/>
          </p:nvPr>
        </p:nvSpPr>
        <p:spPr>
          <a:xfrm>
            <a:off x="599017" y="3753254"/>
            <a:ext cx="7772399" cy="791645"/>
          </a:xfrm>
        </p:spPr>
        <p:txBody>
          <a:bodyPr anchor="t">
            <a:normAutofit/>
          </a:bodyPr>
          <a:lstStyle>
            <a:lvl1pPr marL="0" indent="0" algn="l">
              <a:buNone/>
              <a:defRPr sz="2400">
                <a:solidFill>
                  <a:srgbClr val="002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5366" y="2646236"/>
            <a:ext cx="2133600" cy="289978"/>
          </a:xfrm>
        </p:spPr>
        <p:txBody>
          <a:bodyPr anchor="t"/>
          <a:lstStyle>
            <a:lvl1pPr marL="0" indent="0">
              <a:defRPr>
                <a:solidFill>
                  <a:srgbClr val="002664"/>
                </a:solidFill>
                <a:latin typeface="Arial"/>
                <a:cs typeface="Arial"/>
              </a:defRPr>
            </a:lvl1pPr>
          </a:lstStyle>
          <a:p>
            <a:fld id="{DEDD1D4D-4584-406A-B4B3-0AF6B8080EF6}" type="datetime4">
              <a:rPr lang="en-US" smtClean="0"/>
              <a:pPr/>
              <a:t>October 17, 2017</a:t>
            </a:fld>
            <a:endParaRPr lang="en-US" dirty="0"/>
          </a:p>
        </p:txBody>
      </p:sp>
      <p:sp>
        <p:nvSpPr>
          <p:cNvPr id="5" name="Footer Placeholder 4"/>
          <p:cNvSpPr>
            <a:spLocks noGrp="1"/>
          </p:cNvSpPr>
          <p:nvPr>
            <p:ph type="ftr" sz="quarter" idx="11"/>
          </p:nvPr>
        </p:nvSpPr>
        <p:spPr bwMode="black">
          <a:xfrm>
            <a:off x="599593" y="6063872"/>
            <a:ext cx="2895600" cy="365125"/>
          </a:xfrm>
          <a:prstGeom prst="rect">
            <a:avLst/>
          </a:prstGeom>
        </p:spPr>
        <p:txBody>
          <a:bodyPr/>
          <a:lstStyle>
            <a:lvl1pPr algn="l">
              <a:defRPr b="0" i="0">
                <a:solidFill>
                  <a:schemeClr val="bg1"/>
                </a:solidFill>
                <a:latin typeface="Arial"/>
                <a:cs typeface="Arial"/>
              </a:defRPr>
            </a:lvl1pPr>
          </a:lstStyle>
          <a:p>
            <a:pPr defTabSz="457200" fontAlgn="auto">
              <a:spcBef>
                <a:spcPts val="0"/>
              </a:spcBef>
              <a:spcAft>
                <a:spcPts val="0"/>
              </a:spcAft>
            </a:pPr>
            <a:endParaRPr lang="en-US" sz="1800" dirty="0">
              <a:solidFill>
                <a:prstClr val="white"/>
              </a:solidFill>
            </a:endParaRPr>
          </a:p>
        </p:txBody>
      </p:sp>
      <p:sp>
        <p:nvSpPr>
          <p:cNvPr id="6" name="Slide Number Placeholder 5"/>
          <p:cNvSpPr>
            <a:spLocks noGrp="1"/>
          </p:cNvSpPr>
          <p:nvPr>
            <p:ph type="sldNum" sz="quarter" idx="12"/>
          </p:nvPr>
        </p:nvSpPr>
        <p:spPr bwMode="white">
          <a:xfrm>
            <a:off x="6915153" y="6063872"/>
            <a:ext cx="2133600" cy="365125"/>
          </a:xfrm>
        </p:spPr>
        <p:txBody>
          <a:bodyPr/>
          <a:lstStyle>
            <a:lvl1pPr>
              <a:defRPr>
                <a:solidFill>
                  <a:srgbClr val="FFFFFF"/>
                </a:solidFill>
              </a:defRPr>
            </a:lvl1p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1814700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31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2E326-AC0C-440C-8AF2-CE75B6B00E83}" type="datetime4">
              <a:rPr lang="en-US" smtClean="0"/>
              <a:pPr/>
              <a:t>October 17, 2017</a:t>
            </a:fld>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8322362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9386" y="3438638"/>
            <a:ext cx="822442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39386" y="1938451"/>
            <a:ext cx="8224425" cy="1500187"/>
          </a:xfrm>
        </p:spPr>
        <p:txBody>
          <a:bodyPr anchor="b"/>
          <a:lstStyle>
            <a:lvl1pPr marL="0" indent="0">
              <a:buNone/>
              <a:defRPr sz="2000">
                <a:solidFill>
                  <a:srgbClr val="00266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42D23-41A7-43BA-914D-65A7883E5EB7}" type="datetime4">
              <a:rPr lang="en-US" smtClean="0"/>
              <a:pPr/>
              <a:t>October 17, 2017</a:t>
            </a:fld>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131016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19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19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B41B9D-825E-4DAD-89A1-FEE402B63DD1}" type="datetime4">
              <a:rPr lang="en-US" smtClean="0"/>
              <a:pPr/>
              <a:t>October 17, 2017</a:t>
            </a:fld>
            <a:endParaRPr lang="en-US" dirty="0"/>
          </a:p>
        </p:txBody>
      </p:sp>
      <p:sp>
        <p:nvSpPr>
          <p:cNvPr id="7" name="Slide Number Placeholder 6"/>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4107538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2622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2622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4E685A-7143-47E4-A52E-931A846D30E0}" type="datetime4">
              <a:rPr lang="en-US" smtClean="0"/>
              <a:pPr/>
              <a:t>October 17, 2017</a:t>
            </a:fld>
            <a:endParaRPr lang="en-US" dirty="0"/>
          </a:p>
        </p:txBody>
      </p:sp>
      <p:sp>
        <p:nvSpPr>
          <p:cNvPr id="9" name="Slide Number Placeholder 8"/>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2144089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49CEF5-DDF7-48E3-AB7F-57A73919787A}" type="datetime4">
              <a:rPr lang="en-US" smtClean="0"/>
              <a:pPr/>
              <a:t>October 17, 2017</a:t>
            </a:fld>
            <a:endParaRPr lang="en-US" dirty="0"/>
          </a:p>
        </p:txBody>
      </p:sp>
      <p:sp>
        <p:nvSpPr>
          <p:cNvPr id="5" name="Slide Number Placeholder 4"/>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35679082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BD479-03CB-4A44-A376-72C0952F0C2C}" type="datetime4">
              <a:rPr lang="en-US" smtClean="0"/>
              <a:pPr/>
              <a:t>October 17, 2017</a:t>
            </a:fld>
            <a:endParaRPr lang="en-US" dirty="0"/>
          </a:p>
        </p:txBody>
      </p:sp>
      <p:sp>
        <p:nvSpPr>
          <p:cNvPr id="4" name="Slide Number Placeholder 3"/>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2553463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45305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3368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255B74-D10E-4965-822B-71769E7C0968}" type="datetime4">
              <a:rPr lang="en-US" smtClean="0"/>
              <a:pPr/>
              <a:t>October 17, 2017</a:t>
            </a:fld>
            <a:endParaRPr lang="en-US" dirty="0"/>
          </a:p>
        </p:txBody>
      </p:sp>
      <p:sp>
        <p:nvSpPr>
          <p:cNvPr id="7" name="Slide Number Placeholder 6"/>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19093987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3107" y="3920358"/>
            <a:ext cx="822328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53107" y="380141"/>
            <a:ext cx="8223280" cy="33923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3107" y="4487096"/>
            <a:ext cx="8223280" cy="530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DA8EC5-87B4-4220-A18E-65DD2BBDFC08}" type="datetime4">
              <a:rPr lang="en-US" smtClean="0"/>
              <a:pPr/>
              <a:t>October 17, 2017</a:t>
            </a:fld>
            <a:endParaRPr lang="en-US" dirty="0"/>
          </a:p>
        </p:txBody>
      </p:sp>
      <p:sp>
        <p:nvSpPr>
          <p:cNvPr id="7" name="Slide Number Placeholder 6"/>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279715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31970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A77CE-7DF9-49FA-B9C6-8137388B5730}" type="datetime4">
              <a:rPr lang="en-US" smtClean="0"/>
              <a:pPr/>
              <a:t>October 17, 2017</a:t>
            </a:fld>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24492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3DAE5-30FB-8C41-8E41-BE7E3E1C1E06}" type="datetime4">
              <a:rPr lang="en-US" smtClean="0"/>
              <a:pPr/>
              <a:t>October 17, 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880160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5226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45226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1549E-D723-4606-8AC3-727E0D94321A}" type="datetime4">
              <a:rPr lang="en-US" smtClean="0"/>
              <a:pPr/>
              <a:t>October 17, 2017</a:t>
            </a:fld>
            <a:endParaRPr lang="en-US" dirty="0"/>
          </a:p>
        </p:txBody>
      </p:sp>
      <p:sp>
        <p:nvSpPr>
          <p:cNvPr id="6" name="Slide Number Placeholder 5"/>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3720084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Alternate Title Onl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930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45375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33678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F99EC1-4F03-6F4C-A29C-9D4C79131BCA}" type="datetime4">
              <a:rPr lang="en-US" smtClean="0"/>
              <a:pPr/>
              <a:t>October 17,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272604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12" y="4000116"/>
            <a:ext cx="822147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60712" y="612775"/>
            <a:ext cx="8221470" cy="32741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60712" y="4566854"/>
            <a:ext cx="8221470" cy="459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6BA49B-50D9-F641-B8CC-28398CF1957E}" type="datetime4">
              <a:rPr lang="en-US" smtClean="0"/>
              <a:pPr/>
              <a:t>October 17,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B8DEE4-E1CE-D843-93C6-BCDE319A6831}" type="slidenum">
              <a:rPr lang="en-US" smtClean="0"/>
              <a:pPr/>
              <a:t>‹#›</a:t>
            </a:fld>
            <a:endParaRPr lang="en-US" dirty="0"/>
          </a:p>
        </p:txBody>
      </p:sp>
    </p:spTree>
    <p:extLst>
      <p:ext uri="{BB962C8B-B14F-4D97-AF65-F5344CB8AC3E}">
        <p14:creationId xmlns:p14="http://schemas.microsoft.com/office/powerpoint/2010/main" val="320907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13.jpe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13.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29" y="0"/>
            <a:ext cx="9139941" cy="68579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31970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477390"/>
            <a:ext cx="2133600" cy="365125"/>
          </a:xfrm>
          <a:prstGeom prst="rect">
            <a:avLst/>
          </a:prstGeom>
        </p:spPr>
        <p:txBody>
          <a:bodyPr vert="horz" lIns="91440" tIns="45720" rIns="91440" bIns="45720" rtlCol="0" anchor="ctr"/>
          <a:lstStyle>
            <a:lvl1pPr algn="l">
              <a:defRPr sz="1200">
                <a:solidFill>
                  <a:srgbClr val="002664"/>
                </a:solidFill>
                <a:latin typeface="Arial"/>
                <a:cs typeface="Arial"/>
              </a:defRPr>
            </a:lvl1pPr>
          </a:lstStyle>
          <a:p>
            <a:pPr defTabSz="457200" fontAlgn="auto">
              <a:spcBef>
                <a:spcPts val="0"/>
              </a:spcBef>
              <a:spcAft>
                <a:spcPts val="0"/>
              </a:spcAft>
            </a:pPr>
            <a:fld id="{2BF5DEED-37A9-FE4F-8940-8F73E981FEEC}" type="datetime4">
              <a:rPr lang="en-US" smtClean="0"/>
              <a:pPr defTabSz="457200" fontAlgn="auto">
                <a:spcBef>
                  <a:spcPts val="0"/>
                </a:spcBef>
                <a:spcAft>
                  <a:spcPts val="0"/>
                </a:spcAft>
              </a:pPr>
              <a:t>October 17, 2017</a:t>
            </a:fld>
            <a:endParaRPr lang="en-US" dirty="0"/>
          </a:p>
        </p:txBody>
      </p:sp>
      <p:sp>
        <p:nvSpPr>
          <p:cNvPr id="5" name="Footer Placeholder 4"/>
          <p:cNvSpPr>
            <a:spLocks noGrp="1"/>
          </p:cNvSpPr>
          <p:nvPr>
            <p:ph type="ftr" sz="quarter" idx="3"/>
          </p:nvPr>
        </p:nvSpPr>
        <p:spPr>
          <a:xfrm>
            <a:off x="3124200" y="5477391"/>
            <a:ext cx="2895600" cy="365125"/>
          </a:xfrm>
          <a:prstGeom prst="rect">
            <a:avLst/>
          </a:prstGeom>
        </p:spPr>
        <p:txBody>
          <a:bodyPr vert="horz" lIns="91440" tIns="45720" rIns="91440" bIns="45720" rtlCol="0" anchor="ctr"/>
          <a:lstStyle>
            <a:lvl1pPr algn="ctr">
              <a:defRPr sz="1200" b="0" i="0">
                <a:solidFill>
                  <a:srgbClr val="002664"/>
                </a:solidFill>
                <a:latin typeface="Arial"/>
                <a:cs typeface="Arial"/>
              </a:defRPr>
            </a:lvl1pPr>
          </a:lstStyle>
          <a:p>
            <a:pPr defTabSz="457200" fontAlgn="auto">
              <a:spcBef>
                <a:spcPts val="0"/>
              </a:spcBef>
              <a:spcAft>
                <a:spcPts val="0"/>
              </a:spcAft>
            </a:pPr>
            <a:endParaRPr lang="en-US" dirty="0"/>
          </a:p>
        </p:txBody>
      </p:sp>
      <p:sp>
        <p:nvSpPr>
          <p:cNvPr id="6" name="Slide Number Placeholder 5"/>
          <p:cNvSpPr>
            <a:spLocks noGrp="1"/>
          </p:cNvSpPr>
          <p:nvPr>
            <p:ph type="sldNum" sz="quarter" idx="4"/>
          </p:nvPr>
        </p:nvSpPr>
        <p:spPr>
          <a:xfrm>
            <a:off x="6915153" y="5484125"/>
            <a:ext cx="2133600" cy="365125"/>
          </a:xfrm>
          <a:prstGeom prst="rect">
            <a:avLst/>
          </a:prstGeom>
        </p:spPr>
        <p:txBody>
          <a:bodyPr vert="horz" lIns="91440" tIns="45720" rIns="91440" bIns="45720" rtlCol="0" anchor="ctr"/>
          <a:lstStyle>
            <a:lvl1pPr algn="r">
              <a:defRPr sz="1200">
                <a:solidFill>
                  <a:srgbClr val="002664"/>
                </a:solidFill>
                <a:latin typeface="Arial"/>
                <a:cs typeface="Arial"/>
              </a:defRPr>
            </a:lvl1pPr>
          </a:lstStyle>
          <a:p>
            <a:pPr defTabSz="457200" fontAlgn="auto">
              <a:spcBef>
                <a:spcPts val="0"/>
              </a:spcBef>
              <a:spcAft>
                <a:spcPts val="0"/>
              </a:spcAft>
            </a:pPr>
            <a:fld id="{D3B8DEE4-E1CE-D843-93C6-BCDE319A6831}" type="slidenum">
              <a:rPr lang="en-US" smtClean="0"/>
              <a:pPr defTabSz="457200" fontAlgn="auto">
                <a:spcBef>
                  <a:spcPts val="0"/>
                </a:spcBef>
                <a:spcAft>
                  <a:spcPts val="0"/>
                </a:spcAft>
              </a:pPr>
              <a:t>‹#›</a:t>
            </a:fld>
            <a:endParaRPr lang="en-US" dirty="0"/>
          </a:p>
        </p:txBody>
      </p:sp>
    </p:spTree>
    <p:extLst>
      <p:ext uri="{BB962C8B-B14F-4D97-AF65-F5344CB8AC3E}">
        <p14:creationId xmlns:p14="http://schemas.microsoft.com/office/powerpoint/2010/main" val="2686162688"/>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hf hdr="0" ftr="0"/>
  <p:txStyles>
    <p:titleStyle>
      <a:lvl1pPr algn="l" defTabSz="457200" rtl="0" eaLnBrk="1" latinLnBrk="0" hangingPunct="1">
        <a:spcBef>
          <a:spcPct val="0"/>
        </a:spcBef>
        <a:buNone/>
        <a:defRPr sz="3200" b="1" i="0" kern="1200">
          <a:solidFill>
            <a:srgbClr val="002664"/>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2800" b="0" i="0" kern="1200">
          <a:solidFill>
            <a:srgbClr val="002664"/>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002664"/>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002664"/>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002664"/>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026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6"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bwMode="gray">
          <a:xfrm>
            <a:off x="417871" y="6337425"/>
            <a:ext cx="1510007" cy="448056"/>
          </a:xfrm>
          <a:prstGeom prst="rect">
            <a:avLst/>
          </a:prstGeom>
        </p:spPr>
      </p:pic>
      <p:sp>
        <p:nvSpPr>
          <p:cNvPr id="9" name="Title Placeholder 8"/>
          <p:cNvSpPr>
            <a:spLocks noGrp="1"/>
          </p:cNvSpPr>
          <p:nvPr>
            <p:ph type="title"/>
          </p:nvPr>
        </p:nvSpPr>
        <p:spPr bwMode="gray">
          <a:xfrm>
            <a:off x="457200" y="189701"/>
            <a:ext cx="8229600" cy="800899"/>
          </a:xfrm>
          <a:prstGeom prst="rect">
            <a:avLst/>
          </a:prstGeom>
        </p:spPr>
        <p:txBody>
          <a:bodyPr vert="horz" lIns="45720" tIns="45720" rIns="45720" bIns="45720" rtlCol="0" anchor="b" anchorCtr="0">
            <a:noAutofit/>
          </a:bodyPr>
          <a:lstStyle/>
          <a:p>
            <a:r>
              <a:rPr lang="en-US" dirty="0"/>
              <a:t>Slide Title Arial 24pt Bold</a:t>
            </a:r>
          </a:p>
        </p:txBody>
      </p:sp>
      <p:sp>
        <p:nvSpPr>
          <p:cNvPr id="10" name="Text Placeholder 9"/>
          <p:cNvSpPr>
            <a:spLocks noGrp="1"/>
          </p:cNvSpPr>
          <p:nvPr>
            <p:ph type="body" idx="1"/>
          </p:nvPr>
        </p:nvSpPr>
        <p:spPr bwMode="gray">
          <a:xfrm>
            <a:off x="457200" y="1219200"/>
            <a:ext cx="8229600" cy="4953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1" name="TextBox 10"/>
          <p:cNvSpPr txBox="1"/>
          <p:nvPr/>
        </p:nvSpPr>
        <p:spPr bwMode="gray">
          <a:xfrm>
            <a:off x="3803681" y="6400800"/>
            <a:ext cx="1536639" cy="215444"/>
          </a:xfrm>
          <a:prstGeom prst="rect">
            <a:avLst/>
          </a:prstGeom>
          <a:noFill/>
        </p:spPr>
        <p:txBody>
          <a:bodyPr wrap="none" lIns="45720" rIns="45720" rtlCol="0" anchor="b">
            <a:spAutoFit/>
          </a:bodyPr>
          <a:lstStyle/>
          <a:p>
            <a:pPr algn="ctr" fontAlgn="auto">
              <a:spcBef>
                <a:spcPts val="400"/>
              </a:spcBef>
              <a:spcAft>
                <a:spcPts val="0"/>
              </a:spcAft>
            </a:pPr>
            <a:r>
              <a:rPr lang="en-US" sz="800" dirty="0">
                <a:solidFill>
                  <a:srgbClr val="55565A"/>
                </a:solidFill>
                <a:latin typeface="Arial"/>
                <a:cs typeface="+mn-cs"/>
              </a:rPr>
              <a:t>Confidential – Do Not Distribute</a:t>
            </a:r>
          </a:p>
        </p:txBody>
      </p:sp>
      <p:cxnSp>
        <p:nvCxnSpPr>
          <p:cNvPr id="3" name="Straight Connector 2"/>
          <p:cNvCxnSpPr/>
          <p:nvPr/>
        </p:nvCxnSpPr>
        <p:spPr bwMode="gray">
          <a:xfrm>
            <a:off x="457200" y="990600"/>
            <a:ext cx="8229600" cy="0"/>
          </a:xfrm>
          <a:prstGeom prst="line">
            <a:avLst/>
          </a:prstGeom>
          <a:solidFill>
            <a:schemeClr val="accent1"/>
          </a:solidFill>
          <a:ln w="19050" cap="flat" cmpd="sng" algn="ctr">
            <a:solidFill>
              <a:schemeClr val="accent5"/>
            </a:solidFill>
            <a:prstDash val="solid"/>
            <a:round/>
            <a:headEnd type="none" w="med" len="med"/>
            <a:tailEnd type="none"/>
          </a:ln>
          <a:effectLst/>
        </p:spPr>
      </p:cxnSp>
      <p:pic>
        <p:nvPicPr>
          <p:cNvPr id="5" name="Picture 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7200" y="6254680"/>
            <a:ext cx="8228920" cy="60954"/>
          </a:xfrm>
          <a:prstGeom prst="rect">
            <a:avLst/>
          </a:prstGeom>
        </p:spPr>
      </p:pic>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t" anchorCtr="0"/>
          <a:lstStyle>
            <a:lvl1pPr algn="r">
              <a:defRPr sz="1000">
                <a:solidFill>
                  <a:schemeClr val="accent2"/>
                </a:solidFill>
              </a:defRPr>
            </a:lvl1pPr>
          </a:lstStyle>
          <a:p>
            <a:pPr fontAlgn="auto">
              <a:spcBef>
                <a:spcPts val="0"/>
              </a:spcBef>
              <a:spcAft>
                <a:spcPts val="0"/>
              </a:spcAft>
            </a:pPr>
            <a:fld id="{B85A576F-4094-4F96-A98E-D95033F19D25}" type="slidenum">
              <a:rPr lang="en-US" smtClean="0">
                <a:solidFill>
                  <a:srgbClr val="00ACD4"/>
                </a:solidFill>
                <a:latin typeface="Arial"/>
                <a:cs typeface="+mn-cs"/>
              </a:rPr>
              <a:pPr fontAlgn="auto">
                <a:spcBef>
                  <a:spcPts val="0"/>
                </a:spcBef>
                <a:spcAft>
                  <a:spcPts val="0"/>
                </a:spcAft>
              </a:pPr>
              <a:t>‹#›</a:t>
            </a:fld>
            <a:endParaRPr lang="en-US" dirty="0">
              <a:solidFill>
                <a:srgbClr val="00ACD4"/>
              </a:solidFill>
              <a:latin typeface="Arial"/>
              <a:cs typeface="+mn-cs"/>
            </a:endParaRPr>
          </a:p>
        </p:txBody>
      </p:sp>
    </p:spTree>
    <p:extLst>
      <p:ext uri="{BB962C8B-B14F-4D97-AF65-F5344CB8AC3E}">
        <p14:creationId xmlns:p14="http://schemas.microsoft.com/office/powerpoint/2010/main" val="312039673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hdr="0" ftr="0" dt="0"/>
  <p:txStyles>
    <p:titleStyle>
      <a:lvl1pPr algn="l" defTabSz="933295" rtl="0" eaLnBrk="1" fontAlgn="base" hangingPunct="1">
        <a:lnSpc>
          <a:spcPts val="2600"/>
        </a:lnSpc>
        <a:spcBef>
          <a:spcPct val="0"/>
        </a:spcBef>
        <a:spcAft>
          <a:spcPct val="0"/>
        </a:spcAft>
        <a:defRPr sz="2400" b="1" spc="0" baseline="0">
          <a:solidFill>
            <a:schemeClr val="tx1"/>
          </a:solidFill>
          <a:latin typeface="+mj-lt"/>
          <a:ea typeface="+mj-ea"/>
          <a:cs typeface="Arial" pitchFamily="34" charset="0"/>
        </a:defRPr>
      </a:lvl1pPr>
      <a:lvl2pPr algn="ctr" defTabSz="933295" rtl="0" eaLnBrk="1" fontAlgn="base" hangingPunct="1">
        <a:spcBef>
          <a:spcPct val="0"/>
        </a:spcBef>
        <a:spcAft>
          <a:spcPct val="0"/>
        </a:spcAft>
        <a:defRPr sz="4400">
          <a:solidFill>
            <a:schemeClr val="tx2"/>
          </a:solidFill>
          <a:latin typeface="Arial" charset="0"/>
        </a:defRPr>
      </a:lvl2pPr>
      <a:lvl3pPr algn="ctr" defTabSz="933295" rtl="0" eaLnBrk="1" fontAlgn="base" hangingPunct="1">
        <a:spcBef>
          <a:spcPct val="0"/>
        </a:spcBef>
        <a:spcAft>
          <a:spcPct val="0"/>
        </a:spcAft>
        <a:defRPr sz="4400">
          <a:solidFill>
            <a:schemeClr val="tx2"/>
          </a:solidFill>
          <a:latin typeface="Arial" charset="0"/>
        </a:defRPr>
      </a:lvl3pPr>
      <a:lvl4pPr algn="ctr" defTabSz="933295" rtl="0" eaLnBrk="1" fontAlgn="base" hangingPunct="1">
        <a:spcBef>
          <a:spcPct val="0"/>
        </a:spcBef>
        <a:spcAft>
          <a:spcPct val="0"/>
        </a:spcAft>
        <a:defRPr sz="4400">
          <a:solidFill>
            <a:schemeClr val="tx2"/>
          </a:solidFill>
          <a:latin typeface="Arial" charset="0"/>
        </a:defRPr>
      </a:lvl4pPr>
      <a:lvl5pPr algn="ctr" defTabSz="933295" rtl="0" eaLnBrk="1" fontAlgn="base" hangingPunct="1">
        <a:spcBef>
          <a:spcPct val="0"/>
        </a:spcBef>
        <a:spcAft>
          <a:spcPct val="0"/>
        </a:spcAft>
        <a:defRPr sz="4400">
          <a:solidFill>
            <a:schemeClr val="tx2"/>
          </a:solidFill>
          <a:latin typeface="Arial" charset="0"/>
        </a:defRPr>
      </a:lvl5pPr>
      <a:lvl6pPr marL="291528" algn="ctr" defTabSz="933295" rtl="0" eaLnBrk="1" fontAlgn="base" hangingPunct="1">
        <a:spcBef>
          <a:spcPct val="0"/>
        </a:spcBef>
        <a:spcAft>
          <a:spcPct val="0"/>
        </a:spcAft>
        <a:defRPr sz="4400">
          <a:solidFill>
            <a:schemeClr val="tx2"/>
          </a:solidFill>
          <a:latin typeface="Arial" charset="0"/>
        </a:defRPr>
      </a:lvl6pPr>
      <a:lvl7pPr marL="583056" algn="ctr" defTabSz="933295" rtl="0" eaLnBrk="1" fontAlgn="base" hangingPunct="1">
        <a:spcBef>
          <a:spcPct val="0"/>
        </a:spcBef>
        <a:spcAft>
          <a:spcPct val="0"/>
        </a:spcAft>
        <a:defRPr sz="4400">
          <a:solidFill>
            <a:schemeClr val="tx2"/>
          </a:solidFill>
          <a:latin typeface="Arial" charset="0"/>
        </a:defRPr>
      </a:lvl7pPr>
      <a:lvl8pPr marL="874585" algn="ctr" defTabSz="933295" rtl="0" eaLnBrk="1" fontAlgn="base" hangingPunct="1">
        <a:spcBef>
          <a:spcPct val="0"/>
        </a:spcBef>
        <a:spcAft>
          <a:spcPct val="0"/>
        </a:spcAft>
        <a:defRPr sz="4400">
          <a:solidFill>
            <a:schemeClr val="tx2"/>
          </a:solidFill>
          <a:latin typeface="Arial" charset="0"/>
        </a:defRPr>
      </a:lvl8pPr>
      <a:lvl9pPr marL="1166114" algn="ctr" defTabSz="933295" rtl="0" eaLnBrk="1" fontAlgn="base" hangingPunct="1">
        <a:spcBef>
          <a:spcPct val="0"/>
        </a:spcBef>
        <a:spcAft>
          <a:spcPct val="0"/>
        </a:spcAft>
        <a:defRPr sz="4400">
          <a:solidFill>
            <a:schemeClr val="tx2"/>
          </a:solidFill>
          <a:latin typeface="Arial" charset="0"/>
        </a:defRPr>
      </a:lvl9pPr>
    </p:titleStyle>
    <p:bodyStyle>
      <a:lvl1pPr marL="233363" indent="-233363" algn="l" defTabSz="933295" rtl="0" eaLnBrk="1" fontAlgn="base" hangingPunct="1">
        <a:lnSpc>
          <a:spcPct val="100000"/>
        </a:lnSpc>
        <a:spcBef>
          <a:spcPts val="600"/>
        </a:spcBef>
        <a:spcAft>
          <a:spcPts val="0"/>
        </a:spcAft>
        <a:buChar char="•"/>
        <a:defRPr sz="2000" baseline="0">
          <a:solidFill>
            <a:schemeClr val="tx1"/>
          </a:solidFill>
          <a:latin typeface="+mn-lt"/>
          <a:ea typeface="+mn-ea"/>
          <a:cs typeface="Arial" pitchFamily="34" charset="0"/>
        </a:defRPr>
      </a:lvl1pPr>
      <a:lvl2pPr marL="450850" indent="-227013" algn="l" defTabSz="933295" rtl="0" eaLnBrk="1" fontAlgn="base" hangingPunct="1">
        <a:lnSpc>
          <a:spcPct val="100000"/>
        </a:lnSpc>
        <a:spcBef>
          <a:spcPts val="600"/>
        </a:spcBef>
        <a:spcAft>
          <a:spcPts val="0"/>
        </a:spcAft>
        <a:buFont typeface="Courier New" pitchFamily="49" charset="0"/>
        <a:buChar char="o"/>
        <a:defRPr sz="1800" baseline="0">
          <a:solidFill>
            <a:schemeClr val="tx1"/>
          </a:solidFill>
          <a:latin typeface="+mn-lt"/>
          <a:cs typeface="Arial" pitchFamily="34" charset="0"/>
        </a:defRPr>
      </a:lvl2pPr>
      <a:lvl3pPr marL="692150" indent="-223838" algn="l" defTabSz="933295" rtl="0" eaLnBrk="1" fontAlgn="base" hangingPunct="1">
        <a:lnSpc>
          <a:spcPct val="100000"/>
        </a:lnSpc>
        <a:spcBef>
          <a:spcPts val="600"/>
        </a:spcBef>
        <a:spcAft>
          <a:spcPts val="0"/>
        </a:spcAft>
        <a:buChar char="•"/>
        <a:tabLst/>
        <a:defRPr sz="1600" baseline="0">
          <a:solidFill>
            <a:schemeClr val="tx1"/>
          </a:solidFill>
          <a:latin typeface="+mn-lt"/>
          <a:cs typeface="Arial" pitchFamily="34" charset="0"/>
        </a:defRPr>
      </a:lvl3pPr>
      <a:lvl4pPr marL="915988" indent="-230188" algn="l" defTabSz="933295" rtl="0" eaLnBrk="1" fontAlgn="base" hangingPunct="1">
        <a:lnSpc>
          <a:spcPct val="100000"/>
        </a:lnSpc>
        <a:spcBef>
          <a:spcPts val="600"/>
        </a:spcBef>
        <a:spcAft>
          <a:spcPts val="0"/>
        </a:spcAft>
        <a:buFont typeface="Courier New" pitchFamily="49" charset="0"/>
        <a:buChar char="o"/>
        <a:defRPr sz="1400" baseline="0">
          <a:solidFill>
            <a:schemeClr val="tx1"/>
          </a:solidFill>
          <a:latin typeface="+mn-lt"/>
          <a:cs typeface="Arial" pitchFamily="34" charset="0"/>
        </a:defRPr>
      </a:lvl4pPr>
      <a:lvl5pPr marL="1147763" indent="-233363" algn="l" defTabSz="933295" rtl="0" eaLnBrk="1" fontAlgn="base" hangingPunct="1">
        <a:spcBef>
          <a:spcPts val="600"/>
        </a:spcBef>
        <a:spcAft>
          <a:spcPts val="0"/>
        </a:spcAft>
        <a:buFont typeface="Arial" pitchFamily="34" charset="0"/>
        <a:buChar char="•"/>
        <a:defRPr sz="1400" baseline="0">
          <a:solidFill>
            <a:schemeClr val="tx1"/>
          </a:solidFill>
          <a:latin typeface="+mn-lt"/>
          <a:cs typeface="Arial" pitchFamily="34" charset="0"/>
        </a:defRPr>
      </a:lvl5pPr>
      <a:lvl6pPr marL="2390937" indent="-233831" algn="l" defTabSz="933295" rtl="0" eaLnBrk="1" fontAlgn="base" hangingPunct="1">
        <a:spcBef>
          <a:spcPct val="20000"/>
        </a:spcBef>
        <a:spcAft>
          <a:spcPct val="0"/>
        </a:spcAft>
        <a:buChar char="»"/>
        <a:defRPr sz="2000">
          <a:solidFill>
            <a:schemeClr val="tx1"/>
          </a:solidFill>
          <a:latin typeface="+mn-lt"/>
        </a:defRPr>
      </a:lvl6pPr>
      <a:lvl7pPr marL="2682465" indent="-233831" algn="l" defTabSz="933295" rtl="0" eaLnBrk="1" fontAlgn="base" hangingPunct="1">
        <a:spcBef>
          <a:spcPct val="20000"/>
        </a:spcBef>
        <a:spcAft>
          <a:spcPct val="0"/>
        </a:spcAft>
        <a:buChar char="»"/>
        <a:defRPr sz="2000">
          <a:solidFill>
            <a:schemeClr val="tx1"/>
          </a:solidFill>
          <a:latin typeface="+mn-lt"/>
        </a:defRPr>
      </a:lvl7pPr>
      <a:lvl8pPr marL="2973993" indent="-233831" algn="l" defTabSz="933295" rtl="0" eaLnBrk="1" fontAlgn="base" hangingPunct="1">
        <a:spcBef>
          <a:spcPct val="20000"/>
        </a:spcBef>
        <a:spcAft>
          <a:spcPct val="0"/>
        </a:spcAft>
        <a:buChar char="»"/>
        <a:defRPr sz="2000">
          <a:solidFill>
            <a:schemeClr val="tx1"/>
          </a:solidFill>
          <a:latin typeface="+mn-lt"/>
        </a:defRPr>
      </a:lvl8pPr>
      <a:lvl9pPr marL="3265521" indent="-233831" algn="l" defTabSz="93329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583056" rtl="0" eaLnBrk="1" latinLnBrk="0" hangingPunct="1">
        <a:defRPr sz="1200" kern="1200">
          <a:solidFill>
            <a:schemeClr val="tx1"/>
          </a:solidFill>
          <a:latin typeface="+mn-lt"/>
          <a:ea typeface="+mn-ea"/>
          <a:cs typeface="+mn-cs"/>
        </a:defRPr>
      </a:lvl1pPr>
      <a:lvl2pPr marL="291528" algn="l" defTabSz="583056" rtl="0" eaLnBrk="1" latinLnBrk="0" hangingPunct="1">
        <a:defRPr sz="1200" kern="1200">
          <a:solidFill>
            <a:schemeClr val="tx1"/>
          </a:solidFill>
          <a:latin typeface="+mn-lt"/>
          <a:ea typeface="+mn-ea"/>
          <a:cs typeface="+mn-cs"/>
        </a:defRPr>
      </a:lvl2pPr>
      <a:lvl3pPr marL="583056" algn="l" defTabSz="583056" rtl="0" eaLnBrk="1" latinLnBrk="0" hangingPunct="1">
        <a:defRPr sz="1200" kern="1200">
          <a:solidFill>
            <a:schemeClr val="tx1"/>
          </a:solidFill>
          <a:latin typeface="+mn-lt"/>
          <a:ea typeface="+mn-ea"/>
          <a:cs typeface="+mn-cs"/>
        </a:defRPr>
      </a:lvl3pPr>
      <a:lvl4pPr marL="874585" algn="l" defTabSz="583056" rtl="0" eaLnBrk="1" latinLnBrk="0" hangingPunct="1">
        <a:defRPr sz="1200" kern="1200">
          <a:solidFill>
            <a:schemeClr val="tx1"/>
          </a:solidFill>
          <a:latin typeface="+mn-lt"/>
          <a:ea typeface="+mn-ea"/>
          <a:cs typeface="+mn-cs"/>
        </a:defRPr>
      </a:lvl4pPr>
      <a:lvl5pPr marL="1166114" algn="l" defTabSz="583056" rtl="0" eaLnBrk="1" latinLnBrk="0" hangingPunct="1">
        <a:defRPr sz="1200" kern="1200">
          <a:solidFill>
            <a:schemeClr val="tx1"/>
          </a:solidFill>
          <a:latin typeface="+mn-lt"/>
          <a:ea typeface="+mn-ea"/>
          <a:cs typeface="+mn-cs"/>
        </a:defRPr>
      </a:lvl5pPr>
      <a:lvl6pPr marL="1457641" algn="l" defTabSz="583056" rtl="0" eaLnBrk="1" latinLnBrk="0" hangingPunct="1">
        <a:defRPr sz="1200" kern="1200">
          <a:solidFill>
            <a:schemeClr val="tx1"/>
          </a:solidFill>
          <a:latin typeface="+mn-lt"/>
          <a:ea typeface="+mn-ea"/>
          <a:cs typeface="+mn-cs"/>
        </a:defRPr>
      </a:lvl6pPr>
      <a:lvl7pPr marL="1749170" algn="l" defTabSz="583056" rtl="0" eaLnBrk="1" latinLnBrk="0" hangingPunct="1">
        <a:defRPr sz="1200" kern="1200">
          <a:solidFill>
            <a:schemeClr val="tx1"/>
          </a:solidFill>
          <a:latin typeface="+mn-lt"/>
          <a:ea typeface="+mn-ea"/>
          <a:cs typeface="+mn-cs"/>
        </a:defRPr>
      </a:lvl7pPr>
      <a:lvl8pPr marL="2040698" algn="l" defTabSz="583056" rtl="0" eaLnBrk="1" latinLnBrk="0" hangingPunct="1">
        <a:defRPr sz="1200" kern="1200">
          <a:solidFill>
            <a:schemeClr val="tx1"/>
          </a:solidFill>
          <a:latin typeface="+mn-lt"/>
          <a:ea typeface="+mn-ea"/>
          <a:cs typeface="+mn-cs"/>
        </a:defRPr>
      </a:lvl8pPr>
      <a:lvl9pPr marL="2332226" algn="l" defTabSz="583056"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24">
          <p15:clr>
            <a:srgbClr val="F26B43"/>
          </p15:clr>
        </p15:guide>
        <p15:guide id="2" pos="288">
          <p15:clr>
            <a:srgbClr val="F26B43"/>
          </p15:clr>
        </p15:guide>
        <p15:guide id="3" pos="5472">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030" y="2"/>
            <a:ext cx="9139941" cy="68579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31970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477392"/>
            <a:ext cx="2133600" cy="365125"/>
          </a:xfrm>
          <a:prstGeom prst="rect">
            <a:avLst/>
          </a:prstGeom>
        </p:spPr>
        <p:txBody>
          <a:bodyPr vert="horz" lIns="91440" tIns="45720" rIns="91440" bIns="45720" rtlCol="0" anchor="ctr"/>
          <a:lstStyle>
            <a:lvl1pPr algn="l">
              <a:defRPr sz="900">
                <a:solidFill>
                  <a:srgbClr val="002664"/>
                </a:solidFill>
                <a:latin typeface="Arial"/>
                <a:cs typeface="Arial"/>
              </a:defRPr>
            </a:lvl1pPr>
          </a:lstStyle>
          <a:p>
            <a:pPr fontAlgn="auto">
              <a:spcBef>
                <a:spcPts val="0"/>
              </a:spcBef>
              <a:spcAft>
                <a:spcPts val="0"/>
              </a:spcAft>
            </a:pPr>
            <a:fld id="{DBBB9830-0E64-472D-B5D7-9A744224A149}" type="datetime1">
              <a:rPr lang="en-US" smtClean="0"/>
              <a:pPr fontAlgn="auto">
                <a:spcBef>
                  <a:spcPts val="0"/>
                </a:spcBef>
                <a:spcAft>
                  <a:spcPts val="0"/>
                </a:spcAft>
              </a:pPr>
              <a:t>10/17/2017</a:t>
            </a:fld>
            <a:endParaRPr lang="en-US" dirty="0"/>
          </a:p>
        </p:txBody>
      </p:sp>
      <p:sp>
        <p:nvSpPr>
          <p:cNvPr id="5" name="Footer Placeholder 4"/>
          <p:cNvSpPr>
            <a:spLocks noGrp="1"/>
          </p:cNvSpPr>
          <p:nvPr>
            <p:ph type="ftr" sz="quarter" idx="3"/>
          </p:nvPr>
        </p:nvSpPr>
        <p:spPr>
          <a:xfrm>
            <a:off x="3124200" y="5477393"/>
            <a:ext cx="2895600" cy="365125"/>
          </a:xfrm>
          <a:prstGeom prst="rect">
            <a:avLst/>
          </a:prstGeom>
        </p:spPr>
        <p:txBody>
          <a:bodyPr vert="horz" lIns="91440" tIns="45720" rIns="91440" bIns="45720" rtlCol="0" anchor="ctr"/>
          <a:lstStyle>
            <a:lvl1pPr algn="ctr">
              <a:defRPr sz="900" b="0" i="0">
                <a:solidFill>
                  <a:srgbClr val="002664"/>
                </a:solidFill>
                <a:latin typeface="Arial"/>
                <a:cs typeface="Arial"/>
              </a:defRPr>
            </a:lvl1pPr>
          </a:lstStyle>
          <a:p>
            <a:pPr fontAlgn="auto">
              <a:spcBef>
                <a:spcPts val="0"/>
              </a:spcBef>
              <a:spcAft>
                <a:spcPts val="0"/>
              </a:spcAft>
            </a:pPr>
            <a:r>
              <a:rPr lang="en-US" dirty="0"/>
              <a:t>For Broker Training Purposes Only - Do Not Distribute</a:t>
            </a:r>
          </a:p>
        </p:txBody>
      </p:sp>
      <p:sp>
        <p:nvSpPr>
          <p:cNvPr id="6" name="Slide Number Placeholder 5"/>
          <p:cNvSpPr>
            <a:spLocks noGrp="1"/>
          </p:cNvSpPr>
          <p:nvPr>
            <p:ph type="sldNum" sz="quarter" idx="4"/>
          </p:nvPr>
        </p:nvSpPr>
        <p:spPr>
          <a:xfrm>
            <a:off x="6915153" y="5484127"/>
            <a:ext cx="2133600" cy="365125"/>
          </a:xfrm>
          <a:prstGeom prst="rect">
            <a:avLst/>
          </a:prstGeom>
        </p:spPr>
        <p:txBody>
          <a:bodyPr vert="horz" lIns="91440" tIns="45720" rIns="91440" bIns="45720" rtlCol="0" anchor="ctr"/>
          <a:lstStyle>
            <a:lvl1pPr algn="r">
              <a:defRPr sz="900">
                <a:solidFill>
                  <a:srgbClr val="002664"/>
                </a:solidFill>
                <a:latin typeface="Arial"/>
                <a:cs typeface="Arial"/>
              </a:defRPr>
            </a:lvl1pPr>
          </a:lstStyle>
          <a:p>
            <a:pPr fontAlgn="auto">
              <a:spcBef>
                <a:spcPts val="0"/>
              </a:spcBef>
              <a:spcAft>
                <a:spcPts val="0"/>
              </a:spcAft>
            </a:pPr>
            <a:fld id="{2671AD6B-0A43-43EC-84D1-D16F526CE12F}" type="slidenum">
              <a:rPr lang="en-US" smtClean="0"/>
              <a:pPr fontAlgn="auto">
                <a:spcBef>
                  <a:spcPts val="0"/>
                </a:spcBef>
                <a:spcAft>
                  <a:spcPts val="0"/>
                </a:spcAft>
              </a:pPr>
              <a:t>‹#›</a:t>
            </a:fld>
            <a:endParaRPr lang="en-US" dirty="0"/>
          </a:p>
        </p:txBody>
      </p:sp>
    </p:spTree>
    <p:extLst>
      <p:ext uri="{BB962C8B-B14F-4D97-AF65-F5344CB8AC3E}">
        <p14:creationId xmlns:p14="http://schemas.microsoft.com/office/powerpoint/2010/main" val="1533858534"/>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83"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Lst>
  <p:hf hdr="0" dt="0"/>
  <p:txStyles>
    <p:titleStyle>
      <a:lvl1pPr algn="l" defTabSz="342900" rtl="0" eaLnBrk="1" latinLnBrk="0" hangingPunct="1">
        <a:spcBef>
          <a:spcPct val="0"/>
        </a:spcBef>
        <a:buNone/>
        <a:defRPr sz="2400" b="1" i="0" kern="1200">
          <a:solidFill>
            <a:srgbClr val="002664"/>
          </a:solidFill>
          <a:latin typeface="Arial Bold"/>
          <a:ea typeface="+mj-ea"/>
          <a:cs typeface="Arial Bold"/>
        </a:defRPr>
      </a:lvl1pPr>
    </p:titleStyle>
    <p:bodyStyle>
      <a:lvl1pPr marL="257175" indent="-257175" algn="l" defTabSz="342900" rtl="0" eaLnBrk="1" latinLnBrk="0" hangingPunct="1">
        <a:spcBef>
          <a:spcPct val="20000"/>
        </a:spcBef>
        <a:buFont typeface="Arial"/>
        <a:buChar char="•"/>
        <a:defRPr sz="2100" b="0" i="0" kern="1200">
          <a:solidFill>
            <a:srgbClr val="002664"/>
          </a:solidFill>
          <a:latin typeface="Arial"/>
          <a:ea typeface="+mn-ea"/>
          <a:cs typeface="Arial"/>
        </a:defRPr>
      </a:lvl1pPr>
      <a:lvl2pPr marL="557213" indent="-214313" algn="l" defTabSz="342900" rtl="0" eaLnBrk="1" latinLnBrk="0" hangingPunct="1">
        <a:spcBef>
          <a:spcPct val="20000"/>
        </a:spcBef>
        <a:buFont typeface="Arial"/>
        <a:buChar char="–"/>
        <a:defRPr sz="1800" b="0" i="0" kern="1200">
          <a:solidFill>
            <a:srgbClr val="002664"/>
          </a:solidFill>
          <a:latin typeface="Arial"/>
          <a:ea typeface="+mn-ea"/>
          <a:cs typeface="Arial"/>
        </a:defRPr>
      </a:lvl2pPr>
      <a:lvl3pPr marL="857250" indent="-171450" algn="l" defTabSz="342900" rtl="0" eaLnBrk="1" latinLnBrk="0" hangingPunct="1">
        <a:spcBef>
          <a:spcPct val="20000"/>
        </a:spcBef>
        <a:buFont typeface="Arial"/>
        <a:buChar char="•"/>
        <a:defRPr sz="1500" b="0" i="0" kern="1200">
          <a:solidFill>
            <a:srgbClr val="002664"/>
          </a:solidFill>
          <a:latin typeface="Arial"/>
          <a:ea typeface="+mn-ea"/>
          <a:cs typeface="Arial"/>
        </a:defRPr>
      </a:lvl3pPr>
      <a:lvl4pPr marL="1200150" indent="-171450" algn="l" defTabSz="342900" rtl="0" eaLnBrk="1" latinLnBrk="0" hangingPunct="1">
        <a:spcBef>
          <a:spcPct val="20000"/>
        </a:spcBef>
        <a:buFont typeface="Arial"/>
        <a:buChar char="–"/>
        <a:defRPr sz="1350" b="0" i="0" kern="1200">
          <a:solidFill>
            <a:srgbClr val="002664"/>
          </a:solidFill>
          <a:latin typeface="Arial"/>
          <a:ea typeface="+mn-ea"/>
          <a:cs typeface="Arial"/>
        </a:defRPr>
      </a:lvl4pPr>
      <a:lvl5pPr marL="1543050" indent="-171450" algn="l" defTabSz="342900" rtl="0" eaLnBrk="1" latinLnBrk="0" hangingPunct="1">
        <a:spcBef>
          <a:spcPct val="20000"/>
        </a:spcBef>
        <a:buFont typeface="Arial"/>
        <a:buChar char="»"/>
        <a:defRPr sz="1200" b="0" i="0" kern="1200">
          <a:solidFill>
            <a:srgbClr val="002664"/>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30" y="4"/>
            <a:ext cx="9139941" cy="68579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31970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477394"/>
            <a:ext cx="2133600" cy="365125"/>
          </a:xfrm>
          <a:prstGeom prst="rect">
            <a:avLst/>
          </a:prstGeom>
        </p:spPr>
        <p:txBody>
          <a:bodyPr vert="horz" lIns="91440" tIns="45720" rIns="91440" bIns="45720" rtlCol="0" anchor="ctr"/>
          <a:lstStyle>
            <a:lvl1pPr algn="l">
              <a:defRPr sz="675">
                <a:solidFill>
                  <a:srgbClr val="002664"/>
                </a:solidFill>
                <a:latin typeface="Arial"/>
                <a:cs typeface="Arial"/>
              </a:defRPr>
            </a:lvl1pPr>
          </a:lstStyle>
          <a:p>
            <a:fld id="{4234FC9B-BC81-4DB2-A9A7-CF1D7FFC8B11}" type="datetime1">
              <a:rPr lang="en-US" smtClean="0"/>
              <a:pPr/>
              <a:t>10/17/2017</a:t>
            </a:fld>
            <a:endParaRPr lang="en-US" dirty="0"/>
          </a:p>
        </p:txBody>
      </p:sp>
      <p:sp>
        <p:nvSpPr>
          <p:cNvPr id="5" name="Footer Placeholder 4"/>
          <p:cNvSpPr>
            <a:spLocks noGrp="1"/>
          </p:cNvSpPr>
          <p:nvPr>
            <p:ph type="ftr" sz="quarter" idx="3"/>
          </p:nvPr>
        </p:nvSpPr>
        <p:spPr>
          <a:xfrm>
            <a:off x="3124200" y="5477395"/>
            <a:ext cx="2895600" cy="365125"/>
          </a:xfrm>
          <a:prstGeom prst="rect">
            <a:avLst/>
          </a:prstGeom>
        </p:spPr>
        <p:txBody>
          <a:bodyPr vert="horz" lIns="91440" tIns="45720" rIns="91440" bIns="45720" rtlCol="0" anchor="ctr"/>
          <a:lstStyle>
            <a:lvl1pPr algn="ctr">
              <a:defRPr sz="675" b="0" i="0">
                <a:solidFill>
                  <a:srgbClr val="002664"/>
                </a:solidFill>
                <a:latin typeface="Arial"/>
                <a:cs typeface="Arial"/>
              </a:defRPr>
            </a:lvl1pPr>
          </a:lstStyle>
          <a:p>
            <a:r>
              <a:rPr lang="en-US" dirty="0"/>
              <a:t>For Broker Training Purposes Only - Do Not Distribute</a:t>
            </a:r>
          </a:p>
        </p:txBody>
      </p:sp>
      <p:sp>
        <p:nvSpPr>
          <p:cNvPr id="6" name="Slide Number Placeholder 5"/>
          <p:cNvSpPr>
            <a:spLocks noGrp="1"/>
          </p:cNvSpPr>
          <p:nvPr>
            <p:ph type="sldNum" sz="quarter" idx="4"/>
          </p:nvPr>
        </p:nvSpPr>
        <p:spPr>
          <a:xfrm>
            <a:off x="6915153" y="5484129"/>
            <a:ext cx="2133600" cy="365125"/>
          </a:xfrm>
          <a:prstGeom prst="rect">
            <a:avLst/>
          </a:prstGeom>
        </p:spPr>
        <p:txBody>
          <a:bodyPr vert="horz" lIns="91440" tIns="45720" rIns="91440" bIns="45720" rtlCol="0" anchor="ctr"/>
          <a:lstStyle>
            <a:lvl1pPr algn="r">
              <a:defRPr sz="675">
                <a:solidFill>
                  <a:srgbClr val="002664"/>
                </a:solidFill>
                <a:latin typeface="Arial"/>
                <a:cs typeface="Arial"/>
              </a:defRPr>
            </a:lvl1pPr>
          </a:lstStyle>
          <a:p>
            <a:fld id="{2671AD6B-0A43-43EC-84D1-D16F526CE12F}" type="slidenum">
              <a:rPr lang="en-US" smtClean="0"/>
              <a:pPr/>
              <a:t>‹#›</a:t>
            </a:fld>
            <a:endParaRPr lang="en-US" dirty="0"/>
          </a:p>
        </p:txBody>
      </p:sp>
    </p:spTree>
    <p:extLst>
      <p:ext uri="{BB962C8B-B14F-4D97-AF65-F5344CB8AC3E}">
        <p14:creationId xmlns:p14="http://schemas.microsoft.com/office/powerpoint/2010/main" val="152716267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Lst>
  <p:hf hdr="0" dt="0"/>
  <p:txStyles>
    <p:titleStyle>
      <a:lvl1pPr algn="l" defTabSz="257175" rtl="0" eaLnBrk="1" latinLnBrk="0" hangingPunct="1">
        <a:spcBef>
          <a:spcPct val="0"/>
        </a:spcBef>
        <a:buNone/>
        <a:defRPr sz="1800" b="1" i="0" kern="1200">
          <a:solidFill>
            <a:srgbClr val="002664"/>
          </a:solidFill>
          <a:latin typeface="Arial Bold"/>
          <a:ea typeface="+mj-ea"/>
          <a:cs typeface="Arial Bold"/>
        </a:defRPr>
      </a:lvl1pPr>
    </p:titleStyle>
    <p:bodyStyle>
      <a:lvl1pPr marL="192881" indent="-192881" algn="l" defTabSz="257175" rtl="0" eaLnBrk="1" latinLnBrk="0" hangingPunct="1">
        <a:spcBef>
          <a:spcPct val="20000"/>
        </a:spcBef>
        <a:buFont typeface="Arial"/>
        <a:buChar char="•"/>
        <a:defRPr sz="1575" b="0" i="0" kern="1200">
          <a:solidFill>
            <a:srgbClr val="002664"/>
          </a:solidFill>
          <a:latin typeface="Arial"/>
          <a:ea typeface="+mn-ea"/>
          <a:cs typeface="Arial"/>
        </a:defRPr>
      </a:lvl1pPr>
      <a:lvl2pPr marL="417910" indent="-160735" algn="l" defTabSz="257175" rtl="0" eaLnBrk="1" latinLnBrk="0" hangingPunct="1">
        <a:spcBef>
          <a:spcPct val="20000"/>
        </a:spcBef>
        <a:buFont typeface="Arial"/>
        <a:buChar char="–"/>
        <a:defRPr sz="1350" b="0" i="0" kern="1200">
          <a:solidFill>
            <a:srgbClr val="002664"/>
          </a:solidFill>
          <a:latin typeface="Arial"/>
          <a:ea typeface="+mn-ea"/>
          <a:cs typeface="Arial"/>
        </a:defRPr>
      </a:lvl2pPr>
      <a:lvl3pPr marL="642938" indent="-128588" algn="l" defTabSz="257175" rtl="0" eaLnBrk="1" latinLnBrk="0" hangingPunct="1">
        <a:spcBef>
          <a:spcPct val="20000"/>
        </a:spcBef>
        <a:buFont typeface="Arial"/>
        <a:buChar char="•"/>
        <a:defRPr sz="1125" b="0" i="0" kern="1200">
          <a:solidFill>
            <a:srgbClr val="002664"/>
          </a:solidFill>
          <a:latin typeface="Arial"/>
          <a:ea typeface="+mn-ea"/>
          <a:cs typeface="Arial"/>
        </a:defRPr>
      </a:lvl3pPr>
      <a:lvl4pPr marL="900113" indent="-128588" algn="l" defTabSz="257175" rtl="0" eaLnBrk="1" latinLnBrk="0" hangingPunct="1">
        <a:spcBef>
          <a:spcPct val="20000"/>
        </a:spcBef>
        <a:buFont typeface="Arial"/>
        <a:buChar char="–"/>
        <a:defRPr sz="1013" b="0" i="0" kern="1200">
          <a:solidFill>
            <a:srgbClr val="002664"/>
          </a:solidFill>
          <a:latin typeface="Arial"/>
          <a:ea typeface="+mn-ea"/>
          <a:cs typeface="Arial"/>
        </a:defRPr>
      </a:lvl4pPr>
      <a:lvl5pPr marL="1157288" indent="-128588" algn="l" defTabSz="257175" rtl="0" eaLnBrk="1" latinLnBrk="0" hangingPunct="1">
        <a:spcBef>
          <a:spcPct val="20000"/>
        </a:spcBef>
        <a:buFont typeface="Arial"/>
        <a:buChar char="»"/>
        <a:defRPr sz="900" b="0" i="0" kern="1200">
          <a:solidFill>
            <a:srgbClr val="002664"/>
          </a:solidFill>
          <a:latin typeface="Arial"/>
          <a:ea typeface="+mn-ea"/>
          <a:cs typeface="Arial"/>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29" y="1521"/>
            <a:ext cx="9139940" cy="6854955"/>
          </a:xfrm>
          <a:prstGeom prst="rect">
            <a:avLst/>
          </a:prstGeom>
        </p:spPr>
      </p:pic>
      <p:sp>
        <p:nvSpPr>
          <p:cNvPr id="2" name="Title Placeholder 1"/>
          <p:cNvSpPr>
            <a:spLocks noGrp="1"/>
          </p:cNvSpPr>
          <p:nvPr>
            <p:ph type="title"/>
          </p:nvPr>
        </p:nvSpPr>
        <p:spPr bwMode="white">
          <a:xfrm>
            <a:off x="457200" y="27463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bwMode="white">
          <a:xfrm>
            <a:off x="457200" y="1600201"/>
            <a:ext cx="8229600" cy="3197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472053" y="4967742"/>
            <a:ext cx="2133600" cy="365125"/>
          </a:xfrm>
          <a:prstGeom prst="rect">
            <a:avLst/>
          </a:prstGeom>
        </p:spPr>
        <p:txBody>
          <a:bodyPr vert="horz" lIns="91440" tIns="45720" rIns="91440" bIns="45720" rtlCol="0" anchor="ctr"/>
          <a:lstStyle>
            <a:lvl1pPr algn="l">
              <a:defRPr sz="1200">
                <a:solidFill>
                  <a:srgbClr val="002664"/>
                </a:solidFill>
                <a:latin typeface="Arial"/>
                <a:cs typeface="Arial"/>
              </a:defRPr>
            </a:lvl1pPr>
          </a:lstStyle>
          <a:p>
            <a:pPr defTabSz="457200" fontAlgn="auto">
              <a:spcBef>
                <a:spcPts val="0"/>
              </a:spcBef>
              <a:spcAft>
                <a:spcPts val="0"/>
              </a:spcAft>
            </a:pPr>
            <a:fld id="{77EF3B51-7DFD-4855-A16C-DCD511EEBAC2}" type="datetime4">
              <a:rPr lang="en-US" smtClean="0"/>
              <a:pPr defTabSz="457200" fontAlgn="auto">
                <a:spcBef>
                  <a:spcPts val="0"/>
                </a:spcBef>
                <a:spcAft>
                  <a:spcPts val="0"/>
                </a:spcAft>
              </a:pPr>
              <a:t>October 17, 2017</a:t>
            </a:fld>
            <a:endParaRPr lang="en-US" dirty="0"/>
          </a:p>
        </p:txBody>
      </p:sp>
      <p:sp>
        <p:nvSpPr>
          <p:cNvPr id="6" name="Slide Number Placeholder 5"/>
          <p:cNvSpPr>
            <a:spLocks noGrp="1"/>
          </p:cNvSpPr>
          <p:nvPr>
            <p:ph type="sldNum" sz="quarter" idx="4"/>
          </p:nvPr>
        </p:nvSpPr>
        <p:spPr bwMode="white">
          <a:xfrm>
            <a:off x="6558676" y="4967742"/>
            <a:ext cx="2133600" cy="365125"/>
          </a:xfrm>
          <a:prstGeom prst="rect">
            <a:avLst/>
          </a:prstGeom>
        </p:spPr>
        <p:txBody>
          <a:bodyPr vert="horz" lIns="91440" tIns="45720" rIns="91440" bIns="45720" rtlCol="0" anchor="ctr"/>
          <a:lstStyle>
            <a:lvl1pPr algn="r">
              <a:defRPr sz="1200">
                <a:solidFill>
                  <a:srgbClr val="002664"/>
                </a:solidFill>
                <a:latin typeface="Arial"/>
                <a:cs typeface="Arial"/>
              </a:defRPr>
            </a:lvl1pPr>
          </a:lstStyle>
          <a:p>
            <a:pPr defTabSz="457200" fontAlgn="auto">
              <a:spcBef>
                <a:spcPts val="0"/>
              </a:spcBef>
              <a:spcAft>
                <a:spcPts val="0"/>
              </a:spcAft>
            </a:pPr>
            <a:fld id="{D3B8DEE4-E1CE-D843-93C6-BCDE319A6831}" type="slidenum">
              <a:rPr lang="en-US" smtClean="0"/>
              <a:pPr defTabSz="457200" fontAlgn="auto">
                <a:spcBef>
                  <a:spcPts val="0"/>
                </a:spcBef>
                <a:spcAft>
                  <a:spcPts val="0"/>
                </a:spcAft>
              </a:pPr>
              <a:t>‹#›</a:t>
            </a:fld>
            <a:endParaRPr lang="en-US" dirty="0"/>
          </a:p>
        </p:txBody>
      </p:sp>
    </p:spTree>
    <p:extLst>
      <p:ext uri="{BB962C8B-B14F-4D97-AF65-F5344CB8AC3E}">
        <p14:creationId xmlns:p14="http://schemas.microsoft.com/office/powerpoint/2010/main" val="248543658"/>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hf sldNum="0" hdr="0" ftr="0" dt="0"/>
  <p:txStyles>
    <p:titleStyle>
      <a:lvl1pPr marL="0" indent="0" algn="l" defTabSz="457200" rtl="0" eaLnBrk="1" latinLnBrk="0" hangingPunct="1">
        <a:spcBef>
          <a:spcPct val="0"/>
        </a:spcBef>
        <a:buNone/>
        <a:tabLst/>
        <a:defRPr sz="3200" b="1" i="0" kern="1200">
          <a:solidFill>
            <a:srgbClr val="002664"/>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2800" b="0" i="0" kern="1200">
          <a:solidFill>
            <a:srgbClr val="002664"/>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002664"/>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002664"/>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002664"/>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026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7.jpeg"/><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medstarmedicarechoice.com/" TargetMode="Externa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4.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hyperlink" Target="mailto:rbarnes@evolenthealth.com"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hyperlink" Target="mailto:swood@evolenthealth.com" TargetMode="External"/><Relationship Id="rId4" Type="http://schemas.openxmlformats.org/officeDocument/2006/relationships/hyperlink" Target="mailto:mwinterstein@evolenthealth.co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hyperlink" Target="http://www.ma-pdpcahps.org/en/survey-instruments/" TargetMode="External"/><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3.xml"/><Relationship Id="rId7" Type="http://schemas.openxmlformats.org/officeDocument/2006/relationships/image" Target="../media/image44.pn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hyperlink" Target="mailto:RAFworksheet@evolenthealth.com" TargetMode="External"/><Relationship Id="rId4" Type="http://schemas.openxmlformats.org/officeDocument/2006/relationships/diagramQuickStyle" Target="../diagrams/quickStyle3.xml"/><Relationship Id="rId9" Type="http://schemas.openxmlformats.org/officeDocument/2006/relationships/image" Target="../media/image4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hyperlink" Target="http://medstarprovidernetwork.org/mc_earn_175_mce.html"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hyperlink" Target="https://secure.togetherforyourhealth.com/WebRequests/Requests/SecurityRequest.aspx?CLIENT=000101&amp;ID=000001&amp;DIV=0001" TargetMode="External"/><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7.xml.rels><?xml version="1.0" encoding="UTF-8" standalone="yes"?>
<Relationships xmlns="http://schemas.openxmlformats.org/package/2006/relationships"><Relationship Id="rId2" Type="http://schemas.openxmlformats.org/officeDocument/2006/relationships/hyperlink" Target="http://www.medstarprovidernetwork.org/" TargetMode="External"/><Relationship Id="rId1" Type="http://schemas.openxmlformats.org/officeDocument/2006/relationships/slideLayout" Target="../slideLayouts/slideLayout43.xml"/></Relationships>
</file>

<file path=ppt/slides/_rels/slide78.xml.rels><?xml version="1.0" encoding="UTF-8" standalone="yes"?>
<Relationships xmlns="http://schemas.openxmlformats.org/package/2006/relationships"><Relationship Id="rId3" Type="http://schemas.openxmlformats.org/officeDocument/2006/relationships/hyperlink" Target="mailto:support@evolenthealth.com" TargetMode="External"/><Relationship Id="rId2" Type="http://schemas.openxmlformats.org/officeDocument/2006/relationships/hyperlink" Target="mailto:MFC-ProviderRelations2@medstar.net" TargetMode="External"/><Relationship Id="rId1" Type="http://schemas.openxmlformats.org/officeDocument/2006/relationships/slideLayout" Target="../slideLayouts/slideLayout43.xml"/></Relationships>
</file>

<file path=ppt/slides/_rels/slide7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1.xml"/><Relationship Id="rId4" Type="http://schemas.openxmlformats.org/officeDocument/2006/relationships/image" Target="../media/image19.jpeg"/></Relationships>
</file>

<file path=ppt/slides/_rels/slide80.xml.rels><?xml version="1.0" encoding="UTF-8" standalone="yes"?>
<Relationships xmlns="http://schemas.openxmlformats.org/package/2006/relationships"><Relationship Id="rId3" Type="http://schemas.openxmlformats.org/officeDocument/2006/relationships/hyperlink" Target="http://medstarprovidernetwork.org/medstar-select/quick-reference-guide-frequently-updated" TargetMode="External"/><Relationship Id="rId2" Type="http://schemas.openxmlformats.org/officeDocument/2006/relationships/hyperlink" Target="http://medstarprovidernetwork.org/medicare-choice/quick-reference-guide" TargetMode="External"/><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hyperlink" Target="http://medstarprovidernetwork.com/medicare-choice/available-provider-trainings" TargetMode="Externa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hyperlink" Target="http://www.medstarprovidernetwork.org/" TargetMode="External"/><Relationship Id="rId2" Type="http://schemas.openxmlformats.org/officeDocument/2006/relationships/hyperlink" Target="http://www.medstarmyhealth.org/" TargetMode="Externa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MedStar 2018 Health Plan Kick Off</a:t>
            </a:r>
          </a:p>
        </p:txBody>
      </p:sp>
      <p:sp>
        <p:nvSpPr>
          <p:cNvPr id="3" name="Subtitle 2"/>
          <p:cNvSpPr>
            <a:spLocks noGrp="1"/>
          </p:cNvSpPr>
          <p:nvPr>
            <p:ph type="subTitle" idx="1"/>
          </p:nvPr>
        </p:nvSpPr>
        <p:spPr/>
        <p:txBody>
          <a:bodyPr>
            <a:normAutofit/>
          </a:bodyPr>
          <a:lstStyle/>
          <a:p>
            <a:r>
              <a:rPr lang="en-US" b="1" dirty="0"/>
              <a:t>2018 </a:t>
            </a:r>
            <a:r>
              <a:rPr lang="en-US" b="1" dirty="0" smtClean="0"/>
              <a:t>MedStar Medicare </a:t>
            </a:r>
            <a:r>
              <a:rPr lang="en-US" b="1" dirty="0"/>
              <a:t>Choice Overview</a:t>
            </a:r>
          </a:p>
        </p:txBody>
      </p:sp>
      <p:sp>
        <p:nvSpPr>
          <p:cNvPr id="4" name="Rectangle 3"/>
          <p:cNvSpPr/>
          <p:nvPr/>
        </p:nvSpPr>
        <p:spPr>
          <a:xfrm>
            <a:off x="871008" y="5105400"/>
            <a:ext cx="7228416" cy="307777"/>
          </a:xfrm>
          <a:prstGeom prst="rect">
            <a:avLst/>
          </a:prstGeom>
        </p:spPr>
        <p:txBody>
          <a:bodyPr wrap="square">
            <a:spAutoFit/>
          </a:bodyPr>
          <a:lstStyle/>
          <a:p>
            <a:pPr lvl="0" algn="ctr"/>
            <a:r>
              <a:rPr lang="en-US" sz="1400" b="1" dirty="0">
                <a:solidFill>
                  <a:prstClr val="black"/>
                </a:solidFill>
                <a:latin typeface="Arial"/>
                <a:cs typeface="Arial"/>
              </a:rPr>
              <a:t>NOTE: </a:t>
            </a:r>
            <a:r>
              <a:rPr lang="en-US" sz="1400" dirty="0">
                <a:solidFill>
                  <a:prstClr val="black"/>
                </a:solidFill>
                <a:latin typeface="Arial"/>
                <a:cs typeface="Arial"/>
              </a:rPr>
              <a:t>This document is for training purposes only. Do not distribute.</a:t>
            </a:r>
          </a:p>
        </p:txBody>
      </p:sp>
    </p:spTree>
    <p:extLst>
      <p:ext uri="{BB962C8B-B14F-4D97-AF65-F5344CB8AC3E}">
        <p14:creationId xmlns:p14="http://schemas.microsoft.com/office/powerpoint/2010/main" val="223691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74638"/>
            <a:ext cx="8229600" cy="730468"/>
          </a:xfrm>
        </p:spPr>
        <p:txBody>
          <a:bodyPr/>
          <a:lstStyle/>
          <a:p>
            <a:r>
              <a:rPr lang="en-US" dirty="0"/>
              <a:t>Medicare Advantage Products</a:t>
            </a:r>
          </a:p>
        </p:txBody>
      </p:sp>
      <p:sp>
        <p:nvSpPr>
          <p:cNvPr id="3" name="Content Placeholder 2"/>
          <p:cNvSpPr>
            <a:spLocks noGrp="1"/>
          </p:cNvSpPr>
          <p:nvPr>
            <p:ph idx="1"/>
          </p:nvPr>
        </p:nvSpPr>
        <p:spPr>
          <a:xfrm>
            <a:off x="436418" y="1223494"/>
            <a:ext cx="8229600" cy="4902670"/>
          </a:xfrm>
        </p:spPr>
        <p:txBody>
          <a:bodyPr/>
          <a:lstStyle/>
          <a:p>
            <a:r>
              <a:rPr lang="en-US" sz="1600" dirty="0"/>
              <a:t>MedStar Medicare Choice will continue to offer three Medicare Advantage products for 2018 for a total of 6 plans (3 plans for the District of Columbia and 3 plans in Maryland). </a:t>
            </a:r>
          </a:p>
          <a:p>
            <a:r>
              <a:rPr lang="en-US" sz="1600" dirty="0"/>
              <a:t>Cost shares may vary for certain benefits between the District of Columbia plans and the Maryland plans. Refer to the benefits grid for details.</a:t>
            </a:r>
          </a:p>
          <a:p>
            <a:endParaRPr lang="en-US" sz="1600" dirty="0"/>
          </a:p>
          <a:p>
            <a:endParaRPr lang="en-US" dirty="0"/>
          </a:p>
        </p:txBody>
      </p:sp>
      <p:graphicFrame>
        <p:nvGraphicFramePr>
          <p:cNvPr id="5" name="Table 4"/>
          <p:cNvGraphicFramePr>
            <a:graphicFrameLocks noGrp="1"/>
          </p:cNvGraphicFramePr>
          <p:nvPr>
            <p:extLst/>
          </p:nvPr>
        </p:nvGraphicFramePr>
        <p:xfrm>
          <a:off x="854799" y="2760900"/>
          <a:ext cx="7392838" cy="2925494"/>
        </p:xfrm>
        <a:graphic>
          <a:graphicData uri="http://schemas.openxmlformats.org/drawingml/2006/table">
            <a:tbl>
              <a:tblPr firstRow="1" bandRow="1">
                <a:tableStyleId>{BC89EF96-8CEA-46FF-86C4-4CE0E7609802}</a:tableStyleId>
              </a:tblPr>
              <a:tblGrid>
                <a:gridCol w="3583079">
                  <a:extLst>
                    <a:ext uri="{9D8B030D-6E8A-4147-A177-3AD203B41FA5}">
                      <a16:colId xmlns:a16="http://schemas.microsoft.com/office/drawing/2014/main" xmlns="" val="20000"/>
                    </a:ext>
                  </a:extLst>
                </a:gridCol>
                <a:gridCol w="3809759">
                  <a:extLst>
                    <a:ext uri="{9D8B030D-6E8A-4147-A177-3AD203B41FA5}">
                      <a16:colId xmlns:a16="http://schemas.microsoft.com/office/drawing/2014/main" xmlns="" val="20001"/>
                    </a:ext>
                  </a:extLst>
                </a:gridCol>
              </a:tblGrid>
              <a:tr h="0">
                <a:tc>
                  <a:txBody>
                    <a:bodyPr/>
                    <a:lstStyle/>
                    <a:p>
                      <a:r>
                        <a:rPr lang="en-US" dirty="0">
                          <a:ln>
                            <a:solidFill>
                              <a:schemeClr val="bg1"/>
                            </a:solidFill>
                          </a:ln>
                          <a:solidFill>
                            <a:schemeClr val="bg1"/>
                          </a:solidFill>
                        </a:rPr>
                        <a:t>Product</a:t>
                      </a:r>
                    </a:p>
                  </a:txBody>
                  <a:tcPr>
                    <a:solidFill>
                      <a:srgbClr val="002664"/>
                    </a:solidFill>
                  </a:tcPr>
                </a:tc>
                <a:tc>
                  <a:txBody>
                    <a:bodyPr/>
                    <a:lstStyle/>
                    <a:p>
                      <a:r>
                        <a:rPr lang="en-US" dirty="0">
                          <a:ln>
                            <a:solidFill>
                              <a:schemeClr val="bg1"/>
                            </a:solidFill>
                          </a:ln>
                          <a:solidFill>
                            <a:schemeClr val="bg1"/>
                          </a:solidFill>
                        </a:rPr>
                        <a:t>Product Name</a:t>
                      </a:r>
                    </a:p>
                  </a:txBody>
                  <a:tcPr>
                    <a:solidFill>
                      <a:srgbClr val="002664"/>
                    </a:solidFill>
                  </a:tcPr>
                </a:tc>
                <a:extLst>
                  <a:ext uri="{0D108BD9-81ED-4DB2-BD59-A6C34878D82A}">
                    <a16:rowId xmlns:a16="http://schemas.microsoft.com/office/drawing/2014/main" xmlns="" val="10000"/>
                  </a:ext>
                </a:extLst>
              </a:tr>
              <a:tr h="738554">
                <a:tc>
                  <a:txBody>
                    <a:bodyPr/>
                    <a:lstStyle/>
                    <a:p>
                      <a:r>
                        <a:rPr lang="en-US" sz="1600" dirty="0"/>
                        <a:t>Medicare Advantage HMO</a:t>
                      </a:r>
                    </a:p>
                  </a:txBody>
                  <a:tcPr/>
                </a:tc>
                <a:tc>
                  <a:txBody>
                    <a:bodyPr/>
                    <a:lstStyle/>
                    <a:p>
                      <a:r>
                        <a:rPr lang="en-US" sz="1600" dirty="0"/>
                        <a:t>MedStar Medicare</a:t>
                      </a:r>
                      <a:r>
                        <a:rPr lang="en-US" sz="1600" baseline="0" dirty="0"/>
                        <a:t> Choice </a:t>
                      </a:r>
                      <a:r>
                        <a:rPr lang="en-US" sz="1600" dirty="0"/>
                        <a:t>(HMO)</a:t>
                      </a:r>
                    </a:p>
                  </a:txBody>
                  <a:tcPr/>
                </a:tc>
                <a:extLst>
                  <a:ext uri="{0D108BD9-81ED-4DB2-BD59-A6C34878D82A}">
                    <a16:rowId xmlns:a16="http://schemas.microsoft.com/office/drawing/2014/main" xmlns="" val="10001"/>
                  </a:ext>
                </a:extLst>
              </a:tr>
              <a:tr h="738554">
                <a:tc>
                  <a:txBody>
                    <a:bodyPr/>
                    <a:lstStyle/>
                    <a:p>
                      <a:r>
                        <a:rPr lang="en-US" sz="1600" dirty="0"/>
                        <a:t>Medicare Advantage D-SNP</a:t>
                      </a:r>
                    </a:p>
                    <a:p>
                      <a:r>
                        <a:rPr lang="en-US" sz="1600" dirty="0"/>
                        <a:t>(Dual</a:t>
                      </a:r>
                      <a:r>
                        <a:rPr lang="en-US" sz="1600" baseline="0" dirty="0"/>
                        <a:t> Eligible Special Needs Plan)</a:t>
                      </a:r>
                    </a:p>
                    <a:p>
                      <a:r>
                        <a:rPr lang="en-US" sz="1600" i="1" baseline="0" dirty="0"/>
                        <a:t>Medicare and Medicaid enrolled</a:t>
                      </a:r>
                      <a:endParaRPr lang="en-US" sz="1600" i="1" dirty="0"/>
                    </a:p>
                  </a:txBody>
                  <a:tcPr/>
                </a:tc>
                <a:tc>
                  <a:txBody>
                    <a:bodyPr/>
                    <a:lstStyle/>
                    <a:p>
                      <a:r>
                        <a:rPr lang="en-US" sz="1600" dirty="0"/>
                        <a:t>MedStar Medicare Choice Dual Advantage </a:t>
                      </a:r>
                      <a:r>
                        <a:rPr lang="en-US" sz="1600" baseline="0" dirty="0"/>
                        <a:t>(HMO SNP)</a:t>
                      </a:r>
                      <a:endParaRPr lang="en-US" sz="1600" dirty="0"/>
                    </a:p>
                  </a:txBody>
                  <a:tcPr/>
                </a:tc>
                <a:extLst>
                  <a:ext uri="{0D108BD9-81ED-4DB2-BD59-A6C34878D82A}">
                    <a16:rowId xmlns:a16="http://schemas.microsoft.com/office/drawing/2014/main" xmlns="" val="10002"/>
                  </a:ext>
                </a:extLst>
              </a:tr>
              <a:tr h="738554">
                <a:tc>
                  <a:txBody>
                    <a:bodyPr/>
                    <a:lstStyle/>
                    <a:p>
                      <a:r>
                        <a:rPr lang="en-US" sz="1600" dirty="0"/>
                        <a:t>Medicare Advantage C-SNP</a:t>
                      </a:r>
                    </a:p>
                    <a:p>
                      <a:r>
                        <a:rPr lang="en-US" sz="1600" dirty="0"/>
                        <a:t>(Chronic Special Needs Plan)</a:t>
                      </a:r>
                    </a:p>
                    <a:p>
                      <a:r>
                        <a:rPr lang="en-US" sz="1600" i="1" dirty="0"/>
                        <a:t>Diabetes</a:t>
                      </a:r>
                      <a:r>
                        <a:rPr lang="en-US" sz="1600" i="1" baseline="0" dirty="0"/>
                        <a:t> mellitus and chronic heart failure</a:t>
                      </a:r>
                      <a:endParaRPr lang="en-US" sz="1600" i="1" dirty="0"/>
                    </a:p>
                  </a:txBody>
                  <a:tcPr/>
                </a:tc>
                <a:tc>
                  <a:txBody>
                    <a:bodyPr/>
                    <a:lstStyle/>
                    <a:p>
                      <a:r>
                        <a:rPr lang="en-US" sz="1600" dirty="0"/>
                        <a:t>MedStar Medicare Choice Care Advantage </a:t>
                      </a:r>
                      <a:r>
                        <a:rPr lang="en-US" sz="1600" baseline="0" dirty="0"/>
                        <a:t>(HMO SNP)</a:t>
                      </a:r>
                      <a:endParaRPr lang="en-US" sz="1600" dirty="0"/>
                    </a:p>
                  </a:txBody>
                  <a:tcPr/>
                </a:tc>
                <a:extLst>
                  <a:ext uri="{0D108BD9-81ED-4DB2-BD59-A6C34878D82A}">
                    <a16:rowId xmlns:a16="http://schemas.microsoft.com/office/drawing/2014/main" xmlns="" val="10003"/>
                  </a:ext>
                </a:extLst>
              </a:tr>
            </a:tbl>
          </a:graphicData>
        </a:graphic>
      </p:graphicFrame>
      <p:sp>
        <p:nvSpPr>
          <p:cNvPr id="6" name="Slide Number Placeholder 3"/>
          <p:cNvSpPr>
            <a:spLocks noGrp="1"/>
          </p:cNvSpPr>
          <p:nvPr>
            <p:ph type="sldNum" sz="quarter" idx="12"/>
          </p:nvPr>
        </p:nvSpPr>
        <p:spPr>
          <a:xfrm>
            <a:off x="6715128" y="5979427"/>
            <a:ext cx="2133600" cy="365125"/>
          </a:xfrm>
        </p:spPr>
        <p:txBody>
          <a:bodyPr/>
          <a:lstStyle/>
          <a:p>
            <a:pPr>
              <a:defRPr/>
            </a:pPr>
            <a:fld id="{D0736A8E-EBC4-4709-A9E6-459B9DCF9E70}" type="slidenum">
              <a:rPr lang="en-US" altLang="en-US" smtClean="0"/>
              <a:pPr>
                <a:defRPr/>
              </a:pPr>
              <a:t>9</a:t>
            </a:fld>
            <a:endParaRPr lang="en-US" altLang="en-US" dirty="0"/>
          </a:p>
        </p:txBody>
      </p:sp>
    </p:spTree>
    <p:extLst>
      <p:ext uri="{BB962C8B-B14F-4D97-AF65-F5344CB8AC3E}">
        <p14:creationId xmlns:p14="http://schemas.microsoft.com/office/powerpoint/2010/main" val="377386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52734"/>
          </a:xfrm>
        </p:spPr>
        <p:txBody>
          <a:bodyPr/>
          <a:lstStyle/>
          <a:p>
            <a:r>
              <a:rPr lang="en-US" dirty="0"/>
              <a:t>2018 Monthly Plan Premium Changes</a:t>
            </a:r>
          </a:p>
        </p:txBody>
      </p:sp>
      <p:graphicFrame>
        <p:nvGraphicFramePr>
          <p:cNvPr id="6" name="Content Placeholder 5"/>
          <p:cNvGraphicFramePr>
            <a:graphicFrameLocks noGrp="1"/>
          </p:cNvGraphicFramePr>
          <p:nvPr>
            <p:ph idx="1"/>
            <p:extLst/>
          </p:nvPr>
        </p:nvGraphicFramePr>
        <p:xfrm>
          <a:off x="1016758" y="1352664"/>
          <a:ext cx="7185546" cy="1076960"/>
        </p:xfrm>
        <a:graphic>
          <a:graphicData uri="http://schemas.openxmlformats.org/drawingml/2006/table">
            <a:tbl>
              <a:tblPr firstRow="1" bandRow="1">
                <a:tableStyleId>{5C22544A-7EE6-4342-B048-85BDC9FD1C3A}</a:tableStyleId>
              </a:tblPr>
              <a:tblGrid>
                <a:gridCol w="2395182">
                  <a:extLst>
                    <a:ext uri="{9D8B030D-6E8A-4147-A177-3AD203B41FA5}">
                      <a16:colId xmlns:a16="http://schemas.microsoft.com/office/drawing/2014/main" xmlns="" val="20000"/>
                    </a:ext>
                  </a:extLst>
                </a:gridCol>
                <a:gridCol w="2395182">
                  <a:extLst>
                    <a:ext uri="{9D8B030D-6E8A-4147-A177-3AD203B41FA5}">
                      <a16:colId xmlns:a16="http://schemas.microsoft.com/office/drawing/2014/main" xmlns="" val="20001"/>
                    </a:ext>
                  </a:extLst>
                </a:gridCol>
                <a:gridCol w="2395182">
                  <a:extLst>
                    <a:ext uri="{9D8B030D-6E8A-4147-A177-3AD203B41FA5}">
                      <a16:colId xmlns:a16="http://schemas.microsoft.com/office/drawing/2014/main" xmlns="" val="20002"/>
                    </a:ext>
                  </a:extLst>
                </a:gridCol>
              </a:tblGrid>
              <a:tr h="0">
                <a:tc>
                  <a:txBody>
                    <a:bodyPr/>
                    <a:lstStyle/>
                    <a:p>
                      <a:endParaRPr lang="en-US" sz="1600" b="1" dirty="0"/>
                    </a:p>
                  </a:txBody>
                  <a:tcPr>
                    <a:solidFill>
                      <a:schemeClr val="tx2"/>
                    </a:solidFill>
                  </a:tcPr>
                </a:tc>
                <a:tc>
                  <a:txBody>
                    <a:bodyPr/>
                    <a:lstStyle/>
                    <a:p>
                      <a:pPr algn="ctr"/>
                      <a:r>
                        <a:rPr lang="en-US" sz="1600" b="1" dirty="0"/>
                        <a:t>2017 HMO Plan</a:t>
                      </a:r>
                      <a:r>
                        <a:rPr lang="en-US" sz="1600" b="1" baseline="0" dirty="0"/>
                        <a:t> Premium</a:t>
                      </a:r>
                      <a:endParaRPr lang="en-US" sz="1600" b="1" dirty="0"/>
                    </a:p>
                  </a:txBody>
                  <a:tcPr anchor="ctr">
                    <a:solidFill>
                      <a:schemeClr val="tx2"/>
                    </a:solidFill>
                  </a:tcPr>
                </a:tc>
                <a:tc>
                  <a:txBody>
                    <a:bodyPr/>
                    <a:lstStyle/>
                    <a:p>
                      <a:pPr algn="ctr"/>
                      <a:r>
                        <a:rPr lang="en-US" sz="1600" b="1" dirty="0"/>
                        <a:t>2018 HMO Plan Premium</a:t>
                      </a:r>
                    </a:p>
                  </a:txBody>
                  <a:tcPr anchor="ctr">
                    <a:solidFill>
                      <a:schemeClr val="tx2"/>
                    </a:solidFill>
                  </a:tcPr>
                </a:tc>
                <a:extLst>
                  <a:ext uri="{0D108BD9-81ED-4DB2-BD59-A6C34878D82A}">
                    <a16:rowId xmlns:a16="http://schemas.microsoft.com/office/drawing/2014/main" xmlns="" val="10000"/>
                  </a:ext>
                </a:extLst>
              </a:tr>
              <a:tr h="370840">
                <a:tc>
                  <a:txBody>
                    <a:bodyPr/>
                    <a:lstStyle/>
                    <a:p>
                      <a:r>
                        <a:rPr lang="en-US" sz="1600" b="1" dirty="0"/>
                        <a:t>District of Columbia </a:t>
                      </a:r>
                    </a:p>
                  </a:txBody>
                  <a:tcPr>
                    <a:solidFill>
                      <a:schemeClr val="accent1">
                        <a:lumMod val="20000"/>
                        <a:lumOff val="80000"/>
                      </a:schemeClr>
                    </a:solidFill>
                  </a:tcPr>
                </a:tc>
                <a:tc>
                  <a:txBody>
                    <a:bodyPr/>
                    <a:lstStyle/>
                    <a:p>
                      <a:pPr algn="ctr"/>
                      <a:r>
                        <a:rPr lang="en-US" sz="1600" b="0" dirty="0"/>
                        <a:t>$17.00</a:t>
                      </a:r>
                    </a:p>
                  </a:txBody>
                  <a:tcPr anchor="ctr">
                    <a:solidFill>
                      <a:schemeClr val="accent1">
                        <a:lumMod val="20000"/>
                        <a:lumOff val="80000"/>
                      </a:schemeClr>
                    </a:solidFill>
                  </a:tcPr>
                </a:tc>
                <a:tc>
                  <a:txBody>
                    <a:bodyPr/>
                    <a:lstStyle/>
                    <a:p>
                      <a:pPr algn="ctr"/>
                      <a:r>
                        <a:rPr lang="en-US" sz="1600" b="0" dirty="0"/>
                        <a:t>$36.00</a:t>
                      </a:r>
                    </a:p>
                  </a:txBody>
                  <a:tcPr anchor="ctr">
                    <a:solidFill>
                      <a:schemeClr val="accent1">
                        <a:lumMod val="20000"/>
                        <a:lumOff val="80000"/>
                      </a:schemeClr>
                    </a:solidFill>
                  </a:tcPr>
                </a:tc>
                <a:extLst>
                  <a:ext uri="{0D108BD9-81ED-4DB2-BD59-A6C34878D82A}">
                    <a16:rowId xmlns:a16="http://schemas.microsoft.com/office/drawing/2014/main" xmlns="" val="10001"/>
                  </a:ext>
                </a:extLst>
              </a:tr>
              <a:tr h="370840">
                <a:tc>
                  <a:txBody>
                    <a:bodyPr/>
                    <a:lstStyle/>
                    <a:p>
                      <a:r>
                        <a:rPr lang="en-US" sz="1600" b="1" dirty="0">
                          <a:solidFill>
                            <a:schemeClr val="bg1"/>
                          </a:solidFill>
                        </a:rPr>
                        <a:t>Maryland</a:t>
                      </a:r>
                    </a:p>
                  </a:txBody>
                  <a:tcPr>
                    <a:solidFill>
                      <a:schemeClr val="tx2"/>
                    </a:solidFill>
                  </a:tcPr>
                </a:tc>
                <a:tc>
                  <a:txBody>
                    <a:bodyPr/>
                    <a:lstStyle/>
                    <a:p>
                      <a:pPr algn="ctr"/>
                      <a:r>
                        <a:rPr lang="en-US" sz="1600" b="0" dirty="0">
                          <a:solidFill>
                            <a:schemeClr val="bg1"/>
                          </a:solidFill>
                        </a:rPr>
                        <a:t>$17.00</a:t>
                      </a:r>
                    </a:p>
                  </a:txBody>
                  <a:tcPr anchor="ctr">
                    <a:solidFill>
                      <a:schemeClr val="tx2"/>
                    </a:solidFill>
                  </a:tcPr>
                </a:tc>
                <a:tc>
                  <a:txBody>
                    <a:bodyPr/>
                    <a:lstStyle/>
                    <a:p>
                      <a:pPr algn="ctr"/>
                      <a:r>
                        <a:rPr lang="en-US" sz="1600" b="0" dirty="0">
                          <a:solidFill>
                            <a:schemeClr val="bg1"/>
                          </a:solidFill>
                        </a:rPr>
                        <a:t>$27.00</a:t>
                      </a:r>
                    </a:p>
                  </a:txBody>
                  <a:tcPr anchor="ctr">
                    <a:solidFill>
                      <a:schemeClr val="tx2"/>
                    </a:solidFill>
                  </a:tcPr>
                </a:tc>
                <a:extLst>
                  <a:ext uri="{0D108BD9-81ED-4DB2-BD59-A6C34878D82A}">
                    <a16:rowId xmlns:a16="http://schemas.microsoft.com/office/drawing/2014/main" xmlns="" val="10002"/>
                  </a:ext>
                </a:extLst>
              </a:tr>
            </a:tbl>
          </a:graphicData>
        </a:graphic>
      </p:graphicFrame>
      <p:sp>
        <p:nvSpPr>
          <p:cNvPr id="5" name="Slide Number Placeholder 4"/>
          <p:cNvSpPr>
            <a:spLocks noGrp="1"/>
          </p:cNvSpPr>
          <p:nvPr>
            <p:ph type="sldNum" sz="quarter" idx="12"/>
          </p:nvPr>
        </p:nvSpPr>
        <p:spPr/>
        <p:txBody>
          <a:bodyPr/>
          <a:lstStyle/>
          <a:p>
            <a:fld id="{2671AD6B-0A43-43EC-84D1-D16F526CE12F}" type="slidenum">
              <a:rPr lang="en-US" smtClean="0"/>
              <a:pPr/>
              <a:t>10</a:t>
            </a:fld>
            <a:endParaRPr lang="en-US" dirty="0"/>
          </a:p>
        </p:txBody>
      </p:sp>
      <p:graphicFrame>
        <p:nvGraphicFramePr>
          <p:cNvPr id="7" name="Content Placeholder 5"/>
          <p:cNvGraphicFramePr>
            <a:graphicFrameLocks noGrp="1"/>
          </p:cNvGraphicFramePr>
          <p:nvPr>
            <p:ph idx="1"/>
            <p:extLst/>
          </p:nvPr>
        </p:nvGraphicFramePr>
        <p:xfrm>
          <a:off x="1016758" y="2772354"/>
          <a:ext cx="7185546" cy="1078992"/>
        </p:xfrm>
        <a:graphic>
          <a:graphicData uri="http://schemas.openxmlformats.org/drawingml/2006/table">
            <a:tbl>
              <a:tblPr firstRow="1" bandRow="1">
                <a:tableStyleId>{5C22544A-7EE6-4342-B048-85BDC9FD1C3A}</a:tableStyleId>
              </a:tblPr>
              <a:tblGrid>
                <a:gridCol w="2395182">
                  <a:extLst>
                    <a:ext uri="{9D8B030D-6E8A-4147-A177-3AD203B41FA5}">
                      <a16:colId xmlns:a16="http://schemas.microsoft.com/office/drawing/2014/main" xmlns="" val="20000"/>
                    </a:ext>
                  </a:extLst>
                </a:gridCol>
                <a:gridCol w="2395182">
                  <a:extLst>
                    <a:ext uri="{9D8B030D-6E8A-4147-A177-3AD203B41FA5}">
                      <a16:colId xmlns:a16="http://schemas.microsoft.com/office/drawing/2014/main" xmlns="" val="20001"/>
                    </a:ext>
                  </a:extLst>
                </a:gridCol>
                <a:gridCol w="2395182">
                  <a:extLst>
                    <a:ext uri="{9D8B030D-6E8A-4147-A177-3AD203B41FA5}">
                      <a16:colId xmlns:a16="http://schemas.microsoft.com/office/drawing/2014/main" xmlns="" val="20002"/>
                    </a:ext>
                  </a:extLst>
                </a:gridCol>
              </a:tblGrid>
              <a:tr h="359664">
                <a:tc>
                  <a:txBody>
                    <a:bodyPr/>
                    <a:lstStyle/>
                    <a:p>
                      <a:endParaRPr lang="en-US" sz="1600" b="1" dirty="0"/>
                    </a:p>
                  </a:txBody>
                  <a:tcPr>
                    <a:solidFill>
                      <a:schemeClr val="tx2"/>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dirty="0"/>
                        <a:t>2017 DSNP Plan Premium </a:t>
                      </a:r>
                    </a:p>
                  </a:txBody>
                  <a:tcPr anchor="ctr">
                    <a:solidFill>
                      <a:schemeClr val="tx2"/>
                    </a:solidFill>
                  </a:tcPr>
                </a:tc>
                <a:tc>
                  <a:txBody>
                    <a:bodyPr/>
                    <a:lstStyle/>
                    <a:p>
                      <a:pPr algn="ctr"/>
                      <a:r>
                        <a:rPr lang="en-US" sz="1600" b="1" dirty="0"/>
                        <a:t>2018 DSNP Plan Premium </a:t>
                      </a:r>
                    </a:p>
                  </a:txBody>
                  <a:tcPr anchor="ctr">
                    <a:solidFill>
                      <a:schemeClr val="tx2"/>
                    </a:solidFill>
                  </a:tcPr>
                </a:tc>
                <a:extLst>
                  <a:ext uri="{0D108BD9-81ED-4DB2-BD59-A6C34878D82A}">
                    <a16:rowId xmlns:a16="http://schemas.microsoft.com/office/drawing/2014/main" xmlns="" val="10000"/>
                  </a:ext>
                </a:extLst>
              </a:tr>
              <a:tr h="359664">
                <a:tc>
                  <a:txBody>
                    <a:bodyPr/>
                    <a:lstStyle/>
                    <a:p>
                      <a:r>
                        <a:rPr lang="en-US" sz="1600" b="1" dirty="0"/>
                        <a:t>District of Columbia </a:t>
                      </a:r>
                    </a:p>
                  </a:txBody>
                  <a:tcPr>
                    <a:solidFill>
                      <a:schemeClr val="accent1">
                        <a:lumMod val="20000"/>
                        <a:lumOff val="80000"/>
                      </a:schemeClr>
                    </a:solidFill>
                  </a:tcPr>
                </a:tc>
                <a:tc>
                  <a:txBody>
                    <a:bodyPr/>
                    <a:lstStyle/>
                    <a:p>
                      <a:pPr algn="ctr"/>
                      <a:r>
                        <a:rPr lang="en-US" sz="1600" b="0" dirty="0"/>
                        <a:t>$33.20</a:t>
                      </a:r>
                    </a:p>
                  </a:txBody>
                  <a:tcPr anchor="ctr">
                    <a:solidFill>
                      <a:schemeClr val="accent1">
                        <a:lumMod val="20000"/>
                        <a:lumOff val="80000"/>
                      </a:schemeClr>
                    </a:solidFill>
                  </a:tcPr>
                </a:tc>
                <a:tc>
                  <a:txBody>
                    <a:bodyPr/>
                    <a:lstStyle/>
                    <a:p>
                      <a:pPr algn="ctr"/>
                      <a:r>
                        <a:rPr lang="en-US" sz="1600" b="0" dirty="0"/>
                        <a:t>$30.70</a:t>
                      </a:r>
                    </a:p>
                  </a:txBody>
                  <a:tcPr anchor="ctr">
                    <a:solidFill>
                      <a:schemeClr val="accent1">
                        <a:lumMod val="20000"/>
                        <a:lumOff val="80000"/>
                      </a:schemeClr>
                    </a:solidFill>
                  </a:tcPr>
                </a:tc>
                <a:extLst>
                  <a:ext uri="{0D108BD9-81ED-4DB2-BD59-A6C34878D82A}">
                    <a16:rowId xmlns:a16="http://schemas.microsoft.com/office/drawing/2014/main" xmlns="" val="10001"/>
                  </a:ext>
                </a:extLst>
              </a:tr>
              <a:tr h="359664">
                <a:tc>
                  <a:txBody>
                    <a:bodyPr/>
                    <a:lstStyle/>
                    <a:p>
                      <a:r>
                        <a:rPr lang="en-US" sz="1600" b="1" dirty="0">
                          <a:solidFill>
                            <a:schemeClr val="bg1"/>
                          </a:solidFill>
                        </a:rPr>
                        <a:t>Maryland</a:t>
                      </a:r>
                    </a:p>
                  </a:txBody>
                  <a:tcPr>
                    <a:solidFill>
                      <a:schemeClr val="tx2"/>
                    </a:solidFill>
                  </a:tcPr>
                </a:tc>
                <a:tc>
                  <a:txBody>
                    <a:bodyPr/>
                    <a:lstStyle/>
                    <a:p>
                      <a:pPr algn="ctr"/>
                      <a:r>
                        <a:rPr lang="en-US" sz="1600" b="0" dirty="0">
                          <a:solidFill>
                            <a:schemeClr val="bg1"/>
                          </a:solidFill>
                        </a:rPr>
                        <a:t>$33.20</a:t>
                      </a:r>
                    </a:p>
                  </a:txBody>
                  <a:tcPr anchor="ctr">
                    <a:solidFill>
                      <a:schemeClr val="tx2"/>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0" dirty="0">
                          <a:solidFill>
                            <a:schemeClr val="bg1"/>
                          </a:solidFill>
                        </a:rPr>
                        <a:t>$30.70</a:t>
                      </a:r>
                    </a:p>
                  </a:txBody>
                  <a:tcPr anchor="ctr">
                    <a:solidFill>
                      <a:schemeClr val="tx2"/>
                    </a:solidFill>
                  </a:tcPr>
                </a:tc>
                <a:extLst>
                  <a:ext uri="{0D108BD9-81ED-4DB2-BD59-A6C34878D82A}">
                    <a16:rowId xmlns:a16="http://schemas.microsoft.com/office/drawing/2014/main" xmlns="" val="10002"/>
                  </a:ext>
                </a:extLst>
              </a:tr>
            </a:tbl>
          </a:graphicData>
        </a:graphic>
      </p:graphicFrame>
      <p:graphicFrame>
        <p:nvGraphicFramePr>
          <p:cNvPr id="8" name="Content Placeholder 5"/>
          <p:cNvGraphicFramePr>
            <a:graphicFrameLocks noGrp="1"/>
          </p:cNvGraphicFramePr>
          <p:nvPr>
            <p:ph idx="1"/>
            <p:extLst/>
          </p:nvPr>
        </p:nvGraphicFramePr>
        <p:xfrm>
          <a:off x="1016758" y="4289721"/>
          <a:ext cx="7185546" cy="1078992"/>
        </p:xfrm>
        <a:graphic>
          <a:graphicData uri="http://schemas.openxmlformats.org/drawingml/2006/table">
            <a:tbl>
              <a:tblPr firstRow="1" bandRow="1">
                <a:tableStyleId>{5C22544A-7EE6-4342-B048-85BDC9FD1C3A}</a:tableStyleId>
              </a:tblPr>
              <a:tblGrid>
                <a:gridCol w="2395182">
                  <a:extLst>
                    <a:ext uri="{9D8B030D-6E8A-4147-A177-3AD203B41FA5}">
                      <a16:colId xmlns:a16="http://schemas.microsoft.com/office/drawing/2014/main" xmlns="" val="20000"/>
                    </a:ext>
                  </a:extLst>
                </a:gridCol>
                <a:gridCol w="2395182">
                  <a:extLst>
                    <a:ext uri="{9D8B030D-6E8A-4147-A177-3AD203B41FA5}">
                      <a16:colId xmlns:a16="http://schemas.microsoft.com/office/drawing/2014/main" xmlns="" val="20001"/>
                    </a:ext>
                  </a:extLst>
                </a:gridCol>
                <a:gridCol w="2395182">
                  <a:extLst>
                    <a:ext uri="{9D8B030D-6E8A-4147-A177-3AD203B41FA5}">
                      <a16:colId xmlns:a16="http://schemas.microsoft.com/office/drawing/2014/main" xmlns="" val="20002"/>
                    </a:ext>
                  </a:extLst>
                </a:gridCol>
              </a:tblGrid>
              <a:tr h="359664">
                <a:tc>
                  <a:txBody>
                    <a:bodyPr/>
                    <a:lstStyle/>
                    <a:p>
                      <a:endParaRPr lang="en-US" sz="1600" b="1" dirty="0"/>
                    </a:p>
                  </a:txBody>
                  <a:tcPr>
                    <a:solidFill>
                      <a:schemeClr val="tx2"/>
                    </a:solidFill>
                  </a:tcPr>
                </a:tc>
                <a:tc>
                  <a:txBody>
                    <a:bodyPr/>
                    <a:lstStyle/>
                    <a:p>
                      <a:pPr algn="ctr"/>
                      <a:r>
                        <a:rPr lang="en-US" sz="1600" b="1" dirty="0"/>
                        <a:t>2017 CSNP Plan Premium</a:t>
                      </a:r>
                    </a:p>
                  </a:txBody>
                  <a:tcPr anchor="ctr">
                    <a:solidFill>
                      <a:schemeClr val="tx2"/>
                    </a:solidFill>
                  </a:tcPr>
                </a:tc>
                <a:tc>
                  <a:txBody>
                    <a:bodyPr/>
                    <a:lstStyle/>
                    <a:p>
                      <a:pPr algn="ctr"/>
                      <a:r>
                        <a:rPr lang="en-US" sz="1600" b="1" dirty="0"/>
                        <a:t>2018 CSNP Plan Premium</a:t>
                      </a:r>
                    </a:p>
                  </a:txBody>
                  <a:tcPr anchor="ctr">
                    <a:solidFill>
                      <a:schemeClr val="tx2"/>
                    </a:solidFill>
                  </a:tcPr>
                </a:tc>
                <a:extLst>
                  <a:ext uri="{0D108BD9-81ED-4DB2-BD59-A6C34878D82A}">
                    <a16:rowId xmlns:a16="http://schemas.microsoft.com/office/drawing/2014/main" xmlns="" val="10000"/>
                  </a:ext>
                </a:extLst>
              </a:tr>
              <a:tr h="359664">
                <a:tc>
                  <a:txBody>
                    <a:bodyPr/>
                    <a:lstStyle/>
                    <a:p>
                      <a:r>
                        <a:rPr lang="en-US" sz="1600" b="1" dirty="0"/>
                        <a:t>District of Columbia </a:t>
                      </a:r>
                    </a:p>
                  </a:txBody>
                  <a:tcPr>
                    <a:solidFill>
                      <a:schemeClr val="accent1">
                        <a:lumMod val="20000"/>
                        <a:lumOff val="80000"/>
                      </a:schemeClr>
                    </a:solidFill>
                  </a:tcPr>
                </a:tc>
                <a:tc>
                  <a:txBody>
                    <a:bodyPr/>
                    <a:lstStyle/>
                    <a:p>
                      <a:pPr algn="ctr"/>
                      <a:r>
                        <a:rPr lang="en-US" sz="1600" b="0" dirty="0"/>
                        <a:t>$17.00</a:t>
                      </a:r>
                    </a:p>
                  </a:txBody>
                  <a:tcPr anchor="ctr">
                    <a:solidFill>
                      <a:schemeClr val="accent1">
                        <a:lumMod val="20000"/>
                        <a:lumOff val="80000"/>
                      </a:schemeClr>
                    </a:solidFill>
                  </a:tcPr>
                </a:tc>
                <a:tc>
                  <a:txBody>
                    <a:bodyPr/>
                    <a:lstStyle/>
                    <a:p>
                      <a:pPr algn="ctr"/>
                      <a:r>
                        <a:rPr lang="en-US" sz="1600" b="0" dirty="0"/>
                        <a:t>$27.00</a:t>
                      </a:r>
                    </a:p>
                  </a:txBody>
                  <a:tcPr anchor="ctr">
                    <a:solidFill>
                      <a:schemeClr val="accent1">
                        <a:lumMod val="20000"/>
                        <a:lumOff val="80000"/>
                      </a:schemeClr>
                    </a:solidFill>
                  </a:tcPr>
                </a:tc>
                <a:extLst>
                  <a:ext uri="{0D108BD9-81ED-4DB2-BD59-A6C34878D82A}">
                    <a16:rowId xmlns:a16="http://schemas.microsoft.com/office/drawing/2014/main" xmlns="" val="10001"/>
                  </a:ext>
                </a:extLst>
              </a:tr>
              <a:tr h="359664">
                <a:tc>
                  <a:txBody>
                    <a:bodyPr/>
                    <a:lstStyle/>
                    <a:p>
                      <a:r>
                        <a:rPr lang="en-US" sz="1600" b="1" dirty="0">
                          <a:solidFill>
                            <a:schemeClr val="bg1"/>
                          </a:solidFill>
                        </a:rPr>
                        <a:t>Maryland</a:t>
                      </a:r>
                    </a:p>
                  </a:txBody>
                  <a:tcPr>
                    <a:solidFill>
                      <a:schemeClr val="tx2"/>
                    </a:solidFill>
                  </a:tcPr>
                </a:tc>
                <a:tc>
                  <a:txBody>
                    <a:bodyPr/>
                    <a:lstStyle/>
                    <a:p>
                      <a:pPr algn="ctr"/>
                      <a:r>
                        <a:rPr lang="en-US" sz="1600" b="0" dirty="0">
                          <a:solidFill>
                            <a:schemeClr val="bg1"/>
                          </a:solidFill>
                        </a:rPr>
                        <a:t>$10.00</a:t>
                      </a:r>
                    </a:p>
                  </a:txBody>
                  <a:tcPr anchor="ctr">
                    <a:solidFill>
                      <a:schemeClr val="tx2"/>
                    </a:solidFill>
                  </a:tcPr>
                </a:tc>
                <a:tc>
                  <a:txBody>
                    <a:bodyPr/>
                    <a:lstStyle/>
                    <a:p>
                      <a:pPr algn="ctr"/>
                      <a:r>
                        <a:rPr lang="en-US" sz="1600" b="0" dirty="0">
                          <a:solidFill>
                            <a:schemeClr val="bg1"/>
                          </a:solidFill>
                        </a:rPr>
                        <a:t>$27.00</a:t>
                      </a:r>
                    </a:p>
                  </a:txBody>
                  <a:tcPr anchor="ctr">
                    <a:solidFill>
                      <a:schemeClr val="tx2"/>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97141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641"/>
            <a:ext cx="8229600" cy="588391"/>
          </a:xfrm>
        </p:spPr>
        <p:txBody>
          <a:bodyPr>
            <a:normAutofit/>
          </a:bodyPr>
          <a:lstStyle/>
          <a:p>
            <a:r>
              <a:rPr lang="en-US" sz="2400" dirty="0"/>
              <a:t>Key</a:t>
            </a:r>
            <a:r>
              <a:rPr lang="en-US" sz="2400" dirty="0">
                <a:solidFill>
                  <a:schemeClr val="accent6">
                    <a:lumMod val="75000"/>
                  </a:schemeClr>
                </a:solidFill>
              </a:rPr>
              <a:t> </a:t>
            </a:r>
            <a:r>
              <a:rPr lang="en-US" sz="2400" dirty="0"/>
              <a:t>Benefit Changes for 2018 - Overview </a:t>
            </a:r>
          </a:p>
        </p:txBody>
      </p:sp>
      <p:graphicFrame>
        <p:nvGraphicFramePr>
          <p:cNvPr id="3" name="Table 2"/>
          <p:cNvGraphicFramePr>
            <a:graphicFrameLocks noGrp="1"/>
          </p:cNvGraphicFramePr>
          <p:nvPr>
            <p:extLst>
              <p:ext uri="{D42A27DB-BD31-4B8C-83A1-F6EECF244321}">
                <p14:modId xmlns:p14="http://schemas.microsoft.com/office/powerpoint/2010/main" val="1741699336"/>
              </p:ext>
            </p:extLst>
          </p:nvPr>
        </p:nvGraphicFramePr>
        <p:xfrm>
          <a:off x="457200" y="1257637"/>
          <a:ext cx="8229601" cy="4022190"/>
        </p:xfrm>
        <a:graphic>
          <a:graphicData uri="http://schemas.openxmlformats.org/drawingml/2006/table">
            <a:tbl>
              <a:tblPr firstRow="1" bandRow="1">
                <a:tableStyleId>{BC89EF96-8CEA-46FF-86C4-4CE0E7609802}</a:tableStyleId>
              </a:tblPr>
              <a:tblGrid>
                <a:gridCol w="2843226">
                  <a:extLst>
                    <a:ext uri="{9D8B030D-6E8A-4147-A177-3AD203B41FA5}">
                      <a16:colId xmlns:a16="http://schemas.microsoft.com/office/drawing/2014/main" xmlns="" val="20000"/>
                    </a:ext>
                  </a:extLst>
                </a:gridCol>
                <a:gridCol w="2576552">
                  <a:extLst>
                    <a:ext uri="{9D8B030D-6E8A-4147-A177-3AD203B41FA5}">
                      <a16:colId xmlns:a16="http://schemas.microsoft.com/office/drawing/2014/main" xmlns="" val="20001"/>
                    </a:ext>
                  </a:extLst>
                </a:gridCol>
                <a:gridCol w="2809823">
                  <a:extLst>
                    <a:ext uri="{9D8B030D-6E8A-4147-A177-3AD203B41FA5}">
                      <a16:colId xmlns:a16="http://schemas.microsoft.com/office/drawing/2014/main" xmlns="" val="20002"/>
                    </a:ext>
                  </a:extLst>
                </a:gridCol>
              </a:tblGrid>
              <a:tr h="476988">
                <a:tc>
                  <a:txBody>
                    <a:bodyPr/>
                    <a:lstStyle/>
                    <a:p>
                      <a:pPr algn="ctr"/>
                      <a:r>
                        <a:rPr lang="en-US" sz="1200" b="0" dirty="0">
                          <a:ln>
                            <a:solidFill>
                              <a:schemeClr val="bg1"/>
                            </a:solidFill>
                          </a:ln>
                          <a:solidFill>
                            <a:schemeClr val="bg1"/>
                          </a:solidFill>
                          <a:latin typeface="Arial" panose="020B0604020202020204" pitchFamily="34" charset="0"/>
                          <a:cs typeface="Arial" panose="020B0604020202020204" pitchFamily="34" charset="0"/>
                        </a:rPr>
                        <a:t>MedStar Medicare Choice</a:t>
                      </a:r>
                    </a:p>
                    <a:p>
                      <a:pPr algn="ctr"/>
                      <a:r>
                        <a:rPr lang="en-US" sz="1200" b="0" dirty="0">
                          <a:ln>
                            <a:solidFill>
                              <a:schemeClr val="bg1"/>
                            </a:solidFill>
                          </a:ln>
                          <a:solidFill>
                            <a:schemeClr val="bg1"/>
                          </a:solidFill>
                          <a:latin typeface="Arial" panose="020B0604020202020204" pitchFamily="34" charset="0"/>
                          <a:cs typeface="Arial" panose="020B0604020202020204" pitchFamily="34" charset="0"/>
                        </a:rPr>
                        <a:t>(HMO Plans)</a:t>
                      </a:r>
                    </a:p>
                  </a:txBody>
                  <a:tcPr>
                    <a:solidFill>
                      <a:srgbClr val="002664"/>
                    </a:solidFill>
                  </a:tcPr>
                </a:tc>
                <a:tc>
                  <a:txBody>
                    <a:bodyPr/>
                    <a:lstStyle/>
                    <a:p>
                      <a:pPr algn="ctr"/>
                      <a:r>
                        <a:rPr lang="en-US" sz="1200" b="0" dirty="0">
                          <a:ln>
                            <a:solidFill>
                              <a:schemeClr val="bg1"/>
                            </a:solidFill>
                          </a:ln>
                          <a:solidFill>
                            <a:schemeClr val="bg1"/>
                          </a:solidFill>
                          <a:latin typeface="Arial" panose="020B0604020202020204" pitchFamily="34" charset="0"/>
                          <a:cs typeface="Arial" panose="020B0604020202020204" pitchFamily="34" charset="0"/>
                        </a:rPr>
                        <a:t>MedStar Medicare Choice Dual Advantage (DSNP Plans)</a:t>
                      </a:r>
                    </a:p>
                  </a:txBody>
                  <a:tcPr>
                    <a:solidFill>
                      <a:srgbClr val="002664"/>
                    </a:solidFill>
                  </a:tcPr>
                </a:tc>
                <a:tc>
                  <a:txBody>
                    <a:bodyPr/>
                    <a:lstStyle/>
                    <a:p>
                      <a:pPr algn="ctr"/>
                      <a:r>
                        <a:rPr lang="en-US" sz="1200" b="0" dirty="0">
                          <a:ln>
                            <a:solidFill>
                              <a:schemeClr val="bg1"/>
                            </a:solidFill>
                          </a:ln>
                          <a:solidFill>
                            <a:schemeClr val="bg1"/>
                          </a:solidFill>
                          <a:latin typeface="Arial" panose="020B0604020202020204" pitchFamily="34" charset="0"/>
                          <a:cs typeface="Arial" panose="020B0604020202020204" pitchFamily="34" charset="0"/>
                        </a:rPr>
                        <a:t>MedStar Medicare Choice Care Advantage (CSNP Plans)</a:t>
                      </a:r>
                    </a:p>
                  </a:txBody>
                  <a:tcPr>
                    <a:solidFill>
                      <a:srgbClr val="002664"/>
                    </a:solidFill>
                  </a:tcPr>
                </a:tc>
                <a:extLst>
                  <a:ext uri="{0D108BD9-81ED-4DB2-BD59-A6C34878D82A}">
                    <a16:rowId xmlns:a16="http://schemas.microsoft.com/office/drawing/2014/main" xmlns="" val="10000"/>
                  </a:ext>
                </a:extLst>
              </a:tr>
              <a:tr h="600912">
                <a:tc>
                  <a:txBody>
                    <a:bodyPr/>
                    <a:lstStyle/>
                    <a:p>
                      <a:r>
                        <a:rPr lang="en-US" sz="1100" b="1" dirty="0">
                          <a:latin typeface="Arial" panose="020B0604020202020204" pitchFamily="34" charset="0"/>
                          <a:cs typeface="Arial" panose="020B0604020202020204" pitchFamily="34" charset="0"/>
                        </a:rPr>
                        <a:t>Monthly</a:t>
                      </a:r>
                      <a:r>
                        <a:rPr lang="en-US" sz="1100" b="1" baseline="0" dirty="0">
                          <a:latin typeface="Arial" panose="020B0604020202020204" pitchFamily="34" charset="0"/>
                          <a:cs typeface="Arial" panose="020B0604020202020204" pitchFamily="34" charset="0"/>
                        </a:rPr>
                        <a:t> Premium </a:t>
                      </a:r>
                      <a:r>
                        <a:rPr lang="en-US" sz="1100" dirty="0">
                          <a:latin typeface="Arial" panose="020B0604020202020204" pitchFamily="34" charset="0"/>
                          <a:cs typeface="Arial" panose="020B0604020202020204" pitchFamily="34" charset="0"/>
                        </a:rPr>
                        <a:t>–increase</a:t>
                      </a:r>
                      <a:r>
                        <a:rPr lang="en-US" sz="1100" baseline="0" dirty="0">
                          <a:latin typeface="Arial" panose="020B0604020202020204" pitchFamily="34" charset="0"/>
                          <a:cs typeface="Arial" panose="020B0604020202020204" pitchFamily="34" charset="0"/>
                        </a:rPr>
                        <a:t> in</a:t>
                      </a:r>
                      <a:r>
                        <a:rPr lang="en-US" sz="1100" dirty="0">
                          <a:latin typeface="Arial" panose="020B0604020202020204" pitchFamily="34" charset="0"/>
                          <a:cs typeface="Arial" panose="020B0604020202020204" pitchFamily="34" charset="0"/>
                        </a:rPr>
                        <a:t> monthly premium</a:t>
                      </a:r>
                    </a:p>
                  </a:txBody>
                  <a:tcPr/>
                </a:tc>
                <a:tc>
                  <a:txBody>
                    <a:bodyPr/>
                    <a:lstStyle/>
                    <a:p>
                      <a:r>
                        <a:rPr lang="en-US" sz="1100" b="1" dirty="0">
                          <a:latin typeface="Arial" panose="020B0604020202020204" pitchFamily="34" charset="0"/>
                          <a:cs typeface="Arial" panose="020B0604020202020204" pitchFamily="34" charset="0"/>
                        </a:rPr>
                        <a:t>Transportation </a:t>
                      </a:r>
                      <a:r>
                        <a:rPr lang="en-US" sz="1100" dirty="0">
                          <a:latin typeface="Arial" panose="020B0604020202020204" pitchFamily="34" charset="0"/>
                          <a:cs typeface="Arial" panose="020B0604020202020204" pitchFamily="34" charset="0"/>
                        </a:rPr>
                        <a:t>– decrease</a:t>
                      </a:r>
                      <a:r>
                        <a:rPr lang="en-US" sz="1100" baseline="0" dirty="0">
                          <a:latin typeface="Arial" panose="020B0604020202020204" pitchFamily="34" charset="0"/>
                          <a:cs typeface="Arial" panose="020B0604020202020204" pitchFamily="34" charset="0"/>
                        </a:rPr>
                        <a:t> in number of one-way trips</a:t>
                      </a:r>
                      <a:endParaRPr lang="en-US" sz="1100" dirty="0">
                        <a:latin typeface="Arial" panose="020B0604020202020204" pitchFamily="34" charset="0"/>
                        <a:cs typeface="Arial" panose="020B0604020202020204" pitchFamily="34" charset="0"/>
                      </a:endParaRPr>
                    </a:p>
                  </a:txBody>
                  <a:tcPr/>
                </a:tc>
                <a:tc>
                  <a:txBody>
                    <a:bodyPr/>
                    <a:lstStyle/>
                    <a:p>
                      <a:r>
                        <a:rPr lang="en-US" sz="1100" b="1" dirty="0">
                          <a:latin typeface="Arial" panose="020B0604020202020204" pitchFamily="34" charset="0"/>
                          <a:cs typeface="Arial" panose="020B0604020202020204" pitchFamily="34" charset="0"/>
                        </a:rPr>
                        <a:t>Monthly</a:t>
                      </a:r>
                      <a:r>
                        <a:rPr lang="en-US" sz="1100" b="1" baseline="0" dirty="0">
                          <a:latin typeface="Arial" panose="020B0604020202020204" pitchFamily="34" charset="0"/>
                          <a:cs typeface="Arial" panose="020B0604020202020204" pitchFamily="34" charset="0"/>
                        </a:rPr>
                        <a:t> Premium </a:t>
                      </a:r>
                      <a:r>
                        <a:rPr lang="en-US" sz="1100" dirty="0">
                          <a:latin typeface="Arial" panose="020B0604020202020204" pitchFamily="34" charset="0"/>
                          <a:cs typeface="Arial" panose="020B0604020202020204" pitchFamily="34" charset="0"/>
                        </a:rPr>
                        <a:t>–increase</a:t>
                      </a:r>
                      <a:r>
                        <a:rPr lang="en-US" sz="1100" baseline="0" dirty="0">
                          <a:latin typeface="Arial" panose="020B0604020202020204" pitchFamily="34" charset="0"/>
                          <a:cs typeface="Arial" panose="020B0604020202020204" pitchFamily="34" charset="0"/>
                        </a:rPr>
                        <a:t> in</a:t>
                      </a:r>
                      <a:r>
                        <a:rPr lang="en-US" sz="1100" dirty="0">
                          <a:latin typeface="Arial" panose="020B0604020202020204" pitchFamily="34" charset="0"/>
                          <a:cs typeface="Arial" panose="020B0604020202020204" pitchFamily="34" charset="0"/>
                        </a:rPr>
                        <a:t> monthly premium</a:t>
                      </a:r>
                    </a:p>
                  </a:txBody>
                  <a:tcPr/>
                </a:tc>
                <a:extLst>
                  <a:ext uri="{0D108BD9-81ED-4DB2-BD59-A6C34878D82A}">
                    <a16:rowId xmlns:a16="http://schemas.microsoft.com/office/drawing/2014/main" xmlns="" val="10001"/>
                  </a:ext>
                </a:extLst>
              </a:tr>
              <a:tr h="562970">
                <a:tc>
                  <a:txBody>
                    <a:bodyPr/>
                    <a:lstStyle/>
                    <a:p>
                      <a:r>
                        <a:rPr lang="en-US" sz="1100" b="1" i="0" dirty="0">
                          <a:latin typeface="Arial" panose="020B0604020202020204" pitchFamily="34" charset="0"/>
                          <a:cs typeface="Arial" panose="020B0604020202020204" pitchFamily="34" charset="0"/>
                        </a:rPr>
                        <a:t>Cardiac &amp; Pulmonary Rehab </a:t>
                      </a:r>
                      <a:r>
                        <a:rPr lang="en-US" sz="1100" i="0" dirty="0">
                          <a:latin typeface="Arial" panose="020B0604020202020204" pitchFamily="34" charset="0"/>
                          <a:cs typeface="Arial" panose="020B0604020202020204" pitchFamily="34" charset="0"/>
                        </a:rPr>
                        <a:t>– increase</a:t>
                      </a:r>
                      <a:r>
                        <a:rPr lang="en-US" sz="1100" i="0" baseline="0" dirty="0">
                          <a:latin typeface="Arial" panose="020B0604020202020204" pitchFamily="34" charset="0"/>
                          <a:cs typeface="Arial" panose="020B0604020202020204" pitchFamily="34" charset="0"/>
                        </a:rPr>
                        <a:t> in copays</a:t>
                      </a:r>
                      <a:r>
                        <a:rPr lang="en-US" sz="1100" i="0" dirty="0">
                          <a:latin typeface="Arial" panose="020B0604020202020204" pitchFamily="34" charset="0"/>
                          <a:cs typeface="Arial" panose="020B0604020202020204" pitchFamily="34" charset="0"/>
                        </a:rPr>
                        <a:t> </a:t>
                      </a:r>
                    </a:p>
                  </a:txBody>
                  <a:tcPr/>
                </a:tc>
                <a:tc>
                  <a:txBody>
                    <a:bodyPr/>
                    <a:lstStyle/>
                    <a:p>
                      <a:endParaRPr lang="en-US" sz="1100" i="0" dirty="0">
                        <a:latin typeface="Arial" panose="020B0604020202020204" pitchFamily="34" charset="0"/>
                        <a:cs typeface="Arial" panose="020B0604020202020204" pitchFamily="34" charset="0"/>
                      </a:endParaRPr>
                    </a:p>
                  </a:txBody>
                  <a:tcPr/>
                </a:tc>
                <a:tc>
                  <a:txBody>
                    <a:bodyPr/>
                    <a:lstStyle/>
                    <a:p>
                      <a:r>
                        <a:rPr lang="en-US" sz="1100" b="1" i="0" dirty="0">
                          <a:latin typeface="Arial" panose="020B0604020202020204" pitchFamily="34" charset="0"/>
                          <a:cs typeface="Arial" panose="020B0604020202020204" pitchFamily="34" charset="0"/>
                        </a:rPr>
                        <a:t>Cardiac &amp; Pulmonary Rehab </a:t>
                      </a:r>
                      <a:r>
                        <a:rPr lang="en-US" sz="1100" i="0" dirty="0">
                          <a:latin typeface="Arial" panose="020B0604020202020204" pitchFamily="34" charset="0"/>
                          <a:cs typeface="Arial" panose="020B0604020202020204" pitchFamily="34" charset="0"/>
                        </a:rPr>
                        <a:t>– increase</a:t>
                      </a:r>
                      <a:r>
                        <a:rPr lang="en-US" sz="1100" i="0" baseline="0" dirty="0">
                          <a:latin typeface="Arial" panose="020B0604020202020204" pitchFamily="34" charset="0"/>
                          <a:cs typeface="Arial" panose="020B0604020202020204" pitchFamily="34" charset="0"/>
                        </a:rPr>
                        <a:t> in copays</a:t>
                      </a:r>
                      <a:r>
                        <a:rPr lang="en-US" sz="1100" i="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xmlns="" val="10002"/>
                  </a:ext>
                </a:extLst>
              </a:tr>
              <a:tr h="270293">
                <a:tc>
                  <a:txBody>
                    <a:bodyPr/>
                    <a:lstStyle/>
                    <a:p>
                      <a:r>
                        <a:rPr lang="en-US" sz="1100" b="1" i="0" dirty="0">
                          <a:latin typeface="Arial" panose="020B0604020202020204" pitchFamily="34" charset="0"/>
                          <a:cs typeface="Arial" panose="020B0604020202020204" pitchFamily="34" charset="0"/>
                        </a:rPr>
                        <a:t>ER &amp;</a:t>
                      </a:r>
                      <a:r>
                        <a:rPr lang="en-US" sz="1100" b="1" i="0" baseline="0" dirty="0">
                          <a:latin typeface="Arial" panose="020B0604020202020204" pitchFamily="34" charset="0"/>
                          <a:cs typeface="Arial" panose="020B0604020202020204" pitchFamily="34" charset="0"/>
                        </a:rPr>
                        <a:t> </a:t>
                      </a:r>
                      <a:r>
                        <a:rPr lang="en-US" sz="1100" b="1" i="0" dirty="0">
                          <a:latin typeface="Arial" panose="020B0604020202020204" pitchFamily="34" charset="0"/>
                          <a:cs typeface="Arial" panose="020B0604020202020204" pitchFamily="34" charset="0"/>
                        </a:rPr>
                        <a:t>Urgent Care </a:t>
                      </a:r>
                      <a:r>
                        <a:rPr lang="en-US" sz="1100" i="0" dirty="0">
                          <a:latin typeface="Arial" panose="020B0604020202020204" pitchFamily="34" charset="0"/>
                          <a:cs typeface="Arial" panose="020B0604020202020204" pitchFamily="34" charset="0"/>
                        </a:rPr>
                        <a:t>– increase in copay</a:t>
                      </a:r>
                    </a:p>
                  </a:txBody>
                  <a:tcPr/>
                </a:tc>
                <a:tc>
                  <a:txBody>
                    <a:bodyPr/>
                    <a:lstStyle/>
                    <a:p>
                      <a:endParaRPr lang="en-US" sz="1100" i="0" dirty="0">
                        <a:latin typeface="Arial" panose="020B0604020202020204" pitchFamily="34" charset="0"/>
                        <a:cs typeface="Arial" panose="020B0604020202020204" pitchFamily="34" charset="0"/>
                      </a:endParaRPr>
                    </a:p>
                  </a:txBody>
                  <a:tcPr/>
                </a:tc>
                <a:tc>
                  <a:txBody>
                    <a:bodyPr/>
                    <a:lstStyle/>
                    <a:p>
                      <a:r>
                        <a:rPr lang="en-US" sz="1100" b="1" i="0" dirty="0">
                          <a:latin typeface="Arial" panose="020B0604020202020204" pitchFamily="34" charset="0"/>
                          <a:cs typeface="Arial" panose="020B0604020202020204" pitchFamily="34" charset="0"/>
                        </a:rPr>
                        <a:t>ER &amp;</a:t>
                      </a:r>
                      <a:r>
                        <a:rPr lang="en-US" sz="1100" b="1" i="0" baseline="0" dirty="0">
                          <a:latin typeface="Arial" panose="020B0604020202020204" pitchFamily="34" charset="0"/>
                          <a:cs typeface="Arial" panose="020B0604020202020204" pitchFamily="34" charset="0"/>
                        </a:rPr>
                        <a:t> </a:t>
                      </a:r>
                      <a:r>
                        <a:rPr lang="en-US" sz="1100" b="1" i="0" dirty="0">
                          <a:latin typeface="Arial" panose="020B0604020202020204" pitchFamily="34" charset="0"/>
                          <a:cs typeface="Arial" panose="020B0604020202020204" pitchFamily="34" charset="0"/>
                        </a:rPr>
                        <a:t>Urgent Care </a:t>
                      </a:r>
                      <a:r>
                        <a:rPr lang="en-US" sz="1100" i="0" dirty="0">
                          <a:latin typeface="Arial" panose="020B0604020202020204" pitchFamily="34" charset="0"/>
                          <a:cs typeface="Arial" panose="020B0604020202020204" pitchFamily="34" charset="0"/>
                        </a:rPr>
                        <a:t>– increase in copay</a:t>
                      </a:r>
                    </a:p>
                  </a:txBody>
                  <a:tcPr/>
                </a:tc>
                <a:extLst>
                  <a:ext uri="{0D108BD9-81ED-4DB2-BD59-A6C34878D82A}">
                    <a16:rowId xmlns:a16="http://schemas.microsoft.com/office/drawing/2014/main" xmlns="" val="10003"/>
                  </a:ext>
                </a:extLst>
              </a:tr>
              <a:tr h="335955">
                <a:tc>
                  <a:txBody>
                    <a:bodyPr/>
                    <a:lstStyle/>
                    <a:p>
                      <a:r>
                        <a:rPr lang="en-US" sz="1100" b="1" i="0" dirty="0">
                          <a:latin typeface="Arial" panose="020B0604020202020204" pitchFamily="34" charset="0"/>
                          <a:cs typeface="Arial" panose="020B0604020202020204" pitchFamily="34" charset="0"/>
                        </a:rPr>
                        <a:t>OP Surgery in OP Hospital facility  </a:t>
                      </a:r>
                      <a:r>
                        <a:rPr lang="en-US" sz="1100" i="0" dirty="0">
                          <a:latin typeface="Arial" panose="020B0604020202020204" pitchFamily="34" charset="0"/>
                          <a:cs typeface="Arial" panose="020B0604020202020204" pitchFamily="34" charset="0"/>
                        </a:rPr>
                        <a:t>– increase</a:t>
                      </a:r>
                      <a:r>
                        <a:rPr lang="en-US" sz="1100" i="0" baseline="0" dirty="0">
                          <a:latin typeface="Arial" panose="020B0604020202020204" pitchFamily="34" charset="0"/>
                          <a:cs typeface="Arial" panose="020B0604020202020204" pitchFamily="34" charset="0"/>
                        </a:rPr>
                        <a:t> in </a:t>
                      </a:r>
                      <a:r>
                        <a:rPr lang="en-US" sz="1100" i="0" dirty="0">
                          <a:latin typeface="Arial" panose="020B0604020202020204" pitchFamily="34" charset="0"/>
                          <a:cs typeface="Arial" panose="020B0604020202020204" pitchFamily="34" charset="0"/>
                        </a:rPr>
                        <a:t>copay</a:t>
                      </a:r>
                    </a:p>
                  </a:txBody>
                  <a:tcPr/>
                </a:tc>
                <a:tc>
                  <a:txBody>
                    <a:bodyPr/>
                    <a:lstStyle/>
                    <a:p>
                      <a:endParaRPr lang="en-US" sz="1100" i="0" dirty="0">
                        <a:latin typeface="Arial" panose="020B0604020202020204" pitchFamily="34" charset="0"/>
                        <a:cs typeface="Arial" panose="020B0604020202020204" pitchFamily="34"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100" b="1" i="0" dirty="0" smtClean="0">
                          <a:latin typeface="Arial" panose="020B0604020202020204" pitchFamily="34" charset="0"/>
                          <a:cs typeface="Arial" panose="020B0604020202020204" pitchFamily="34" charset="0"/>
                        </a:rPr>
                        <a:t>OP Surgery in OP Hospital facility  </a:t>
                      </a:r>
                      <a:r>
                        <a:rPr lang="en-US" sz="1100" i="0" dirty="0" smtClean="0">
                          <a:latin typeface="Arial" panose="020B0604020202020204" pitchFamily="34" charset="0"/>
                          <a:cs typeface="Arial" panose="020B0604020202020204" pitchFamily="34" charset="0"/>
                        </a:rPr>
                        <a:t>– increase</a:t>
                      </a:r>
                      <a:r>
                        <a:rPr lang="en-US" sz="1100" i="0" baseline="0" dirty="0" smtClean="0">
                          <a:latin typeface="Arial" panose="020B0604020202020204" pitchFamily="34" charset="0"/>
                          <a:cs typeface="Arial" panose="020B0604020202020204" pitchFamily="34" charset="0"/>
                        </a:rPr>
                        <a:t> in </a:t>
                      </a:r>
                      <a:r>
                        <a:rPr lang="en-US" sz="1100" i="0" dirty="0" smtClean="0">
                          <a:latin typeface="Arial" panose="020B0604020202020204" pitchFamily="34" charset="0"/>
                          <a:cs typeface="Arial" panose="020B0604020202020204" pitchFamily="34" charset="0"/>
                        </a:rPr>
                        <a:t>copay</a:t>
                      </a:r>
                    </a:p>
                    <a:p>
                      <a:endParaRPr lang="en-US" sz="11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445189">
                <a:tc>
                  <a:txBody>
                    <a:bodyPr/>
                    <a:lstStyle/>
                    <a:p>
                      <a:r>
                        <a:rPr lang="en-US" sz="1100" b="1" i="0" dirty="0">
                          <a:latin typeface="Arial" panose="020B0604020202020204" pitchFamily="34" charset="0"/>
                          <a:cs typeface="Arial" panose="020B0604020202020204" pitchFamily="34" charset="0"/>
                        </a:rPr>
                        <a:t>OP Surgery in Ambulatory Surgery Center (ASC) </a:t>
                      </a:r>
                      <a:r>
                        <a:rPr lang="en-US" sz="1100" i="0" dirty="0">
                          <a:latin typeface="Arial" panose="020B0604020202020204" pitchFamily="34" charset="0"/>
                          <a:cs typeface="Arial" panose="020B0604020202020204" pitchFamily="34" charset="0"/>
                        </a:rPr>
                        <a:t>– increase in copay</a:t>
                      </a:r>
                    </a:p>
                  </a:txBody>
                  <a:tcPr/>
                </a:tc>
                <a:tc>
                  <a:txBody>
                    <a:bodyPr/>
                    <a:lstStyle/>
                    <a:p>
                      <a:endParaRPr lang="en-US" sz="1100" i="0" dirty="0">
                        <a:latin typeface="Arial" panose="020B0604020202020204" pitchFamily="34" charset="0"/>
                        <a:cs typeface="Arial" panose="020B0604020202020204" pitchFamily="34"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100" b="1" i="0" dirty="0" smtClean="0">
                          <a:latin typeface="Arial" panose="020B0604020202020204" pitchFamily="34" charset="0"/>
                          <a:cs typeface="Arial" panose="020B0604020202020204" pitchFamily="34" charset="0"/>
                        </a:rPr>
                        <a:t>OP Surgery in Ambulatory Surgery Center (ASC) </a:t>
                      </a:r>
                      <a:r>
                        <a:rPr lang="en-US" sz="1100" i="0" dirty="0" smtClean="0">
                          <a:latin typeface="Arial" panose="020B0604020202020204" pitchFamily="34" charset="0"/>
                          <a:cs typeface="Arial" panose="020B0604020202020204" pitchFamily="34" charset="0"/>
                        </a:rPr>
                        <a:t>– increase in copay</a:t>
                      </a:r>
                    </a:p>
                    <a:p>
                      <a:endParaRPr lang="en-US" sz="11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445189">
                <a:tc>
                  <a:txBody>
                    <a:bodyPr/>
                    <a:lstStyle/>
                    <a:p>
                      <a:r>
                        <a:rPr lang="en-US" sz="1100" b="1" i="0" dirty="0">
                          <a:latin typeface="Arial" panose="020B0604020202020204" pitchFamily="34" charset="0"/>
                          <a:cs typeface="Arial" panose="020B0604020202020204" pitchFamily="34" charset="0"/>
                        </a:rPr>
                        <a:t>Skilled Nursing Facility</a:t>
                      </a:r>
                      <a:r>
                        <a:rPr lang="en-US" sz="1100" b="1" i="0" baseline="0" dirty="0">
                          <a:latin typeface="Arial" panose="020B0604020202020204" pitchFamily="34" charset="0"/>
                          <a:cs typeface="Arial" panose="020B0604020202020204" pitchFamily="34" charset="0"/>
                        </a:rPr>
                        <a:t> (SNF)</a:t>
                      </a:r>
                      <a:r>
                        <a:rPr lang="en-US" sz="1100" b="1" i="0" dirty="0">
                          <a:latin typeface="Arial" panose="020B0604020202020204" pitchFamily="34" charset="0"/>
                          <a:cs typeface="Arial" panose="020B0604020202020204" pitchFamily="34" charset="0"/>
                        </a:rPr>
                        <a:t> </a:t>
                      </a:r>
                      <a:r>
                        <a:rPr lang="en-US" sz="1100" i="0" dirty="0">
                          <a:latin typeface="Arial" panose="020B0604020202020204" pitchFamily="34" charset="0"/>
                          <a:cs typeface="Arial" panose="020B0604020202020204" pitchFamily="34" charset="0"/>
                        </a:rPr>
                        <a:t>– increase in copay</a:t>
                      </a:r>
                    </a:p>
                  </a:txBody>
                  <a:tcPr/>
                </a:tc>
                <a:tc>
                  <a:txBody>
                    <a:bodyPr/>
                    <a:lstStyle/>
                    <a:p>
                      <a:endParaRPr lang="en-US" sz="1100" i="0" dirty="0">
                        <a:latin typeface="Arial" panose="020B0604020202020204" pitchFamily="34" charset="0"/>
                        <a:cs typeface="Arial" panose="020B0604020202020204" pitchFamily="34" charset="0"/>
                      </a:endParaRPr>
                    </a:p>
                  </a:txBody>
                  <a:tcPr/>
                </a:tc>
                <a:tc>
                  <a:txBody>
                    <a:bodyPr/>
                    <a:lstStyle/>
                    <a:p>
                      <a:r>
                        <a:rPr lang="en-US" sz="1100" b="1" i="0" dirty="0">
                          <a:latin typeface="Arial" panose="020B0604020202020204" pitchFamily="34" charset="0"/>
                          <a:cs typeface="Arial" panose="020B0604020202020204" pitchFamily="34" charset="0"/>
                        </a:rPr>
                        <a:t>Skilled Nursing Facility</a:t>
                      </a:r>
                      <a:r>
                        <a:rPr lang="en-US" sz="1100" b="1" i="0" baseline="0" dirty="0">
                          <a:latin typeface="Arial" panose="020B0604020202020204" pitchFamily="34" charset="0"/>
                          <a:cs typeface="Arial" panose="020B0604020202020204" pitchFamily="34" charset="0"/>
                        </a:rPr>
                        <a:t> (SNF)</a:t>
                      </a:r>
                      <a:r>
                        <a:rPr lang="en-US" sz="1100" b="1" i="0" dirty="0">
                          <a:latin typeface="Arial" panose="020B0604020202020204" pitchFamily="34" charset="0"/>
                          <a:cs typeface="Arial" panose="020B0604020202020204" pitchFamily="34" charset="0"/>
                        </a:rPr>
                        <a:t> </a:t>
                      </a:r>
                      <a:r>
                        <a:rPr lang="en-US" sz="1100" i="0" dirty="0">
                          <a:latin typeface="Arial" panose="020B0604020202020204" pitchFamily="34" charset="0"/>
                          <a:cs typeface="Arial" panose="020B0604020202020204" pitchFamily="34" charset="0"/>
                        </a:rPr>
                        <a:t>– increase in copay</a:t>
                      </a:r>
                    </a:p>
                  </a:txBody>
                  <a:tcPr/>
                </a:tc>
                <a:extLst>
                  <a:ext uri="{0D108BD9-81ED-4DB2-BD59-A6C34878D82A}">
                    <a16:rowId xmlns:a16="http://schemas.microsoft.com/office/drawing/2014/main" xmlns="" val="10006"/>
                  </a:ext>
                </a:extLst>
              </a:tr>
              <a:tr h="477118">
                <a:tc>
                  <a:txBody>
                    <a:bodyPr/>
                    <a:lstStyle/>
                    <a:p>
                      <a:r>
                        <a:rPr lang="en-US" sz="1100" b="1" i="0" dirty="0">
                          <a:latin typeface="Arial" panose="020B0604020202020204" pitchFamily="34" charset="0"/>
                          <a:cs typeface="Arial" panose="020B0604020202020204" pitchFamily="34" charset="0"/>
                        </a:rPr>
                        <a:t>Prescription  Drugs </a:t>
                      </a:r>
                      <a:r>
                        <a:rPr lang="en-US" sz="1100" i="0" dirty="0">
                          <a:latin typeface="Arial" panose="020B0604020202020204" pitchFamily="34" charset="0"/>
                          <a:cs typeface="Arial" panose="020B0604020202020204" pitchFamily="34" charset="0"/>
                        </a:rPr>
                        <a:t>– increased Rx Deductible on Tiers 3, 4, &amp; 5</a:t>
                      </a:r>
                    </a:p>
                  </a:txBody>
                  <a:tcPr/>
                </a:tc>
                <a:tc>
                  <a:txBody>
                    <a:bodyPr/>
                    <a:lstStyle/>
                    <a:p>
                      <a:endParaRPr lang="en-US" sz="1100" i="0" dirty="0">
                        <a:latin typeface="Arial" panose="020B0604020202020204" pitchFamily="34" charset="0"/>
                        <a:cs typeface="Arial" panose="020B0604020202020204" pitchFamily="34" charset="0"/>
                      </a:endParaRP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100" b="1" i="0" dirty="0">
                          <a:latin typeface="Arial" panose="020B0604020202020204" pitchFamily="34" charset="0"/>
                          <a:cs typeface="Arial" panose="020B0604020202020204" pitchFamily="34" charset="0"/>
                        </a:rPr>
                        <a:t>Prescription  Drugs </a:t>
                      </a:r>
                      <a:r>
                        <a:rPr lang="en-US" sz="1100" i="0" dirty="0">
                          <a:latin typeface="Arial" panose="020B0604020202020204" pitchFamily="34" charset="0"/>
                          <a:cs typeface="Arial" panose="020B0604020202020204" pitchFamily="34" charset="0"/>
                        </a:rPr>
                        <a:t>– increased Rx Deductible on Tiers 3, 4, &amp; 5</a:t>
                      </a:r>
                    </a:p>
                  </a:txBody>
                  <a:tcPr/>
                </a:tc>
                <a:extLst>
                  <a:ext uri="{0D108BD9-81ED-4DB2-BD59-A6C34878D82A}">
                    <a16:rowId xmlns:a16="http://schemas.microsoft.com/office/drawing/2014/main" xmlns="" val="10007"/>
                  </a:ext>
                </a:extLst>
              </a:tr>
            </a:tbl>
          </a:graphicData>
        </a:graphic>
      </p:graphicFrame>
      <p:sp>
        <p:nvSpPr>
          <p:cNvPr id="6" name="Slide Number Placeholder 3"/>
          <p:cNvSpPr txBox="1">
            <a:spLocks/>
          </p:cNvSpPr>
          <p:nvPr/>
        </p:nvSpPr>
        <p:spPr>
          <a:xfrm>
            <a:off x="6753228" y="60363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2664"/>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3F2D891-F7D2-403F-BBC3-EA83C2F21C21}" type="slidenum">
              <a:rPr lang="en-US" smtClean="0"/>
              <a:pPr fontAlgn="auto">
                <a:spcBef>
                  <a:spcPts val="0"/>
                </a:spcBef>
                <a:spcAft>
                  <a:spcPts val="0"/>
                </a:spcAft>
                <a:defRPr/>
              </a:pPr>
              <a:t>11</a:t>
            </a:fld>
            <a:endParaRPr lang="en-US" dirty="0"/>
          </a:p>
        </p:txBody>
      </p:sp>
      <p:sp>
        <p:nvSpPr>
          <p:cNvPr id="8" name="Rectangle 7"/>
          <p:cNvSpPr/>
          <p:nvPr/>
        </p:nvSpPr>
        <p:spPr>
          <a:xfrm>
            <a:off x="2479912" y="5782468"/>
            <a:ext cx="4781549" cy="253916"/>
          </a:xfrm>
          <a:prstGeom prst="rect">
            <a:avLst/>
          </a:prstGeom>
        </p:spPr>
        <p:txBody>
          <a:bodyPr wrap="square">
            <a:spAutoFit/>
          </a:bodyPr>
          <a:lstStyle/>
          <a:p>
            <a:pPr fontAlgn="auto">
              <a:spcBef>
                <a:spcPts val="0"/>
              </a:spcBef>
              <a:spcAft>
                <a:spcPts val="0"/>
              </a:spcAft>
            </a:pPr>
            <a:r>
              <a:rPr lang="en-US" sz="1050" b="1" dirty="0">
                <a:solidFill>
                  <a:prstClr val="black"/>
                </a:solidFill>
                <a:latin typeface="Arial"/>
                <a:cs typeface="Arial"/>
              </a:rPr>
              <a:t>NOTE: </a:t>
            </a:r>
            <a:r>
              <a:rPr lang="en-US" sz="1050" dirty="0">
                <a:solidFill>
                  <a:prstClr val="black"/>
                </a:solidFill>
                <a:latin typeface="Arial"/>
                <a:cs typeface="Arial"/>
              </a:rPr>
              <a:t>The above grid does </a:t>
            </a:r>
            <a:r>
              <a:rPr lang="en-US" sz="1050" u="sng" dirty="0">
                <a:solidFill>
                  <a:prstClr val="black"/>
                </a:solidFill>
                <a:latin typeface="Arial"/>
                <a:cs typeface="Arial"/>
              </a:rPr>
              <a:t>not</a:t>
            </a:r>
            <a:r>
              <a:rPr lang="en-US" sz="1050" dirty="0">
                <a:solidFill>
                  <a:prstClr val="black"/>
                </a:solidFill>
                <a:latin typeface="Arial"/>
                <a:cs typeface="Arial"/>
              </a:rPr>
              <a:t> reflect all benefit changes for 2018</a:t>
            </a:r>
          </a:p>
        </p:txBody>
      </p:sp>
    </p:spTree>
    <p:extLst>
      <p:ext uri="{BB962C8B-B14F-4D97-AF65-F5344CB8AC3E}">
        <p14:creationId xmlns:p14="http://schemas.microsoft.com/office/powerpoint/2010/main" val="384122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766"/>
            <a:ext cx="8229600" cy="622643"/>
          </a:xfrm>
        </p:spPr>
        <p:txBody>
          <a:bodyPr/>
          <a:lstStyle/>
          <a:p>
            <a:r>
              <a:rPr lang="en-US" dirty="0"/>
              <a:t>Vendor Changes for 2018</a:t>
            </a:r>
          </a:p>
        </p:txBody>
      </p:sp>
      <p:graphicFrame>
        <p:nvGraphicFramePr>
          <p:cNvPr id="6" name="Content Placeholder 5"/>
          <p:cNvGraphicFramePr>
            <a:graphicFrameLocks noGrp="1"/>
          </p:cNvGraphicFramePr>
          <p:nvPr>
            <p:ph idx="1"/>
            <p:extLst/>
          </p:nvPr>
        </p:nvGraphicFramePr>
        <p:xfrm>
          <a:off x="1206229" y="1684014"/>
          <a:ext cx="6731541" cy="2920568"/>
        </p:xfrm>
        <a:graphic>
          <a:graphicData uri="http://schemas.openxmlformats.org/drawingml/2006/table">
            <a:tbl>
              <a:tblPr firstRow="1" bandRow="1">
                <a:tableStyleId>{5C22544A-7EE6-4342-B048-85BDC9FD1C3A}</a:tableStyleId>
              </a:tblPr>
              <a:tblGrid>
                <a:gridCol w="1682885">
                  <a:extLst>
                    <a:ext uri="{9D8B030D-6E8A-4147-A177-3AD203B41FA5}">
                      <a16:colId xmlns:a16="http://schemas.microsoft.com/office/drawing/2014/main" xmlns="" val="20000"/>
                    </a:ext>
                  </a:extLst>
                </a:gridCol>
                <a:gridCol w="1543474">
                  <a:extLst>
                    <a:ext uri="{9D8B030D-6E8A-4147-A177-3AD203B41FA5}">
                      <a16:colId xmlns:a16="http://schemas.microsoft.com/office/drawing/2014/main" xmlns="" val="20001"/>
                    </a:ext>
                  </a:extLst>
                </a:gridCol>
                <a:gridCol w="1204590">
                  <a:extLst>
                    <a:ext uri="{9D8B030D-6E8A-4147-A177-3AD203B41FA5}">
                      <a16:colId xmlns:a16="http://schemas.microsoft.com/office/drawing/2014/main" xmlns="" val="20002"/>
                    </a:ext>
                  </a:extLst>
                </a:gridCol>
                <a:gridCol w="2300592">
                  <a:extLst>
                    <a:ext uri="{9D8B030D-6E8A-4147-A177-3AD203B41FA5}">
                      <a16:colId xmlns:a16="http://schemas.microsoft.com/office/drawing/2014/main" xmlns="" val="20003"/>
                    </a:ext>
                  </a:extLst>
                </a:gridCol>
              </a:tblGrid>
              <a:tr h="695528">
                <a:tc>
                  <a:txBody>
                    <a:bodyPr/>
                    <a:lstStyle/>
                    <a:p>
                      <a:r>
                        <a:rPr lang="en-US" sz="1600" dirty="0"/>
                        <a:t>Benefit</a:t>
                      </a:r>
                      <a:r>
                        <a:rPr lang="en-US" sz="1600" baseline="0" dirty="0"/>
                        <a:t> Category</a:t>
                      </a:r>
                      <a:endParaRPr lang="en-US" sz="1600" dirty="0"/>
                    </a:p>
                  </a:txBody>
                  <a:tcPr anchor="ctr">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2060"/>
                    </a:solidFill>
                  </a:tcPr>
                </a:tc>
                <a:tc>
                  <a:txBody>
                    <a:bodyPr/>
                    <a:lstStyle/>
                    <a:p>
                      <a:pPr algn="ctr"/>
                      <a:r>
                        <a:rPr lang="en-US" sz="1600" dirty="0"/>
                        <a:t>2017</a:t>
                      </a:r>
                    </a:p>
                  </a:txBody>
                  <a:tcPr anchor="ctr">
                    <a:lnL w="12700" cap="flat" cmpd="sng" algn="ctr">
                      <a:solidFill>
                        <a:schemeClr val="accent1"/>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002060"/>
                    </a:solidFill>
                  </a:tcPr>
                </a:tc>
                <a:tc>
                  <a:txBody>
                    <a:bodyPr/>
                    <a:lstStyle/>
                    <a:p>
                      <a:pPr algn="ctr"/>
                      <a:r>
                        <a:rPr lang="en-US" sz="1600" dirty="0"/>
                        <a:t>2018</a:t>
                      </a:r>
                    </a:p>
                  </a:txBody>
                  <a:tcPr anchor="ctr">
                    <a:lnB w="12700" cap="flat" cmpd="sng" algn="ctr">
                      <a:solidFill>
                        <a:schemeClr val="tx2"/>
                      </a:solidFill>
                      <a:prstDash val="solid"/>
                      <a:round/>
                      <a:headEnd type="none" w="med" len="med"/>
                      <a:tailEnd type="none" w="med" len="med"/>
                    </a:lnB>
                    <a:solidFill>
                      <a:srgbClr val="002060"/>
                    </a:solidFill>
                  </a:tcPr>
                </a:tc>
                <a:tc>
                  <a:txBody>
                    <a:bodyPr/>
                    <a:lstStyle/>
                    <a:p>
                      <a:pPr algn="ctr"/>
                      <a:r>
                        <a:rPr lang="en-US" sz="1600" dirty="0"/>
                        <a:t>2018 </a:t>
                      </a:r>
                      <a:r>
                        <a:rPr lang="en-US" sz="1600" dirty="0" smtClean="0"/>
                        <a:t>Vendor </a:t>
                      </a:r>
                      <a:r>
                        <a:rPr lang="en-US" sz="1600" dirty="0"/>
                        <a:t>Phone Number </a:t>
                      </a:r>
                    </a:p>
                  </a:txBody>
                  <a:tcPr>
                    <a:lnB w="12700" cap="flat" cmpd="sng" algn="ctr">
                      <a:solidFill>
                        <a:schemeClr val="tx2"/>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456505">
                <a:tc>
                  <a:txBody>
                    <a:bodyPr/>
                    <a:lstStyle/>
                    <a:p>
                      <a:r>
                        <a:rPr lang="en-US" sz="1600" dirty="0"/>
                        <a:t>Dental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err="1"/>
                        <a:t>DentaQuest</a:t>
                      </a:r>
                      <a:endParaRPr lang="en-US" sz="16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err="1"/>
                        <a:t>Avesis</a:t>
                      </a:r>
                      <a:endParaRPr lang="en-US" sz="16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600" dirty="0" smtClean="0"/>
                        <a:t>Member Services: (844</a:t>
                      </a:r>
                      <a:r>
                        <a:rPr lang="en-US" sz="1600" dirty="0"/>
                        <a:t>) 478-0511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56505">
                <a:tc>
                  <a:txBody>
                    <a:bodyPr/>
                    <a:lstStyle/>
                    <a:p>
                      <a:r>
                        <a:rPr lang="en-US" sz="1600" dirty="0"/>
                        <a:t>Vision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a:t>Superior</a:t>
                      </a:r>
                      <a:r>
                        <a:rPr lang="en-US" sz="1600" baseline="0" dirty="0"/>
                        <a:t> Vision</a:t>
                      </a:r>
                      <a:endParaRPr lang="en-US" sz="16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dirty="0" err="1"/>
                        <a:t>Avesis</a:t>
                      </a:r>
                      <a:endParaRPr lang="en-US" sz="16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a:r>
                        <a:rPr lang="en-US" sz="1600" dirty="0" smtClean="0"/>
                        <a:t>Member Services: (844</a:t>
                      </a:r>
                      <a:r>
                        <a:rPr lang="en-US" sz="1600" dirty="0"/>
                        <a:t>) 478-0511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56505">
                <a:tc>
                  <a:txBody>
                    <a:bodyPr/>
                    <a:lstStyle/>
                    <a:p>
                      <a:r>
                        <a:rPr lang="en-US" sz="1600" dirty="0" smtClean="0"/>
                        <a:t>Pharmacy Benefit Manager</a:t>
                      </a:r>
                      <a:endParaRPr lang="en-US" sz="16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a:r>
                        <a:rPr lang="en-US" sz="1600" dirty="0" smtClean="0"/>
                        <a:t>Express Scripts, </a:t>
                      </a:r>
                      <a:r>
                        <a:rPr lang="en-US" sz="1600" dirty="0" err="1" smtClean="0"/>
                        <a:t>Inc</a:t>
                      </a:r>
                      <a:r>
                        <a:rPr lang="en-US" sz="1600" baseline="0" dirty="0" smtClean="0"/>
                        <a:t> (ESI)</a:t>
                      </a:r>
                      <a:r>
                        <a:rPr lang="en-US" sz="1600" dirty="0" smtClean="0"/>
                        <a:t> </a:t>
                      </a:r>
                      <a:endParaRPr lang="en-US" sz="16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ctr"/>
                      <a:r>
                        <a:rPr lang="en-US" sz="1600" dirty="0" smtClean="0"/>
                        <a:t>CVS</a:t>
                      </a:r>
                      <a:endParaRPr lang="en-US" sz="16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algn="l"/>
                      <a:r>
                        <a:rPr lang="en-US" sz="1600" kern="1200" dirty="0" smtClean="0">
                          <a:solidFill>
                            <a:schemeClr val="dk1"/>
                          </a:solidFill>
                          <a:effectLst/>
                          <a:latin typeface="+mn-lt"/>
                          <a:ea typeface="+mn-ea"/>
                          <a:cs typeface="+mn-cs"/>
                        </a:rPr>
                        <a:t>Member Services: (855) 222-1041</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Provider Services: (855) 222-1042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r>
            </a:tbl>
          </a:graphicData>
        </a:graphic>
      </p:graphicFrame>
      <p:sp>
        <p:nvSpPr>
          <p:cNvPr id="4" name="Footer Placeholder 3"/>
          <p:cNvSpPr>
            <a:spLocks noGrp="1"/>
          </p:cNvSpPr>
          <p:nvPr>
            <p:ph type="ftr" sz="quarter" idx="11"/>
          </p:nvPr>
        </p:nvSpPr>
        <p:spPr>
          <a:xfrm>
            <a:off x="3338208" y="5808068"/>
            <a:ext cx="2895600" cy="365125"/>
          </a:xfrm>
        </p:spPr>
        <p:txBody>
          <a:bodyPr/>
          <a:lstStyle/>
          <a:p>
            <a:r>
              <a:rPr lang="en-US" dirty="0"/>
              <a:t>For Training Purposes Only - Do Not Distribute</a:t>
            </a:r>
          </a:p>
        </p:txBody>
      </p:sp>
      <p:sp>
        <p:nvSpPr>
          <p:cNvPr id="5" name="Slide Number Placeholder 4"/>
          <p:cNvSpPr>
            <a:spLocks noGrp="1"/>
          </p:cNvSpPr>
          <p:nvPr>
            <p:ph type="sldNum" sz="quarter" idx="12"/>
          </p:nvPr>
        </p:nvSpPr>
        <p:spPr/>
        <p:txBody>
          <a:bodyPr/>
          <a:lstStyle/>
          <a:p>
            <a:fld id="{2671AD6B-0A43-43EC-84D1-D16F526CE12F}" type="slidenum">
              <a:rPr lang="en-US" smtClean="0"/>
              <a:pPr/>
              <a:t>12</a:t>
            </a:fld>
            <a:endParaRPr lang="en-US" dirty="0"/>
          </a:p>
        </p:txBody>
      </p:sp>
    </p:spTree>
    <p:extLst>
      <p:ext uri="{BB962C8B-B14F-4D97-AF65-F5344CB8AC3E}">
        <p14:creationId xmlns:p14="http://schemas.microsoft.com/office/powerpoint/2010/main" val="111688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a:t>2018 MedStar Medicare Choice (HMO)</a:t>
            </a:r>
          </a:p>
        </p:txBody>
      </p:sp>
      <p:sp>
        <p:nvSpPr>
          <p:cNvPr id="4" name="Slide Number Placeholder 3"/>
          <p:cNvSpPr>
            <a:spLocks noGrp="1"/>
          </p:cNvSpPr>
          <p:nvPr>
            <p:ph type="sldNum" sz="quarter" idx="12"/>
          </p:nvPr>
        </p:nvSpPr>
        <p:spPr/>
        <p:txBody>
          <a:bodyPr/>
          <a:lstStyle/>
          <a:p>
            <a:pPr>
              <a:defRPr/>
            </a:pPr>
            <a:fld id="{3040BA6A-68B6-4FB1-9338-1468C929A70B}" type="slidenum">
              <a:rPr lang="en-US" altLang="en-US" smtClean="0">
                <a:solidFill>
                  <a:prstClr val="white"/>
                </a:solidFill>
              </a:rPr>
              <a:pPr>
                <a:defRPr/>
              </a:pPr>
              <a:t>13</a:t>
            </a:fld>
            <a:endParaRPr lang="en-US" altLang="en-US" dirty="0">
              <a:solidFill>
                <a:prstClr val="white"/>
              </a:solidFill>
            </a:endParaRPr>
          </a:p>
        </p:txBody>
      </p:sp>
      <p:sp>
        <p:nvSpPr>
          <p:cNvPr id="3" name="Footer Placeholder 2"/>
          <p:cNvSpPr>
            <a:spLocks noGrp="1"/>
          </p:cNvSpPr>
          <p:nvPr>
            <p:ph type="ftr" sz="quarter" idx="11"/>
          </p:nvPr>
        </p:nvSpPr>
        <p:spPr/>
        <p:txBody>
          <a:bodyPr/>
          <a:lstStyle/>
          <a:p>
            <a:r>
              <a:rPr lang="en-US" dirty="0"/>
              <a:t>For Broker Training Purposes Only - Do Not Distribute</a:t>
            </a:r>
          </a:p>
        </p:txBody>
      </p:sp>
    </p:spTree>
    <p:extLst>
      <p:ext uri="{BB962C8B-B14F-4D97-AF65-F5344CB8AC3E}">
        <p14:creationId xmlns:p14="http://schemas.microsoft.com/office/powerpoint/2010/main" val="323133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25" y="274638"/>
            <a:ext cx="8229600" cy="1143000"/>
          </a:xfrm>
        </p:spPr>
        <p:txBody>
          <a:bodyPr>
            <a:normAutofit fontScale="90000"/>
          </a:bodyPr>
          <a:lstStyle/>
          <a:p>
            <a:r>
              <a:rPr lang="en-US" dirty="0"/>
              <a:t>2018 MedStar Medicare Choice (HMO) </a:t>
            </a:r>
            <a:br>
              <a:rPr lang="en-US" dirty="0"/>
            </a:br>
            <a:r>
              <a:rPr lang="en-US" dirty="0"/>
              <a:t>Benefit Grid</a:t>
            </a:r>
            <a:br>
              <a:rPr lang="en-US" dirty="0"/>
            </a:br>
            <a:endParaRPr lang="en-US" dirty="0"/>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14</a:t>
            </a:fld>
            <a:endParaRPr lang="en-US" altLang="en-US" dirty="0"/>
          </a:p>
        </p:txBody>
      </p:sp>
      <p:sp>
        <p:nvSpPr>
          <p:cNvPr id="10" name="Rectangle 9"/>
          <p:cNvSpPr/>
          <p:nvPr/>
        </p:nvSpPr>
        <p:spPr>
          <a:xfrm>
            <a:off x="534969" y="5112190"/>
            <a:ext cx="8367961" cy="369332"/>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a:cs typeface="Arial"/>
              </a:rPr>
              <a:t>NOTE: </a:t>
            </a:r>
            <a:r>
              <a:rPr lang="en-US" sz="900"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Please do not use Benefit Grid to quote benefits – please refer to the EOC.</a:t>
            </a:r>
          </a:p>
        </p:txBody>
      </p:sp>
      <p:graphicFrame>
        <p:nvGraphicFramePr>
          <p:cNvPr id="7" name="Table 6"/>
          <p:cNvGraphicFramePr>
            <a:graphicFrameLocks noGrp="1"/>
          </p:cNvGraphicFramePr>
          <p:nvPr>
            <p:extLst/>
          </p:nvPr>
        </p:nvGraphicFramePr>
        <p:xfrm>
          <a:off x="506850" y="1120399"/>
          <a:ext cx="8189575" cy="3844081"/>
        </p:xfrm>
        <a:graphic>
          <a:graphicData uri="http://schemas.openxmlformats.org/drawingml/2006/table">
            <a:tbl>
              <a:tblPr firstRow="1" bandRow="1">
                <a:tableStyleId>{B301B821-A1FF-4177-AEE7-76D212191A09}</a:tableStyleId>
              </a:tblPr>
              <a:tblGrid>
                <a:gridCol w="2451027">
                  <a:extLst>
                    <a:ext uri="{9D8B030D-6E8A-4147-A177-3AD203B41FA5}">
                      <a16:colId xmlns:a16="http://schemas.microsoft.com/office/drawing/2014/main" xmlns="" val="20000"/>
                    </a:ext>
                  </a:extLst>
                </a:gridCol>
                <a:gridCol w="2869274">
                  <a:extLst>
                    <a:ext uri="{9D8B030D-6E8A-4147-A177-3AD203B41FA5}">
                      <a16:colId xmlns:a16="http://schemas.microsoft.com/office/drawing/2014/main" xmlns="" val="20001"/>
                    </a:ext>
                  </a:extLst>
                </a:gridCol>
                <a:gridCol w="2869274">
                  <a:extLst>
                    <a:ext uri="{9D8B030D-6E8A-4147-A177-3AD203B41FA5}">
                      <a16:colId xmlns:a16="http://schemas.microsoft.com/office/drawing/2014/main" xmlns="" val="20002"/>
                    </a:ext>
                  </a:extLst>
                </a:gridCol>
              </a:tblGrid>
              <a:tr h="664247">
                <a:tc>
                  <a:txBody>
                    <a:bodyPr/>
                    <a:lstStyle/>
                    <a:p>
                      <a:pPr marL="0" marR="0" algn="l">
                        <a:lnSpc>
                          <a:spcPct val="100000"/>
                        </a:lnSpc>
                        <a:spcBef>
                          <a:spcPts val="0"/>
                        </a:spcBef>
                        <a:spcAft>
                          <a:spcPts val="0"/>
                        </a:spcAft>
                      </a:pPr>
                      <a:r>
                        <a:rPr lang="en-US" sz="1200" dirty="0">
                          <a:latin typeface="Arial" pitchFamily="34" charset="0"/>
                          <a:cs typeface="Arial" pitchFamily="34" charset="0"/>
                        </a:rPr>
                        <a:t>Benefit </a:t>
                      </a:r>
                      <a:endParaRPr lang="en-US" sz="1200" b="1" dirty="0">
                        <a:solidFill>
                          <a:schemeClr val="bg1"/>
                        </a:solidFill>
                        <a:latin typeface="Arial" pitchFamily="34" charset="0"/>
                        <a:ea typeface="Calibri"/>
                        <a:cs typeface="Arial" pitchFamily="34" charset="0"/>
                      </a:endParaRPr>
                    </a:p>
                  </a:txBody>
                  <a:tcPr marL="48410" marR="48410" marT="48410"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 (HMO)</a:t>
                      </a:r>
                    </a:p>
                    <a:p>
                      <a:pPr marL="0" marR="0" algn="l">
                        <a:lnSpc>
                          <a:spcPct val="100000"/>
                        </a:lnSpc>
                        <a:spcBef>
                          <a:spcPts val="0"/>
                        </a:spcBef>
                        <a:spcAft>
                          <a:spcPts val="0"/>
                        </a:spcAft>
                      </a:pPr>
                      <a:r>
                        <a:rPr lang="en-US" sz="1200" b="1" dirty="0">
                          <a:solidFill>
                            <a:schemeClr val="bg1"/>
                          </a:solidFill>
                          <a:latin typeface="Arial" pitchFamily="34" charset="0"/>
                          <a:ea typeface="Calibri"/>
                          <a:cs typeface="Arial" pitchFamily="34" charset="0"/>
                        </a:rPr>
                        <a:t>(District of Columbia) </a:t>
                      </a:r>
                    </a:p>
                  </a:txBody>
                  <a:tcPr marL="48410" marR="48410" marT="48410"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a:t>
                      </a:r>
                      <a:r>
                        <a:rPr lang="en-US" sz="1200" baseline="0" dirty="0">
                          <a:latin typeface="Arial" pitchFamily="34" charset="0"/>
                          <a:cs typeface="Arial" pitchFamily="34" charset="0"/>
                        </a:rPr>
                        <a:t> </a:t>
                      </a:r>
                      <a:r>
                        <a:rPr lang="en-US" sz="1200" dirty="0">
                          <a:latin typeface="Arial" pitchFamily="34" charset="0"/>
                          <a:cs typeface="Arial" pitchFamily="34" charset="0"/>
                        </a:rPr>
                        <a:t>Choice (HMO)</a:t>
                      </a:r>
                    </a:p>
                    <a:p>
                      <a:pPr marL="0" marR="0" algn="l">
                        <a:lnSpc>
                          <a:spcPct val="100000"/>
                        </a:lnSpc>
                        <a:spcBef>
                          <a:spcPts val="0"/>
                        </a:spcBef>
                        <a:spcAft>
                          <a:spcPts val="0"/>
                        </a:spcAft>
                      </a:pPr>
                      <a:r>
                        <a:rPr lang="en-US" sz="1200" b="1" dirty="0">
                          <a:solidFill>
                            <a:schemeClr val="bg1"/>
                          </a:solidFill>
                          <a:latin typeface="Arial" pitchFamily="34" charset="0"/>
                          <a:ea typeface="Calibri"/>
                          <a:cs typeface="Arial" pitchFamily="34" charset="0"/>
                        </a:rPr>
                        <a:t>(Maryland)</a:t>
                      </a:r>
                      <a:r>
                        <a:rPr lang="en-US" sz="1200" b="1" baseline="0" dirty="0">
                          <a:solidFill>
                            <a:schemeClr val="bg1"/>
                          </a:solidFill>
                          <a:latin typeface="Arial" pitchFamily="34" charset="0"/>
                          <a:ea typeface="Calibri"/>
                          <a:cs typeface="Arial" pitchFamily="34" charset="0"/>
                        </a:rPr>
                        <a:t> </a:t>
                      </a:r>
                      <a:r>
                        <a:rPr lang="en-US" sz="1200" b="1" dirty="0">
                          <a:solidFill>
                            <a:schemeClr val="bg1"/>
                          </a:solidFill>
                          <a:latin typeface="Arial" pitchFamily="34" charset="0"/>
                          <a:ea typeface="Calibri"/>
                          <a:cs typeface="Arial" pitchFamily="34" charset="0"/>
                        </a:rPr>
                        <a:t> </a:t>
                      </a:r>
                    </a:p>
                    <a:p>
                      <a:pPr marL="0" marR="0" algn="l">
                        <a:lnSpc>
                          <a:spcPct val="100000"/>
                        </a:lnSpc>
                        <a:spcBef>
                          <a:spcPts val="0"/>
                        </a:spcBef>
                        <a:spcAft>
                          <a:spcPts val="0"/>
                        </a:spcAft>
                      </a:pPr>
                      <a:endParaRPr lang="en-US" sz="1200" b="1" dirty="0">
                        <a:solidFill>
                          <a:schemeClr val="bg1"/>
                        </a:solidFill>
                        <a:latin typeface="Arial" pitchFamily="34" charset="0"/>
                        <a:ea typeface="Calibri"/>
                        <a:cs typeface="Arial" pitchFamily="34" charset="0"/>
                      </a:endParaRPr>
                    </a:p>
                  </a:txBody>
                  <a:tcPr marL="48410" marR="48410" marT="48410" marB="0">
                    <a:solidFill>
                      <a:srgbClr val="002664"/>
                    </a:solidFill>
                  </a:tcPr>
                </a:tc>
                <a:extLst>
                  <a:ext uri="{0D108BD9-81ED-4DB2-BD59-A6C34878D82A}">
                    <a16:rowId xmlns:a16="http://schemas.microsoft.com/office/drawing/2014/main" xmlns="" val="10000"/>
                  </a:ext>
                </a:extLst>
              </a:tr>
              <a:tr h="573412">
                <a:tc>
                  <a:txBody>
                    <a:bodyPr/>
                    <a:lstStyle/>
                    <a:p>
                      <a:pPr marL="0" marR="0" algn="l">
                        <a:lnSpc>
                          <a:spcPct val="100000"/>
                        </a:lnSpc>
                        <a:spcBef>
                          <a:spcPts val="0"/>
                        </a:spcBef>
                        <a:spcAft>
                          <a:spcPts val="0"/>
                        </a:spcAft>
                      </a:pPr>
                      <a:r>
                        <a:rPr lang="en-US" sz="1200" dirty="0">
                          <a:latin typeface="Arial" pitchFamily="34" charset="0"/>
                          <a:cs typeface="Arial" pitchFamily="34" charset="0"/>
                        </a:rPr>
                        <a:t>Monthly Plan Premium </a:t>
                      </a:r>
                      <a:endParaRPr lang="en-US" sz="1200" dirty="0">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$36 </a:t>
                      </a:r>
                      <a:r>
                        <a:rPr lang="en-US" sz="1200" dirty="0">
                          <a:solidFill>
                            <a:schemeClr val="tx1"/>
                          </a:solidFill>
                          <a:latin typeface="Arial" pitchFamily="34" charset="0"/>
                          <a:cs typeface="Arial" pitchFamily="34" charset="0"/>
                        </a:rPr>
                        <a:t>in addition to your Medicare Part B premium</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$27</a:t>
                      </a:r>
                      <a:r>
                        <a:rPr lang="en-US" sz="1200" baseline="0" dirty="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in addition to your Medicare Part B premium</a:t>
                      </a: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1"/>
                  </a:ext>
                </a:extLst>
              </a:tr>
              <a:tr h="509400">
                <a:tc>
                  <a:txBody>
                    <a:bodyPr/>
                    <a:lstStyle/>
                    <a:p>
                      <a:pPr marL="0" marR="0" algn="l">
                        <a:lnSpc>
                          <a:spcPct val="100000"/>
                        </a:lnSpc>
                        <a:spcBef>
                          <a:spcPts val="0"/>
                        </a:spcBef>
                        <a:spcAft>
                          <a:spcPts val="0"/>
                        </a:spcAft>
                      </a:pPr>
                      <a:r>
                        <a:rPr lang="en-US" sz="1200" dirty="0">
                          <a:latin typeface="Arial" pitchFamily="34" charset="0"/>
                          <a:cs typeface="Arial" pitchFamily="34" charset="0"/>
                        </a:rPr>
                        <a:t>Annual Out-of-Pocket Maximum </a:t>
                      </a:r>
                    </a:p>
                    <a:p>
                      <a:pPr marL="0" marR="0" algn="l">
                        <a:lnSpc>
                          <a:spcPct val="100000"/>
                        </a:lnSpc>
                        <a:spcBef>
                          <a:spcPts val="0"/>
                        </a:spcBef>
                        <a:spcAft>
                          <a:spcPts val="0"/>
                        </a:spcAft>
                      </a:pPr>
                      <a:r>
                        <a:rPr lang="en-US" sz="1200" dirty="0">
                          <a:latin typeface="Arial" pitchFamily="34" charset="0"/>
                          <a:cs typeface="Arial" pitchFamily="34" charset="0"/>
                        </a:rPr>
                        <a:t>(your total yearly out-of-pocket costs)</a:t>
                      </a:r>
                      <a:endParaRPr lang="en-US" sz="1200" dirty="0">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$6,700</a:t>
                      </a:r>
                      <a:r>
                        <a:rPr lang="en-US" sz="1200" b="1" baseline="0" dirty="0">
                          <a:solidFill>
                            <a:srgbClr val="002060"/>
                          </a:solidFill>
                          <a:latin typeface="Arial" pitchFamily="34" charset="0"/>
                          <a:cs typeface="Arial" pitchFamily="34" charset="0"/>
                        </a:rPr>
                        <a:t> </a:t>
                      </a:r>
                      <a:r>
                        <a:rPr lang="en-US" sz="1200" dirty="0">
                          <a:solidFill>
                            <a:schemeClr val="tx1"/>
                          </a:solidFill>
                          <a:latin typeface="Arial" pitchFamily="34" charset="0"/>
                          <a:cs typeface="Arial" pitchFamily="34" charset="0"/>
                        </a:rPr>
                        <a:t>for all Medicare-covered benefits</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$6,700</a:t>
                      </a:r>
                      <a:r>
                        <a:rPr lang="en-US" sz="1200" baseline="0" dirty="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for all Medicare-covered benefits</a:t>
                      </a: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2"/>
                  </a:ext>
                </a:extLst>
              </a:tr>
              <a:tr h="721441">
                <a:tc>
                  <a:txBody>
                    <a:bodyPr/>
                    <a:lstStyle/>
                    <a:p>
                      <a:pPr marL="0" marR="0" algn="l">
                        <a:lnSpc>
                          <a:spcPct val="100000"/>
                        </a:lnSpc>
                        <a:spcBef>
                          <a:spcPts val="0"/>
                        </a:spcBef>
                        <a:spcAft>
                          <a:spcPts val="0"/>
                        </a:spcAft>
                      </a:pPr>
                      <a:r>
                        <a:rPr lang="en-US" sz="1200" dirty="0">
                          <a:latin typeface="Arial" pitchFamily="34" charset="0"/>
                          <a:cs typeface="Arial" pitchFamily="34" charset="0"/>
                        </a:rPr>
                        <a:t>Inpatient Hospital Care and </a:t>
                      </a:r>
                    </a:p>
                    <a:p>
                      <a:pPr marL="0" marR="0" algn="l">
                        <a:lnSpc>
                          <a:spcPct val="100000"/>
                        </a:lnSpc>
                        <a:spcBef>
                          <a:spcPts val="0"/>
                        </a:spcBef>
                        <a:spcAft>
                          <a:spcPts val="0"/>
                        </a:spcAft>
                      </a:pPr>
                      <a:r>
                        <a:rPr lang="en-US" sz="1200" dirty="0">
                          <a:latin typeface="Arial" pitchFamily="34" charset="0"/>
                          <a:cs typeface="Arial" pitchFamily="34" charset="0"/>
                        </a:rPr>
                        <a:t>Inpatient Mental Health Care </a:t>
                      </a:r>
                      <a:endParaRPr lang="en-US" sz="1200" dirty="0">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$350 </a:t>
                      </a:r>
                      <a:r>
                        <a:rPr lang="en-US" sz="1200" dirty="0">
                          <a:solidFill>
                            <a:schemeClr val="tx1"/>
                          </a:solidFill>
                          <a:latin typeface="Arial" pitchFamily="34" charset="0"/>
                          <a:cs typeface="Arial" pitchFamily="34" charset="0"/>
                        </a:rPr>
                        <a:t>copay per day (days 1-5) / Acute</a:t>
                      </a:r>
                    </a:p>
                    <a:p>
                      <a:pPr marL="0" marR="0" indent="0" algn="l" defTabSz="583056"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itchFamily="34" charset="0"/>
                          <a:cs typeface="Arial" pitchFamily="34" charset="0"/>
                        </a:rPr>
                        <a:t>$300 </a:t>
                      </a:r>
                      <a:r>
                        <a:rPr lang="en-US" sz="1200" dirty="0">
                          <a:solidFill>
                            <a:schemeClr val="tx1"/>
                          </a:solidFill>
                          <a:latin typeface="Arial" pitchFamily="34" charset="0"/>
                          <a:cs typeface="Arial" pitchFamily="34" charset="0"/>
                        </a:rPr>
                        <a:t>copay per day (days 1-5) / Mental Health</a:t>
                      </a: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itchFamily="34" charset="0"/>
                          <a:cs typeface="Arial" pitchFamily="34" charset="0"/>
                        </a:rPr>
                        <a:t>$350 </a:t>
                      </a:r>
                      <a:r>
                        <a:rPr lang="en-US" sz="1200" dirty="0">
                          <a:solidFill>
                            <a:schemeClr val="tx1"/>
                          </a:solidFill>
                          <a:latin typeface="Arial" pitchFamily="34" charset="0"/>
                          <a:cs typeface="Arial" pitchFamily="34" charset="0"/>
                        </a:rPr>
                        <a:t>copay per day (days 1-5)  / Acute</a:t>
                      </a:r>
                      <a:r>
                        <a:rPr lang="en-US" sz="1200" b="1" dirty="0">
                          <a:solidFill>
                            <a:schemeClr val="tx1"/>
                          </a:solidFill>
                          <a:latin typeface="Arial" pitchFamily="34" charset="0"/>
                          <a:cs typeface="Arial" pitchFamily="34" charset="0"/>
                        </a:rPr>
                        <a:t> </a:t>
                      </a:r>
                      <a:endParaRPr lang="en-US" sz="1200" b="1"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$300</a:t>
                      </a:r>
                      <a:r>
                        <a:rPr lang="en-US" sz="1200" b="1" baseline="0" dirty="0">
                          <a:solidFill>
                            <a:srgbClr val="002060"/>
                          </a:solidFill>
                          <a:latin typeface="Arial" pitchFamily="34" charset="0"/>
                          <a:cs typeface="Arial" pitchFamily="34" charset="0"/>
                        </a:rPr>
                        <a:t> </a:t>
                      </a:r>
                      <a:r>
                        <a:rPr lang="en-US" sz="1200" baseline="0" dirty="0">
                          <a:solidFill>
                            <a:schemeClr val="tx1"/>
                          </a:solidFill>
                          <a:latin typeface="Arial" pitchFamily="34" charset="0"/>
                          <a:cs typeface="Arial" pitchFamily="34" charset="0"/>
                        </a:rPr>
                        <a:t>copay </a:t>
                      </a:r>
                      <a:r>
                        <a:rPr lang="en-US" sz="1200" dirty="0">
                          <a:solidFill>
                            <a:schemeClr val="tx1"/>
                          </a:solidFill>
                          <a:latin typeface="Arial" pitchFamily="34" charset="0"/>
                          <a:cs typeface="Arial" pitchFamily="34" charset="0"/>
                        </a:rPr>
                        <a:t>per day (days 1-5) / Mental Health </a:t>
                      </a: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3"/>
                  </a:ext>
                </a:extLst>
              </a:tr>
              <a:tr h="614721">
                <a:tc>
                  <a:txBody>
                    <a:bodyPr/>
                    <a:lstStyle/>
                    <a:p>
                      <a:pPr marL="0" marR="0" algn="l">
                        <a:lnSpc>
                          <a:spcPct val="100000"/>
                        </a:lnSpc>
                        <a:spcBef>
                          <a:spcPts val="0"/>
                        </a:spcBef>
                        <a:spcAft>
                          <a:spcPts val="0"/>
                        </a:spcAft>
                      </a:pPr>
                      <a:r>
                        <a:rPr lang="en-US" sz="1200" dirty="0">
                          <a:latin typeface="Arial" pitchFamily="34" charset="0"/>
                          <a:cs typeface="Arial" pitchFamily="34" charset="0"/>
                        </a:rPr>
                        <a:t>Skilled Nursing Facility (SNF)</a:t>
                      </a:r>
                      <a:endParaRPr lang="en-US" sz="1200" dirty="0">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$0 </a:t>
                      </a:r>
                      <a:r>
                        <a:rPr lang="en-US" sz="1200" dirty="0">
                          <a:solidFill>
                            <a:schemeClr val="tx1"/>
                          </a:solidFill>
                          <a:latin typeface="Arial" pitchFamily="34" charset="0"/>
                          <a:cs typeface="Arial" pitchFamily="34" charset="0"/>
                        </a:rPr>
                        <a:t>copay per day (days 1-</a:t>
                      </a:r>
                      <a:r>
                        <a:rPr lang="en-US" sz="1200" baseline="0" dirty="0">
                          <a:solidFill>
                            <a:schemeClr val="tx1"/>
                          </a:solidFill>
                          <a:latin typeface="Arial" pitchFamily="34" charset="0"/>
                          <a:cs typeface="Arial" pitchFamily="34" charset="0"/>
                        </a:rPr>
                        <a:t>20</a:t>
                      </a:r>
                      <a:r>
                        <a:rPr lang="en-US" sz="1200" dirty="0">
                          <a:solidFill>
                            <a:schemeClr val="tx1"/>
                          </a:solidFill>
                          <a:latin typeface="Arial" pitchFamily="34" charset="0"/>
                          <a:cs typeface="Arial" pitchFamily="34" charset="0"/>
                        </a:rPr>
                        <a:t>)</a:t>
                      </a:r>
                    </a:p>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$167.50</a:t>
                      </a:r>
                      <a:r>
                        <a:rPr lang="en-US" sz="1200" dirty="0">
                          <a:solidFill>
                            <a:schemeClr val="tx1"/>
                          </a:solidFill>
                          <a:latin typeface="Arial" pitchFamily="34" charset="0"/>
                          <a:cs typeface="Arial" pitchFamily="34" charset="0"/>
                        </a:rPr>
                        <a:t> copay per day (days 21-100)</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$0</a:t>
                      </a:r>
                      <a:r>
                        <a:rPr lang="en-US" sz="1200" dirty="0">
                          <a:solidFill>
                            <a:schemeClr val="tx1"/>
                          </a:solidFill>
                          <a:latin typeface="Arial" pitchFamily="34" charset="0"/>
                          <a:cs typeface="Arial" pitchFamily="34" charset="0"/>
                        </a:rPr>
                        <a:t> copay per day (days 1-</a:t>
                      </a:r>
                      <a:r>
                        <a:rPr lang="en-US" sz="1200" baseline="0" dirty="0">
                          <a:solidFill>
                            <a:schemeClr val="tx1"/>
                          </a:solidFill>
                          <a:latin typeface="Arial" pitchFamily="34" charset="0"/>
                          <a:cs typeface="Arial" pitchFamily="34" charset="0"/>
                        </a:rPr>
                        <a:t>20</a:t>
                      </a:r>
                      <a:r>
                        <a:rPr lang="en-US" sz="1200" dirty="0">
                          <a:solidFill>
                            <a:schemeClr val="tx1"/>
                          </a:solidFill>
                          <a:latin typeface="Arial" pitchFamily="34" charset="0"/>
                          <a:cs typeface="Arial" pitchFamily="34" charset="0"/>
                        </a:rPr>
                        <a:t>)</a:t>
                      </a:r>
                    </a:p>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$167.50</a:t>
                      </a:r>
                      <a:r>
                        <a:rPr lang="en-US" sz="1200" dirty="0">
                          <a:solidFill>
                            <a:schemeClr val="tx1"/>
                          </a:solidFill>
                          <a:latin typeface="Arial" pitchFamily="34" charset="0"/>
                          <a:cs typeface="Arial" pitchFamily="34" charset="0"/>
                        </a:rPr>
                        <a:t> copay per day (days 21-100)</a:t>
                      </a: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4"/>
                  </a:ext>
                </a:extLst>
              </a:tr>
              <a:tr h="614721">
                <a:tc>
                  <a:txBody>
                    <a:bodyPr/>
                    <a:lstStyle/>
                    <a:p>
                      <a:pPr marL="0" marR="0" algn="l">
                        <a:lnSpc>
                          <a:spcPct val="100000"/>
                        </a:lnSpc>
                        <a:spcBef>
                          <a:spcPts val="0"/>
                        </a:spcBef>
                        <a:spcAft>
                          <a:spcPts val="0"/>
                        </a:spcAft>
                      </a:pPr>
                      <a:r>
                        <a:rPr lang="en-US" sz="1200" dirty="0">
                          <a:latin typeface="Arial" pitchFamily="34" charset="0"/>
                          <a:cs typeface="Arial" pitchFamily="34" charset="0"/>
                        </a:rPr>
                        <a:t>Doctor Office Visits – </a:t>
                      </a:r>
                    </a:p>
                    <a:p>
                      <a:pPr marL="0" marR="0" algn="l">
                        <a:lnSpc>
                          <a:spcPct val="100000"/>
                        </a:lnSpc>
                        <a:spcBef>
                          <a:spcPts val="0"/>
                        </a:spcBef>
                        <a:spcAft>
                          <a:spcPts val="0"/>
                        </a:spcAft>
                      </a:pPr>
                      <a:r>
                        <a:rPr lang="en-US" sz="1200" dirty="0">
                          <a:latin typeface="Arial" pitchFamily="34" charset="0"/>
                          <a:cs typeface="Arial" pitchFamily="34" charset="0"/>
                        </a:rPr>
                        <a:t>Primary Care  Physician (PCP) and Specialist </a:t>
                      </a:r>
                      <a:endParaRPr lang="en-US" sz="1200" dirty="0">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 </a:t>
                      </a:r>
                      <a:r>
                        <a:rPr lang="en-US" sz="1200" dirty="0">
                          <a:solidFill>
                            <a:schemeClr val="tx1"/>
                          </a:solidFill>
                          <a:latin typeface="Arial" pitchFamily="34" charset="0"/>
                          <a:cs typeface="Arial" pitchFamily="34" charset="0"/>
                        </a:rPr>
                        <a:t>copay for each PCP visit</a:t>
                      </a:r>
                    </a:p>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$50 </a:t>
                      </a:r>
                      <a:r>
                        <a:rPr lang="en-US" sz="1200" dirty="0">
                          <a:solidFill>
                            <a:schemeClr val="tx1"/>
                          </a:solidFill>
                          <a:latin typeface="Arial" pitchFamily="34" charset="0"/>
                          <a:cs typeface="Arial" pitchFamily="34" charset="0"/>
                        </a:rPr>
                        <a:t>copay for each specialist visit</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 </a:t>
                      </a:r>
                      <a:r>
                        <a:rPr lang="en-US" sz="1200" dirty="0">
                          <a:solidFill>
                            <a:schemeClr val="tx1"/>
                          </a:solidFill>
                          <a:latin typeface="Arial" pitchFamily="34" charset="0"/>
                          <a:cs typeface="Arial" pitchFamily="34" charset="0"/>
                        </a:rPr>
                        <a:t>copay for each PCP visit</a:t>
                      </a:r>
                    </a:p>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$50</a:t>
                      </a:r>
                      <a:r>
                        <a:rPr lang="en-US" sz="1200" dirty="0">
                          <a:solidFill>
                            <a:schemeClr val="tx1"/>
                          </a:solidFill>
                          <a:latin typeface="Arial" pitchFamily="34" charset="0"/>
                          <a:cs typeface="Arial" pitchFamily="34" charset="0"/>
                        </a:rPr>
                        <a:t> copay for each specialist visit</a:t>
                      </a:r>
                      <a:endParaRPr lang="en-US" sz="120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50339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15</a:t>
            </a:fld>
            <a:endParaRPr lang="en-US" altLang="en-US" dirty="0"/>
          </a:p>
        </p:txBody>
      </p:sp>
      <p:sp>
        <p:nvSpPr>
          <p:cNvPr id="6" name="Rectangle 5"/>
          <p:cNvSpPr/>
          <p:nvPr/>
        </p:nvSpPr>
        <p:spPr>
          <a:xfrm>
            <a:off x="561091" y="5226012"/>
            <a:ext cx="8050894" cy="369332"/>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a:cs typeface="Arial"/>
              </a:rPr>
              <a:t>NOTE: </a:t>
            </a:r>
            <a:r>
              <a:rPr lang="en-US" sz="900"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Please do not use Benefit Grid to quote benefits – please refer to the EOC</a:t>
            </a:r>
          </a:p>
        </p:txBody>
      </p:sp>
      <p:graphicFrame>
        <p:nvGraphicFramePr>
          <p:cNvPr id="8" name="Table 7"/>
          <p:cNvGraphicFramePr>
            <a:graphicFrameLocks noGrp="1"/>
          </p:cNvGraphicFramePr>
          <p:nvPr>
            <p:extLst/>
          </p:nvPr>
        </p:nvGraphicFramePr>
        <p:xfrm>
          <a:off x="561091" y="1041367"/>
          <a:ext cx="8230379" cy="4170637"/>
        </p:xfrm>
        <a:graphic>
          <a:graphicData uri="http://schemas.openxmlformats.org/drawingml/2006/table">
            <a:tbl>
              <a:tblPr firstRow="1" bandRow="1">
                <a:tableStyleId>{B301B821-A1FF-4177-AEE7-76D212191A09}</a:tableStyleId>
              </a:tblPr>
              <a:tblGrid>
                <a:gridCol w="2294481">
                  <a:extLst>
                    <a:ext uri="{9D8B030D-6E8A-4147-A177-3AD203B41FA5}">
                      <a16:colId xmlns:a16="http://schemas.microsoft.com/office/drawing/2014/main" xmlns="" val="20000"/>
                    </a:ext>
                  </a:extLst>
                </a:gridCol>
                <a:gridCol w="2967949">
                  <a:extLst>
                    <a:ext uri="{9D8B030D-6E8A-4147-A177-3AD203B41FA5}">
                      <a16:colId xmlns:a16="http://schemas.microsoft.com/office/drawing/2014/main" xmlns="" val="20001"/>
                    </a:ext>
                  </a:extLst>
                </a:gridCol>
                <a:gridCol w="2967949">
                  <a:extLst>
                    <a:ext uri="{9D8B030D-6E8A-4147-A177-3AD203B41FA5}">
                      <a16:colId xmlns:a16="http://schemas.microsoft.com/office/drawing/2014/main" xmlns="" val="20002"/>
                    </a:ext>
                  </a:extLst>
                </a:gridCol>
              </a:tblGrid>
              <a:tr h="513806">
                <a:tc>
                  <a:txBody>
                    <a:bodyPr/>
                    <a:lstStyle/>
                    <a:p>
                      <a:pPr marL="0" marR="0" algn="l">
                        <a:lnSpc>
                          <a:spcPct val="100000"/>
                        </a:lnSpc>
                        <a:spcBef>
                          <a:spcPts val="0"/>
                        </a:spcBef>
                        <a:spcAft>
                          <a:spcPts val="0"/>
                        </a:spcAft>
                      </a:pPr>
                      <a:r>
                        <a:rPr lang="en-US" sz="1200" dirty="0">
                          <a:latin typeface="Arial" pitchFamily="34" charset="0"/>
                          <a:cs typeface="Arial" pitchFamily="34" charset="0"/>
                        </a:rPr>
                        <a:t>Benefit</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a:t>
                      </a:r>
                      <a:r>
                        <a:rPr lang="en-US" sz="1200" baseline="0" dirty="0">
                          <a:latin typeface="Arial" pitchFamily="34" charset="0"/>
                          <a:cs typeface="Arial" pitchFamily="34" charset="0"/>
                        </a:rPr>
                        <a:t> </a:t>
                      </a:r>
                      <a:r>
                        <a:rPr lang="en-US" sz="1200" dirty="0">
                          <a:latin typeface="Arial" pitchFamily="34" charset="0"/>
                          <a:cs typeface="Arial" pitchFamily="34" charset="0"/>
                        </a:rPr>
                        <a:t>Choice (HMO)</a:t>
                      </a:r>
                    </a:p>
                    <a:p>
                      <a:pPr marL="0" marR="0" algn="l">
                        <a:lnSpc>
                          <a:spcPct val="100000"/>
                        </a:lnSpc>
                        <a:spcBef>
                          <a:spcPts val="0"/>
                        </a:spcBef>
                        <a:spcAft>
                          <a:spcPts val="0"/>
                        </a:spcAft>
                      </a:pPr>
                      <a:r>
                        <a:rPr lang="en-US" sz="120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MedStar Medicare Choice (HMO)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(Maryland)</a:t>
                      </a:r>
                      <a:r>
                        <a:rPr lang="en-US" sz="1200" baseline="0" dirty="0">
                          <a:latin typeface="Arial" pitchFamily="34" charset="0"/>
                          <a:cs typeface="Arial" pitchFamily="34" charset="0"/>
                        </a:rPr>
                        <a:t> </a:t>
                      </a:r>
                      <a:endParaRPr lang="en-US" sz="1200" b="1" dirty="0">
                        <a:solidFill>
                          <a:schemeClr val="bg1"/>
                        </a:solidFill>
                        <a:latin typeface="Arial" pitchFamily="34" charset="0"/>
                        <a:ea typeface="Calibri"/>
                        <a:cs typeface="Arial" pitchFamily="34" charset="0"/>
                      </a:endParaRPr>
                    </a:p>
                    <a:p>
                      <a:pPr marL="0" marR="0" algn="l">
                        <a:lnSpc>
                          <a:spcPct val="100000"/>
                        </a:lnSpc>
                        <a:spcBef>
                          <a:spcPts val="0"/>
                        </a:spcBef>
                        <a:spcAft>
                          <a:spcPts val="0"/>
                        </a:spcAft>
                      </a:pP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extLst>
                  <a:ext uri="{0D108BD9-81ED-4DB2-BD59-A6C34878D82A}">
                    <a16:rowId xmlns:a16="http://schemas.microsoft.com/office/drawing/2014/main" xmlns="" val="10000"/>
                  </a:ext>
                </a:extLst>
              </a:tr>
              <a:tr h="588421">
                <a:tc>
                  <a:txBody>
                    <a:bodyPr/>
                    <a:lstStyle/>
                    <a:p>
                      <a:pPr marL="0" marR="0" algn="l">
                        <a:lnSpc>
                          <a:spcPct val="100000"/>
                        </a:lnSpc>
                        <a:spcBef>
                          <a:spcPts val="0"/>
                        </a:spcBef>
                        <a:spcAft>
                          <a:spcPts val="0"/>
                        </a:spcAft>
                      </a:pPr>
                      <a:r>
                        <a:rPr lang="en-US" sz="1200" dirty="0">
                          <a:latin typeface="Arial" pitchFamily="34" charset="0"/>
                          <a:cs typeface="Arial" pitchFamily="34" charset="0"/>
                        </a:rPr>
                        <a:t>Outpatient Rehabilitation (e.g., occupational, physical, speech and language therapy) </a:t>
                      </a:r>
                    </a:p>
                    <a:p>
                      <a:pPr marL="0" marR="0" algn="l">
                        <a:lnSpc>
                          <a:spcPct val="100000"/>
                        </a:lnSpc>
                        <a:spcBef>
                          <a:spcPts val="0"/>
                        </a:spcBef>
                        <a:spcAft>
                          <a:spcPts val="0"/>
                        </a:spcAft>
                      </a:pP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$40 </a:t>
                      </a:r>
                      <a:r>
                        <a:rPr lang="en-US" sz="1200" b="0" dirty="0">
                          <a:solidFill>
                            <a:schemeClr val="tx1"/>
                          </a:solidFill>
                          <a:latin typeface="Arial" pitchFamily="34" charset="0"/>
                          <a:cs typeface="Arial" pitchFamily="34" charset="0"/>
                        </a:rPr>
                        <a:t>copay per therapy visit </a:t>
                      </a:r>
                      <a:endParaRPr lang="en-US" sz="1200" b="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$40 </a:t>
                      </a:r>
                      <a:r>
                        <a:rPr lang="en-US" sz="1200" b="0" dirty="0">
                          <a:solidFill>
                            <a:schemeClr val="tx1"/>
                          </a:solidFill>
                          <a:latin typeface="Arial" pitchFamily="34" charset="0"/>
                          <a:cs typeface="Arial" pitchFamily="34" charset="0"/>
                        </a:rPr>
                        <a:t>copay per therapy visit </a:t>
                      </a:r>
                      <a:endParaRPr lang="en-US" sz="1200" b="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1"/>
                  </a:ext>
                </a:extLst>
              </a:tr>
              <a:tr h="1080803">
                <a:tc>
                  <a:txBody>
                    <a:bodyPr/>
                    <a:lstStyle/>
                    <a:p>
                      <a:pPr marL="0" marR="0" algn="l">
                        <a:lnSpc>
                          <a:spcPct val="100000"/>
                        </a:lnSpc>
                        <a:spcBef>
                          <a:spcPts val="0"/>
                        </a:spcBef>
                        <a:spcAft>
                          <a:spcPts val="0"/>
                        </a:spcAft>
                      </a:pPr>
                      <a:r>
                        <a:rPr lang="en-US" sz="1200" dirty="0">
                          <a:latin typeface="Arial" pitchFamily="34" charset="0"/>
                          <a:cs typeface="Arial" pitchFamily="34" charset="0"/>
                        </a:rPr>
                        <a:t>Outpatient Surgery</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ea typeface="+mn-ea"/>
                          <a:cs typeface="Arial" pitchFamily="34" charset="0"/>
                        </a:rPr>
                        <a:t>Outpatient Hospital Facility - </a:t>
                      </a:r>
                      <a:r>
                        <a:rPr lang="en-US" sz="1200" b="1" dirty="0">
                          <a:solidFill>
                            <a:srgbClr val="002060"/>
                          </a:solidFill>
                          <a:latin typeface="Arial" pitchFamily="34" charset="0"/>
                          <a:ea typeface="+mn-ea"/>
                          <a:cs typeface="Arial" pitchFamily="34" charset="0"/>
                        </a:rPr>
                        <a:t>$400 </a:t>
                      </a:r>
                      <a:r>
                        <a:rPr lang="en-US" sz="1200" b="0" dirty="0">
                          <a:solidFill>
                            <a:schemeClr val="tx1"/>
                          </a:solidFill>
                          <a:latin typeface="Arial" pitchFamily="34" charset="0"/>
                          <a:ea typeface="+mn-ea"/>
                          <a:cs typeface="Arial" pitchFamily="34" charset="0"/>
                        </a:rPr>
                        <a:t>copay per surgery</a:t>
                      </a:r>
                    </a:p>
                    <a:p>
                      <a:pPr marL="0" marR="0" algn="l">
                        <a:lnSpc>
                          <a:spcPct val="100000"/>
                        </a:lnSpc>
                        <a:spcBef>
                          <a:spcPts val="0"/>
                        </a:spcBef>
                        <a:spcAft>
                          <a:spcPts val="0"/>
                        </a:spcAft>
                      </a:pPr>
                      <a:endParaRPr lang="en-US" sz="1200" b="0" baseline="0" dirty="0">
                        <a:solidFill>
                          <a:schemeClr val="tx1"/>
                        </a:solidFill>
                        <a:latin typeface="Arial" pitchFamily="34" charset="0"/>
                        <a:ea typeface="+mn-ea"/>
                        <a:cs typeface="Arial" pitchFamily="34" charset="0"/>
                      </a:endParaRPr>
                    </a:p>
                    <a:p>
                      <a:pPr marL="0" marR="0" algn="l">
                        <a:lnSpc>
                          <a:spcPct val="100000"/>
                        </a:lnSpc>
                        <a:spcBef>
                          <a:spcPts val="0"/>
                        </a:spcBef>
                        <a:spcAft>
                          <a:spcPts val="0"/>
                        </a:spcAft>
                      </a:pPr>
                      <a:r>
                        <a:rPr lang="en-US" sz="1200" b="0" baseline="0" dirty="0">
                          <a:solidFill>
                            <a:schemeClr val="tx1"/>
                          </a:solidFill>
                          <a:latin typeface="Arial" pitchFamily="34" charset="0"/>
                          <a:ea typeface="+mn-ea"/>
                          <a:cs typeface="Arial" pitchFamily="34" charset="0"/>
                        </a:rPr>
                        <a:t>Ambulatory Surgical Center (ASC) - </a:t>
                      </a:r>
                      <a:r>
                        <a:rPr lang="en-US" sz="1200" b="1" baseline="0" dirty="0">
                          <a:solidFill>
                            <a:srgbClr val="002060"/>
                          </a:solidFill>
                          <a:latin typeface="Arial" pitchFamily="34" charset="0"/>
                          <a:ea typeface="+mn-ea"/>
                          <a:cs typeface="Arial" pitchFamily="34" charset="0"/>
                        </a:rPr>
                        <a:t>$350 </a:t>
                      </a:r>
                      <a:r>
                        <a:rPr lang="en-US" sz="1200" b="0" baseline="0" dirty="0">
                          <a:solidFill>
                            <a:schemeClr val="tx1"/>
                          </a:solidFill>
                          <a:latin typeface="Arial" pitchFamily="34" charset="0"/>
                          <a:ea typeface="+mn-ea"/>
                          <a:cs typeface="Arial" pitchFamily="34" charset="0"/>
                        </a:rPr>
                        <a:t>copay per surgery</a:t>
                      </a:r>
                      <a:endParaRPr lang="en-US" sz="1200" b="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ea typeface="+mn-ea"/>
                          <a:cs typeface="Arial" pitchFamily="34" charset="0"/>
                        </a:rPr>
                        <a:t>Outpatient Hospital Facility - </a:t>
                      </a:r>
                      <a:r>
                        <a:rPr lang="en-US" sz="1200" b="1" dirty="0">
                          <a:solidFill>
                            <a:srgbClr val="002060"/>
                          </a:solidFill>
                          <a:latin typeface="Arial" pitchFamily="34" charset="0"/>
                          <a:ea typeface="+mn-ea"/>
                          <a:cs typeface="Arial" pitchFamily="34" charset="0"/>
                        </a:rPr>
                        <a:t>$400 </a:t>
                      </a:r>
                      <a:r>
                        <a:rPr lang="en-US" sz="1200" b="0" dirty="0">
                          <a:solidFill>
                            <a:schemeClr val="tx1"/>
                          </a:solidFill>
                          <a:latin typeface="Arial" pitchFamily="34" charset="0"/>
                          <a:ea typeface="+mn-ea"/>
                          <a:cs typeface="Arial" pitchFamily="34" charset="0"/>
                        </a:rPr>
                        <a:t>copay per surgery</a:t>
                      </a:r>
                    </a:p>
                    <a:p>
                      <a:pPr marL="0" marR="0" algn="l">
                        <a:lnSpc>
                          <a:spcPct val="100000"/>
                        </a:lnSpc>
                        <a:spcBef>
                          <a:spcPts val="0"/>
                        </a:spcBef>
                        <a:spcAft>
                          <a:spcPts val="0"/>
                        </a:spcAft>
                      </a:pPr>
                      <a:endParaRPr lang="en-US" sz="1200" b="0" baseline="0" dirty="0">
                        <a:solidFill>
                          <a:schemeClr val="tx1"/>
                        </a:solidFill>
                        <a:latin typeface="Arial" pitchFamily="34" charset="0"/>
                        <a:ea typeface="+mn-ea"/>
                        <a:cs typeface="Arial" pitchFamily="34" charset="0"/>
                      </a:endParaRPr>
                    </a:p>
                    <a:p>
                      <a:pPr marL="0" marR="0" algn="l">
                        <a:lnSpc>
                          <a:spcPct val="100000"/>
                        </a:lnSpc>
                        <a:spcBef>
                          <a:spcPts val="0"/>
                        </a:spcBef>
                        <a:spcAft>
                          <a:spcPts val="0"/>
                        </a:spcAft>
                      </a:pPr>
                      <a:r>
                        <a:rPr lang="en-US" sz="1200" b="0" baseline="0" dirty="0">
                          <a:solidFill>
                            <a:schemeClr val="tx1"/>
                          </a:solidFill>
                          <a:latin typeface="Arial" pitchFamily="34" charset="0"/>
                          <a:ea typeface="+mn-ea"/>
                          <a:cs typeface="Arial" pitchFamily="34" charset="0"/>
                        </a:rPr>
                        <a:t>Ambulatory Surgical Center (ASC) - </a:t>
                      </a:r>
                      <a:r>
                        <a:rPr lang="en-US" sz="1200" b="1" baseline="0" dirty="0">
                          <a:solidFill>
                            <a:srgbClr val="002060"/>
                          </a:solidFill>
                          <a:latin typeface="Arial" pitchFamily="34" charset="0"/>
                          <a:ea typeface="+mn-ea"/>
                          <a:cs typeface="Arial" pitchFamily="34" charset="0"/>
                        </a:rPr>
                        <a:t>$350</a:t>
                      </a:r>
                      <a:r>
                        <a:rPr lang="en-US" sz="1200" b="0" baseline="0" dirty="0">
                          <a:solidFill>
                            <a:schemeClr val="tx1"/>
                          </a:solidFill>
                          <a:latin typeface="Arial" pitchFamily="34" charset="0"/>
                          <a:ea typeface="+mn-ea"/>
                          <a:cs typeface="Arial" pitchFamily="34" charset="0"/>
                        </a:rPr>
                        <a:t> copay per surgery</a:t>
                      </a:r>
                    </a:p>
                    <a:p>
                      <a:pPr marL="0" marR="0" algn="l">
                        <a:lnSpc>
                          <a:spcPct val="100000"/>
                        </a:lnSpc>
                        <a:spcBef>
                          <a:spcPts val="0"/>
                        </a:spcBef>
                        <a:spcAft>
                          <a:spcPts val="0"/>
                        </a:spcAft>
                      </a:pPr>
                      <a:r>
                        <a:rPr lang="en-US" sz="1200" b="0" baseline="0" dirty="0">
                          <a:solidFill>
                            <a:schemeClr val="tx1"/>
                          </a:solidFill>
                          <a:latin typeface="Arial" pitchFamily="34" charset="0"/>
                          <a:ea typeface="+mn-ea"/>
                          <a:cs typeface="Arial" pitchFamily="34" charset="0"/>
                        </a:rPr>
                        <a:t> </a:t>
                      </a:r>
                      <a:endParaRPr lang="en-US" sz="1200" b="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2"/>
                  </a:ext>
                </a:extLst>
              </a:tr>
              <a:tr h="323792">
                <a:tc>
                  <a:txBody>
                    <a:bodyPr/>
                    <a:lstStyle/>
                    <a:p>
                      <a:pPr marL="0" marR="0" algn="l">
                        <a:lnSpc>
                          <a:spcPct val="100000"/>
                        </a:lnSpc>
                        <a:spcBef>
                          <a:spcPts val="0"/>
                        </a:spcBef>
                        <a:spcAft>
                          <a:spcPts val="0"/>
                        </a:spcAft>
                      </a:pPr>
                      <a:r>
                        <a:rPr lang="en-US" sz="1200" dirty="0">
                          <a:latin typeface="Arial" pitchFamily="34" charset="0"/>
                          <a:cs typeface="Arial" pitchFamily="34" charset="0"/>
                        </a:rPr>
                        <a:t>Emergency Care</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$80 </a:t>
                      </a:r>
                      <a:r>
                        <a:rPr lang="en-US" sz="1200" dirty="0">
                          <a:solidFill>
                            <a:schemeClr val="tx1"/>
                          </a:solidFill>
                          <a:latin typeface="Arial" pitchFamily="34" charset="0"/>
                          <a:cs typeface="Arial" pitchFamily="34" charset="0"/>
                        </a:rPr>
                        <a:t>copay per visit</a:t>
                      </a:r>
                      <a:endParaRPr lang="en-US" sz="1200" dirty="0">
                        <a:solidFill>
                          <a:schemeClr val="tx1"/>
                        </a:solidFill>
                        <a:latin typeface="Arial" pitchFamily="34" charset="0"/>
                        <a:ea typeface="Calibri"/>
                        <a:cs typeface="Arial" pitchFamily="34" charset="0"/>
                      </a:endParaRPr>
                    </a:p>
                  </a:txBody>
                  <a:tcPr marL="51435" marR="51435" marT="5143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itchFamily="34" charset="0"/>
                          <a:cs typeface="Arial" pitchFamily="34" charset="0"/>
                        </a:rPr>
                        <a:t>$80 </a:t>
                      </a:r>
                      <a:r>
                        <a:rPr lang="en-US" sz="1200" dirty="0">
                          <a:solidFill>
                            <a:schemeClr val="tx1"/>
                          </a:solidFill>
                          <a:latin typeface="Arial" pitchFamily="34" charset="0"/>
                          <a:cs typeface="Arial" pitchFamily="34" charset="0"/>
                        </a:rPr>
                        <a:t>copay per visit</a:t>
                      </a:r>
                      <a:endParaRPr lang="en-US" sz="120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3"/>
                  </a:ext>
                </a:extLst>
              </a:tr>
              <a:tr h="420199">
                <a:tc>
                  <a:txBody>
                    <a:bodyPr/>
                    <a:lstStyle/>
                    <a:p>
                      <a:pPr marL="0" marR="0" algn="l">
                        <a:lnSpc>
                          <a:spcPct val="100000"/>
                        </a:lnSpc>
                        <a:spcBef>
                          <a:spcPts val="0"/>
                        </a:spcBef>
                        <a:spcAft>
                          <a:spcPts val="0"/>
                        </a:spcAft>
                      </a:pPr>
                      <a:r>
                        <a:rPr lang="en-US" sz="1200" dirty="0">
                          <a:latin typeface="Arial" pitchFamily="34" charset="0"/>
                          <a:cs typeface="Arial" pitchFamily="34" charset="0"/>
                        </a:rPr>
                        <a:t>Urgent Care</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$50 </a:t>
                      </a:r>
                      <a:r>
                        <a:rPr lang="en-US" sz="1200" b="0" dirty="0">
                          <a:solidFill>
                            <a:schemeClr val="tx1"/>
                          </a:solidFill>
                          <a:latin typeface="Arial" pitchFamily="34" charset="0"/>
                          <a:cs typeface="Arial" pitchFamily="34" charset="0"/>
                        </a:rPr>
                        <a:t>copay per visit </a:t>
                      </a:r>
                      <a:endParaRPr lang="en-US" sz="1200" b="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$50 </a:t>
                      </a:r>
                      <a:r>
                        <a:rPr lang="en-US" sz="1200" b="0" dirty="0">
                          <a:solidFill>
                            <a:schemeClr val="tx1"/>
                          </a:solidFill>
                          <a:latin typeface="Arial" pitchFamily="34" charset="0"/>
                          <a:cs typeface="Arial" pitchFamily="34" charset="0"/>
                        </a:rPr>
                        <a:t>copay per visit </a:t>
                      </a:r>
                      <a:endParaRPr lang="en-US" sz="1200" b="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4"/>
                  </a:ext>
                </a:extLst>
              </a:tr>
              <a:tr h="464106">
                <a:tc>
                  <a:txBody>
                    <a:bodyPr/>
                    <a:lstStyle/>
                    <a:p>
                      <a:pPr marL="0" marR="0" algn="l">
                        <a:lnSpc>
                          <a:spcPct val="100000"/>
                        </a:lnSpc>
                        <a:spcBef>
                          <a:spcPts val="0"/>
                        </a:spcBef>
                        <a:spcAft>
                          <a:spcPts val="0"/>
                        </a:spcAft>
                      </a:pPr>
                      <a:r>
                        <a:rPr lang="en-US" sz="1200" dirty="0">
                          <a:latin typeface="Arial" pitchFamily="34" charset="0"/>
                          <a:cs typeface="Arial" pitchFamily="34" charset="0"/>
                        </a:rPr>
                        <a:t>Durable Medical Equipment</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20% </a:t>
                      </a:r>
                      <a:r>
                        <a:rPr lang="en-US" sz="1200" dirty="0">
                          <a:solidFill>
                            <a:schemeClr val="tx1"/>
                          </a:solidFill>
                          <a:latin typeface="Arial" pitchFamily="34" charset="0"/>
                          <a:cs typeface="Arial" pitchFamily="34" charset="0"/>
                        </a:rPr>
                        <a:t>of the cost per item</a:t>
                      </a:r>
                      <a:endParaRPr lang="en-US" sz="120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20% </a:t>
                      </a:r>
                      <a:r>
                        <a:rPr lang="en-US" sz="1200" dirty="0">
                          <a:solidFill>
                            <a:schemeClr val="tx1"/>
                          </a:solidFill>
                          <a:latin typeface="Arial" pitchFamily="34" charset="0"/>
                          <a:cs typeface="Arial" pitchFamily="34" charset="0"/>
                        </a:rPr>
                        <a:t>of the cost per item</a:t>
                      </a:r>
                      <a:endParaRPr lang="en-US" sz="120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5"/>
                  </a:ext>
                </a:extLst>
              </a:tr>
              <a:tr h="430795">
                <a:tc>
                  <a:txBody>
                    <a:bodyPr/>
                    <a:lstStyle/>
                    <a:p>
                      <a:pPr marL="0" marR="0" algn="l">
                        <a:lnSpc>
                          <a:spcPct val="100000"/>
                        </a:lnSpc>
                        <a:spcBef>
                          <a:spcPts val="0"/>
                        </a:spcBef>
                        <a:spcAft>
                          <a:spcPts val="0"/>
                        </a:spcAft>
                      </a:pPr>
                      <a:r>
                        <a:rPr lang="en-US" sz="1200" dirty="0">
                          <a:latin typeface="Arial" pitchFamily="34" charset="0"/>
                          <a:cs typeface="Arial" pitchFamily="34" charset="0"/>
                        </a:rPr>
                        <a:t>Diabetic Supplies</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20% </a:t>
                      </a:r>
                      <a:r>
                        <a:rPr lang="en-US" sz="1200" dirty="0">
                          <a:solidFill>
                            <a:schemeClr val="tx1"/>
                          </a:solidFill>
                          <a:latin typeface="Arial" pitchFamily="34" charset="0"/>
                          <a:cs typeface="Arial" pitchFamily="34" charset="0"/>
                        </a:rPr>
                        <a:t>of the cost per item</a:t>
                      </a:r>
                      <a:endParaRPr lang="en-US" sz="120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20% </a:t>
                      </a:r>
                      <a:r>
                        <a:rPr lang="en-US" sz="1200" dirty="0">
                          <a:solidFill>
                            <a:schemeClr val="tx1"/>
                          </a:solidFill>
                          <a:latin typeface="Arial" pitchFamily="34" charset="0"/>
                          <a:cs typeface="Arial" pitchFamily="34" charset="0"/>
                        </a:rPr>
                        <a:t>of the cost per item</a:t>
                      </a:r>
                      <a:endParaRPr lang="en-US" sz="120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6"/>
                  </a:ext>
                </a:extLst>
              </a:tr>
            </a:tbl>
          </a:graphicData>
        </a:graphic>
      </p:graphicFrame>
      <p:sp>
        <p:nvSpPr>
          <p:cNvPr id="9" name="Title 1"/>
          <p:cNvSpPr>
            <a:spLocks noGrp="1"/>
          </p:cNvSpPr>
          <p:nvPr>
            <p:ph type="title"/>
          </p:nvPr>
        </p:nvSpPr>
        <p:spPr/>
        <p:txBody>
          <a:bodyPr>
            <a:normAutofit fontScale="90000"/>
          </a:bodyPr>
          <a:lstStyle/>
          <a:p>
            <a:r>
              <a:rPr lang="en-US" dirty="0"/>
              <a:t>2018 MedStar Medicare Choice (HMO) </a:t>
            </a:r>
            <a:br>
              <a:rPr lang="en-US" dirty="0"/>
            </a:br>
            <a:r>
              <a:rPr lang="en-US" dirty="0"/>
              <a:t>Benefit Grid</a:t>
            </a:r>
            <a:br>
              <a:rPr lang="en-US" dirty="0"/>
            </a:br>
            <a:endParaRPr lang="en-US" dirty="0"/>
          </a:p>
        </p:txBody>
      </p:sp>
    </p:spTree>
    <p:extLst>
      <p:ext uri="{BB962C8B-B14F-4D97-AF65-F5344CB8AC3E}">
        <p14:creationId xmlns:p14="http://schemas.microsoft.com/office/powerpoint/2010/main" val="398206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16</a:t>
            </a:fld>
            <a:endParaRPr lang="en-US" altLang="en-US" dirty="0"/>
          </a:p>
        </p:txBody>
      </p:sp>
      <p:sp>
        <p:nvSpPr>
          <p:cNvPr id="6" name="Rectangle 5"/>
          <p:cNvSpPr/>
          <p:nvPr/>
        </p:nvSpPr>
        <p:spPr>
          <a:xfrm>
            <a:off x="553418" y="5114795"/>
            <a:ext cx="8133382" cy="369332"/>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a:cs typeface="Arial"/>
              </a:rPr>
              <a:t>NOTE: </a:t>
            </a:r>
            <a:r>
              <a:rPr lang="en-US" sz="900"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Please do not use Benefit Grid to quote benefits – please refer to the EOC</a:t>
            </a:r>
          </a:p>
        </p:txBody>
      </p:sp>
      <p:graphicFrame>
        <p:nvGraphicFramePr>
          <p:cNvPr id="7" name="Table 6"/>
          <p:cNvGraphicFramePr>
            <a:graphicFrameLocks noGrp="1"/>
          </p:cNvGraphicFramePr>
          <p:nvPr>
            <p:extLst>
              <p:ext uri="{D42A27DB-BD31-4B8C-83A1-F6EECF244321}">
                <p14:modId xmlns:p14="http://schemas.microsoft.com/office/powerpoint/2010/main" val="3903357182"/>
              </p:ext>
            </p:extLst>
          </p:nvPr>
        </p:nvGraphicFramePr>
        <p:xfrm>
          <a:off x="553418" y="1309035"/>
          <a:ext cx="7948662" cy="3760523"/>
        </p:xfrm>
        <a:graphic>
          <a:graphicData uri="http://schemas.openxmlformats.org/drawingml/2006/table">
            <a:tbl>
              <a:tblPr firstRow="1" bandRow="1">
                <a:tableStyleId>{B301B821-A1FF-4177-AEE7-76D212191A09}</a:tableStyleId>
              </a:tblPr>
              <a:tblGrid>
                <a:gridCol w="1575250">
                  <a:extLst>
                    <a:ext uri="{9D8B030D-6E8A-4147-A177-3AD203B41FA5}">
                      <a16:colId xmlns:a16="http://schemas.microsoft.com/office/drawing/2014/main" xmlns="" val="20000"/>
                    </a:ext>
                  </a:extLst>
                </a:gridCol>
                <a:gridCol w="3186006">
                  <a:extLst>
                    <a:ext uri="{9D8B030D-6E8A-4147-A177-3AD203B41FA5}">
                      <a16:colId xmlns:a16="http://schemas.microsoft.com/office/drawing/2014/main" xmlns="" val="20001"/>
                    </a:ext>
                  </a:extLst>
                </a:gridCol>
                <a:gridCol w="3187406">
                  <a:extLst>
                    <a:ext uri="{9D8B030D-6E8A-4147-A177-3AD203B41FA5}">
                      <a16:colId xmlns:a16="http://schemas.microsoft.com/office/drawing/2014/main" xmlns="" val="20002"/>
                    </a:ext>
                  </a:extLst>
                </a:gridCol>
              </a:tblGrid>
              <a:tr h="719303">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Benefit</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 </a:t>
                      </a:r>
                      <a:r>
                        <a:rPr lang="en-US" sz="1200" baseline="0" dirty="0">
                          <a:latin typeface="Arial" pitchFamily="34" charset="0"/>
                          <a:cs typeface="Arial" pitchFamily="34" charset="0"/>
                        </a:rPr>
                        <a:t>(HMO)</a:t>
                      </a:r>
                    </a:p>
                    <a:p>
                      <a:pPr marL="0" marR="0" algn="l">
                        <a:lnSpc>
                          <a:spcPct val="100000"/>
                        </a:lnSpc>
                        <a:spcBef>
                          <a:spcPts val="0"/>
                        </a:spcBef>
                        <a:spcAft>
                          <a:spcPts val="0"/>
                        </a:spcAft>
                      </a:pPr>
                      <a:r>
                        <a:rPr lang="en-US" sz="1200" baseline="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 </a:t>
                      </a:r>
                      <a:r>
                        <a:rPr lang="en-US" sz="1200" baseline="0" dirty="0">
                          <a:latin typeface="Arial" pitchFamily="34" charset="0"/>
                          <a:cs typeface="Arial" pitchFamily="34" charset="0"/>
                        </a:rPr>
                        <a:t>(HMO)</a:t>
                      </a:r>
                    </a:p>
                    <a:p>
                      <a:pPr marL="0" marR="0" algn="l">
                        <a:lnSpc>
                          <a:spcPct val="100000"/>
                        </a:lnSpc>
                        <a:spcBef>
                          <a:spcPts val="0"/>
                        </a:spcBef>
                        <a:spcAft>
                          <a:spcPts val="0"/>
                        </a:spcAft>
                      </a:pPr>
                      <a:r>
                        <a:rPr lang="en-US" sz="1200" baseline="0" dirty="0">
                          <a:latin typeface="Arial" pitchFamily="34" charset="0"/>
                          <a:cs typeface="Arial" pitchFamily="34" charset="0"/>
                        </a:rPr>
                        <a:t>(Maryland)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extLst>
                  <a:ext uri="{0D108BD9-81ED-4DB2-BD59-A6C34878D82A}">
                    <a16:rowId xmlns:a16="http://schemas.microsoft.com/office/drawing/2014/main" xmlns="" val="10000"/>
                  </a:ext>
                </a:extLst>
              </a:tr>
              <a:tr h="1709625">
                <a:tc>
                  <a:txBody>
                    <a:bodyPr/>
                    <a:lstStyle/>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Lab Services, X-rays </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and Advanced Imaging Radiology Services (e.g., CT scans, MRI, MRA, PET scans, Nuclear Medicine and Stress tests)</a:t>
                      </a:r>
                    </a:p>
                    <a:p>
                      <a:pPr marL="0" marR="0" algn="l">
                        <a:lnSpc>
                          <a:spcPct val="100000"/>
                        </a:lnSpc>
                        <a:spcBef>
                          <a:spcPts val="0"/>
                        </a:spcBef>
                        <a:spcAft>
                          <a:spcPts val="0"/>
                        </a:spcAft>
                      </a:pP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20% coinsurance for diagnostic tests/procedures</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copay for lab services</a:t>
                      </a:r>
                    </a:p>
                    <a:p>
                      <a:pPr marL="0" marR="0" algn="l">
                        <a:lnSpc>
                          <a:spcPct val="100000"/>
                        </a:lnSpc>
                        <a:spcBef>
                          <a:spcPts val="0"/>
                        </a:spcBef>
                        <a:spcAft>
                          <a:spcPts val="0"/>
                        </a:spcAft>
                      </a:pPr>
                      <a:r>
                        <a:rPr lang="en-US" sz="1200" baseline="0" dirty="0">
                          <a:solidFill>
                            <a:schemeClr val="tx1"/>
                          </a:solidFill>
                          <a:latin typeface="Arial" panose="020B0604020202020204" pitchFamily="34" charset="0"/>
                          <a:cs typeface="Arial" panose="020B0604020202020204" pitchFamily="34" charset="0"/>
                        </a:rPr>
                        <a:t>$20 copay</a:t>
                      </a:r>
                      <a:r>
                        <a:rPr lang="en-US" sz="1200" dirty="0">
                          <a:solidFill>
                            <a:schemeClr val="tx1"/>
                          </a:solidFill>
                          <a:latin typeface="Arial" panose="020B0604020202020204" pitchFamily="34" charset="0"/>
                          <a:cs typeface="Arial" panose="020B0604020202020204" pitchFamily="34" charset="0"/>
                        </a:rPr>
                        <a:t> for X-rays or ultrasound</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$200 copay for each advanced imaging radiology service (e.g. CT scans,</a:t>
                      </a:r>
                      <a:r>
                        <a:rPr lang="en-US" sz="1200" baseline="0" dirty="0">
                          <a:solidFill>
                            <a:schemeClr val="tx1"/>
                          </a:solidFill>
                          <a:latin typeface="Arial" panose="020B0604020202020204" pitchFamily="34" charset="0"/>
                          <a:cs typeface="Arial" panose="020B0604020202020204" pitchFamily="34" charset="0"/>
                        </a:rPr>
                        <a:t> MRI, MRA, PET scans)</a:t>
                      </a:r>
                      <a:endParaRPr lang="en-US" sz="1200" dirty="0">
                        <a:solidFill>
                          <a:schemeClr val="tx1"/>
                        </a:solidFill>
                        <a:latin typeface="Arial" panose="020B0604020202020204" pitchFamily="34" charset="0"/>
                        <a:cs typeface="Arial" panose="020B0604020202020204" pitchFamily="34" charset="0"/>
                      </a:endParaRP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20% coinsurance for therapeutic radiology</a:t>
                      </a:r>
                    </a:p>
                  </a:txBody>
                  <a:tcPr marL="51435" marR="51435" marT="51435" marB="0"/>
                </a:tc>
                <a:tc>
                  <a:txBody>
                    <a:bodyPr/>
                    <a:lstStyle/>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20% coinsurance for diagnostic tests/procedures</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copay for lab services</a:t>
                      </a:r>
                    </a:p>
                    <a:p>
                      <a:pPr marL="0" marR="0" algn="l">
                        <a:lnSpc>
                          <a:spcPct val="100000"/>
                        </a:lnSpc>
                        <a:spcBef>
                          <a:spcPts val="0"/>
                        </a:spcBef>
                        <a:spcAft>
                          <a:spcPts val="0"/>
                        </a:spcAft>
                      </a:pPr>
                      <a:r>
                        <a:rPr lang="en-US" sz="1200" baseline="0" dirty="0">
                          <a:solidFill>
                            <a:schemeClr val="tx1"/>
                          </a:solidFill>
                          <a:latin typeface="Arial" panose="020B0604020202020204" pitchFamily="34" charset="0"/>
                          <a:cs typeface="Arial" panose="020B0604020202020204" pitchFamily="34" charset="0"/>
                        </a:rPr>
                        <a:t>$20 copay</a:t>
                      </a:r>
                      <a:r>
                        <a:rPr lang="en-US" sz="1200" dirty="0">
                          <a:solidFill>
                            <a:schemeClr val="tx1"/>
                          </a:solidFill>
                          <a:latin typeface="Arial" panose="020B0604020202020204" pitchFamily="34" charset="0"/>
                          <a:cs typeface="Arial" panose="020B0604020202020204" pitchFamily="34" charset="0"/>
                        </a:rPr>
                        <a:t> for X-rays or ultrasound</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$200 copay for each advanced imaging radiology service (e.g. CT scans,</a:t>
                      </a:r>
                      <a:r>
                        <a:rPr lang="en-US" sz="1200" baseline="0" dirty="0">
                          <a:solidFill>
                            <a:schemeClr val="tx1"/>
                          </a:solidFill>
                          <a:latin typeface="Arial" panose="020B0604020202020204" pitchFamily="34" charset="0"/>
                          <a:cs typeface="Arial" panose="020B0604020202020204" pitchFamily="34" charset="0"/>
                        </a:rPr>
                        <a:t> MRI, MRA, PET scans)</a:t>
                      </a:r>
                      <a:endParaRPr lang="en-US" sz="1200" dirty="0">
                        <a:solidFill>
                          <a:schemeClr val="tx1"/>
                        </a:solidFill>
                        <a:latin typeface="Arial" panose="020B0604020202020204" pitchFamily="34" charset="0"/>
                        <a:cs typeface="Arial" panose="020B0604020202020204" pitchFamily="34" charset="0"/>
                      </a:endParaRP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20% coinsurance for therapeutic radiology</a:t>
                      </a:r>
                    </a:p>
                  </a:txBody>
                  <a:tcPr marL="51435" marR="51435" marT="51435" marB="0"/>
                </a:tc>
                <a:extLst>
                  <a:ext uri="{0D108BD9-81ED-4DB2-BD59-A6C34878D82A}">
                    <a16:rowId xmlns:a16="http://schemas.microsoft.com/office/drawing/2014/main" xmlns="" val="10001"/>
                  </a:ext>
                </a:extLst>
              </a:tr>
              <a:tr h="1192829">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Preventive Services</a:t>
                      </a:r>
                      <a:endParaRPr lang="en-US" sz="1200" dirty="0">
                        <a:latin typeface="Arial" pitchFamily="34" charset="0"/>
                        <a:ea typeface="Calibri"/>
                        <a:cs typeface="Arial" pitchFamily="34" charset="0"/>
                      </a:endParaRPr>
                    </a:p>
                  </a:txBody>
                  <a:tcPr marL="51435" marR="51435" marT="51435" marB="0"/>
                </a:tc>
                <a:tc>
                  <a:txBody>
                    <a:bodyPr/>
                    <a:lstStyle/>
                    <a:p>
                      <a:r>
                        <a:rPr lang="en-US" sz="1200" b="0" dirty="0">
                          <a:solidFill>
                            <a:schemeClr val="tx1"/>
                          </a:solidFill>
                          <a:latin typeface="Arial" pitchFamily="34" charset="0"/>
                          <a:cs typeface="Arial" pitchFamily="34" charset="0"/>
                        </a:rPr>
                        <a:t>$0 copay for annual wellness exam, routine physical exam, Medicare-covered immunizations (e.g., flu and pneumonia) and preventive screenings, including mammograms, Pap, pelvic, prostate, colorectal exams and bone mass measurement</a:t>
                      </a:r>
                    </a:p>
                  </a:txBody>
                  <a:tcPr marL="51435" marR="51435" marT="51435" marB="0"/>
                </a:tc>
                <a:tc>
                  <a:txBody>
                    <a:bodyPr/>
                    <a:lstStyle/>
                    <a:p>
                      <a:r>
                        <a:rPr lang="en-US" sz="1200" b="0" dirty="0">
                          <a:solidFill>
                            <a:schemeClr val="tx1"/>
                          </a:solidFill>
                          <a:latin typeface="Arial" pitchFamily="34" charset="0"/>
                          <a:cs typeface="Arial" pitchFamily="34" charset="0"/>
                        </a:rPr>
                        <a:t>$0 copay for annual wellness exam, routine physical exam, Medicare-covered immunizations (e.g., flu and pneumonia) and preventive screenings, including mammograms, Pap, pelvic, prostate, colorectal exams and bone mass measurement</a:t>
                      </a:r>
                    </a:p>
                  </a:txBody>
                  <a:tcPr marL="51435" marR="51435" marT="51435" marB="0"/>
                </a:tc>
                <a:extLst>
                  <a:ext uri="{0D108BD9-81ED-4DB2-BD59-A6C34878D82A}">
                    <a16:rowId xmlns:a16="http://schemas.microsoft.com/office/drawing/2014/main" xmlns="" val="10002"/>
                  </a:ext>
                </a:extLst>
              </a:tr>
            </a:tbl>
          </a:graphicData>
        </a:graphic>
      </p:graphicFrame>
      <p:sp>
        <p:nvSpPr>
          <p:cNvPr id="8" name="Title 1"/>
          <p:cNvSpPr txBox="1">
            <a:spLocks/>
          </p:cNvSpPr>
          <p:nvPr/>
        </p:nvSpPr>
        <p:spPr>
          <a:xfrm>
            <a:off x="466825" y="274638"/>
            <a:ext cx="8229600" cy="1143000"/>
          </a:xfrm>
          <a:prstGeom prst="rect">
            <a:avLst/>
          </a:prstGeom>
        </p:spPr>
        <p:txBody>
          <a:bodyPr vert="horz" lIns="91440" tIns="45720" rIns="91440" bIns="45720" rtlCol="0" anchor="t">
            <a:normAutofit fontScale="97500"/>
          </a:bodyPr>
          <a:lstStyle>
            <a:lvl1pPr algn="l" defTabSz="342900" rtl="0" eaLnBrk="1" latinLnBrk="0" hangingPunct="1">
              <a:spcBef>
                <a:spcPct val="0"/>
              </a:spcBef>
              <a:buNone/>
              <a:defRPr sz="2400" b="1" i="0" kern="1200">
                <a:solidFill>
                  <a:srgbClr val="002664"/>
                </a:solidFill>
                <a:latin typeface="Arial Bold"/>
                <a:ea typeface="+mj-ea"/>
                <a:cs typeface="Arial Bold"/>
              </a:defRPr>
            </a:lvl1pPr>
          </a:lstStyle>
          <a:p>
            <a:pPr fontAlgn="auto">
              <a:spcAft>
                <a:spcPts val="0"/>
              </a:spcAft>
            </a:pPr>
            <a:r>
              <a:rPr lang="en-US"/>
              <a:t>2018 MedStar Medicare Choice (HMO) </a:t>
            </a:r>
            <a:br>
              <a:rPr lang="en-US"/>
            </a:br>
            <a:r>
              <a:rPr lang="en-US"/>
              <a:t>Benefit Grid</a:t>
            </a:r>
            <a:br>
              <a:rPr lang="en-US"/>
            </a:br>
            <a:endParaRPr lang="en-US" dirty="0"/>
          </a:p>
        </p:txBody>
      </p:sp>
    </p:spTree>
    <p:extLst>
      <p:ext uri="{BB962C8B-B14F-4D97-AF65-F5344CB8AC3E}">
        <p14:creationId xmlns:p14="http://schemas.microsoft.com/office/powerpoint/2010/main" val="1559057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2018 MedStar Medicare Choice (HMO) </a:t>
            </a:r>
            <a:br>
              <a:rPr lang="en-US" dirty="0"/>
            </a:br>
            <a:r>
              <a:rPr lang="en-US" dirty="0"/>
              <a:t>Prescription Drug Benefit</a:t>
            </a:r>
          </a:p>
        </p:txBody>
      </p:sp>
      <p:sp>
        <p:nvSpPr>
          <p:cNvPr id="3" name="Content Placeholder 2"/>
          <p:cNvSpPr>
            <a:spLocks noGrp="1"/>
          </p:cNvSpPr>
          <p:nvPr>
            <p:ph idx="1"/>
          </p:nvPr>
        </p:nvSpPr>
        <p:spPr>
          <a:xfrm>
            <a:off x="457200" y="1721645"/>
            <a:ext cx="8229600" cy="3394472"/>
          </a:xfrm>
        </p:spPr>
        <p:txBody>
          <a:bodyPr/>
          <a:lstStyle/>
          <a:p>
            <a:pPr marL="0" indent="0">
              <a:buNone/>
            </a:pPr>
            <a:r>
              <a:rPr lang="en-US" sz="1800" dirty="0"/>
              <a:t>The prescription drug benefit will have six drug tiers as follows:</a:t>
            </a:r>
          </a:p>
          <a:p>
            <a:pPr marL="0" indent="0">
              <a:buNone/>
            </a:pPr>
            <a:endParaRPr lang="en-US" sz="1800" dirty="0"/>
          </a:p>
          <a:p>
            <a:pPr lvl="2"/>
            <a:r>
              <a:rPr lang="en-US" sz="1800" dirty="0"/>
              <a:t>Tier 1: Preferred Generic drugs</a:t>
            </a:r>
          </a:p>
          <a:p>
            <a:pPr lvl="2"/>
            <a:r>
              <a:rPr lang="en-US" sz="1800" dirty="0"/>
              <a:t>Tier 2: Generic drugs</a:t>
            </a:r>
          </a:p>
          <a:p>
            <a:pPr lvl="2"/>
            <a:r>
              <a:rPr lang="en-US" sz="1800" dirty="0"/>
              <a:t>Tier 3: Preferred Brand drugs</a:t>
            </a:r>
          </a:p>
          <a:p>
            <a:pPr lvl="2"/>
            <a:r>
              <a:rPr lang="en-US" sz="1800" dirty="0"/>
              <a:t>Tier 4: Non-Preferred Brand drugs</a:t>
            </a:r>
          </a:p>
          <a:p>
            <a:pPr lvl="2"/>
            <a:r>
              <a:rPr lang="en-US" sz="1800" dirty="0"/>
              <a:t>Tier 5: Specialty drugs</a:t>
            </a:r>
          </a:p>
          <a:p>
            <a:pPr lvl="2"/>
            <a:r>
              <a:rPr lang="en-US" sz="1800" dirty="0"/>
              <a:t>Tier 6: Select Care drugs</a:t>
            </a:r>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17</a:t>
            </a:fld>
            <a:endParaRPr lang="en-US" altLang="en-US" dirty="0"/>
          </a:p>
        </p:txBody>
      </p:sp>
      <p:pic>
        <p:nvPicPr>
          <p:cNvPr id="5" name="Picture 4"/>
          <p:cNvPicPr>
            <a:picLocks noChangeAspect="1"/>
          </p:cNvPicPr>
          <p:nvPr/>
        </p:nvPicPr>
        <p:blipFill>
          <a:blip r:embed="rId3"/>
          <a:stretch>
            <a:fillRect/>
          </a:stretch>
        </p:blipFill>
        <p:spPr>
          <a:xfrm>
            <a:off x="6267413" y="2907650"/>
            <a:ext cx="2222185" cy="2208467"/>
          </a:xfrm>
          <a:prstGeom prst="rect">
            <a:avLst/>
          </a:prstGeom>
        </p:spPr>
      </p:pic>
      <p:pic>
        <p:nvPicPr>
          <p:cNvPr id="6" name="Picture 5"/>
          <p:cNvPicPr>
            <a:picLocks noChangeAspect="1"/>
          </p:cNvPicPr>
          <p:nvPr/>
        </p:nvPicPr>
        <p:blipFill>
          <a:blip r:embed="rId4"/>
          <a:stretch>
            <a:fillRect/>
          </a:stretch>
        </p:blipFill>
        <p:spPr>
          <a:xfrm>
            <a:off x="6356574" y="2987666"/>
            <a:ext cx="2043861" cy="2048434"/>
          </a:xfrm>
          <a:prstGeom prst="rect">
            <a:avLst/>
          </a:prstGeom>
        </p:spPr>
      </p:pic>
    </p:spTree>
    <p:extLst>
      <p:ext uri="{BB962C8B-B14F-4D97-AF65-F5344CB8AC3E}">
        <p14:creationId xmlns:p14="http://schemas.microsoft.com/office/powerpoint/2010/main" val="262508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25" y="66326"/>
            <a:ext cx="8463788" cy="881382"/>
          </a:xfrm>
        </p:spPr>
        <p:txBody>
          <a:bodyPr>
            <a:normAutofit fontScale="90000"/>
          </a:bodyPr>
          <a:lstStyle/>
          <a:p>
            <a:r>
              <a:rPr lang="en-US" dirty="0"/>
              <a:t/>
            </a:r>
            <a:br>
              <a:rPr lang="en-US" dirty="0"/>
            </a:br>
            <a:r>
              <a:rPr lang="en-US" dirty="0"/>
              <a:t>2018 MedStar Medicare Choice (HMO) </a:t>
            </a:r>
            <a:br>
              <a:rPr lang="en-US" dirty="0"/>
            </a:br>
            <a:r>
              <a:rPr lang="en-US" dirty="0"/>
              <a:t>Prescription Drug Benefits</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18</a:t>
            </a:fld>
            <a:endParaRPr lang="en-US" altLang="en-US" dirty="0"/>
          </a:p>
        </p:txBody>
      </p:sp>
      <p:sp>
        <p:nvSpPr>
          <p:cNvPr id="6" name="Rectangle 5"/>
          <p:cNvSpPr/>
          <p:nvPr/>
        </p:nvSpPr>
        <p:spPr>
          <a:xfrm>
            <a:off x="701013" y="5563929"/>
            <a:ext cx="8229600" cy="357790"/>
          </a:xfrm>
          <a:prstGeom prst="rect">
            <a:avLst/>
          </a:prstGeom>
        </p:spPr>
        <p:txBody>
          <a:bodyPr wrap="square">
            <a:spAutoFit/>
          </a:bodyPr>
          <a:lstStyle/>
          <a:p>
            <a:pPr fontAlgn="auto">
              <a:spcBef>
                <a:spcPts val="0"/>
              </a:spcBef>
              <a:spcAft>
                <a:spcPts val="0"/>
              </a:spcAft>
            </a:pPr>
            <a:r>
              <a:rPr lang="en-US" sz="825" b="1" i="1" dirty="0">
                <a:solidFill>
                  <a:prstClr val="black"/>
                </a:solidFill>
                <a:latin typeface="Arial"/>
                <a:cs typeface="Arial"/>
              </a:rPr>
              <a:t>NOTE: </a:t>
            </a:r>
            <a:r>
              <a:rPr lang="en-US" sz="825" i="1"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a:t>
            </a:r>
            <a:r>
              <a:rPr lang="en-US" sz="800" dirty="0">
                <a:solidFill>
                  <a:prstClr val="black"/>
                </a:solidFill>
                <a:latin typeface="Arial"/>
                <a:cs typeface="Arial"/>
              </a:rPr>
              <a:t>Please do not use Benefit Grid to quote benefits – please refer to the EOC</a:t>
            </a:r>
            <a:endParaRPr lang="en-US" sz="825" i="1" dirty="0">
              <a:solidFill>
                <a:prstClr val="black"/>
              </a:solidFill>
              <a:latin typeface="Arial"/>
              <a:cs typeface="Arial"/>
            </a:endParaRPr>
          </a:p>
        </p:txBody>
      </p:sp>
      <p:sp>
        <p:nvSpPr>
          <p:cNvPr id="7" name="TextBox 6"/>
          <p:cNvSpPr txBox="1"/>
          <p:nvPr/>
        </p:nvSpPr>
        <p:spPr>
          <a:xfrm>
            <a:off x="605766" y="1641740"/>
            <a:ext cx="3569099" cy="338554"/>
          </a:xfrm>
          <a:prstGeom prst="rect">
            <a:avLst/>
          </a:prstGeom>
          <a:noFill/>
        </p:spPr>
        <p:txBody>
          <a:bodyPr wrap="square" rtlCol="0">
            <a:spAutoFit/>
          </a:bodyPr>
          <a:lstStyle/>
          <a:p>
            <a:pPr fontAlgn="auto">
              <a:spcBef>
                <a:spcPts val="0"/>
              </a:spcBef>
              <a:spcAft>
                <a:spcPts val="0"/>
              </a:spcAft>
            </a:pPr>
            <a:r>
              <a:rPr lang="en-US" sz="1600" b="1" dirty="0">
                <a:solidFill>
                  <a:srgbClr val="002664"/>
                </a:solidFill>
                <a:latin typeface="Arial" panose="020B0604020202020204" pitchFamily="34" charset="0"/>
                <a:cs typeface="Arial" panose="020B0604020202020204" pitchFamily="34" charset="0"/>
              </a:rPr>
              <a:t>Initial Coverage Phase:  $3,750</a:t>
            </a:r>
          </a:p>
        </p:txBody>
      </p:sp>
      <p:graphicFrame>
        <p:nvGraphicFramePr>
          <p:cNvPr id="8" name="Table 7"/>
          <p:cNvGraphicFramePr>
            <a:graphicFrameLocks noGrp="1"/>
          </p:cNvGraphicFramePr>
          <p:nvPr>
            <p:extLst/>
          </p:nvPr>
        </p:nvGraphicFramePr>
        <p:xfrm>
          <a:off x="907942" y="2041220"/>
          <a:ext cx="7064252" cy="3403006"/>
        </p:xfrm>
        <a:graphic>
          <a:graphicData uri="http://schemas.openxmlformats.org/drawingml/2006/table">
            <a:tbl>
              <a:tblPr firstRow="1" bandRow="1">
                <a:tableStyleId>{B301B821-A1FF-4177-AEE7-76D212191A09}</a:tableStyleId>
              </a:tblPr>
              <a:tblGrid>
                <a:gridCol w="2670478">
                  <a:extLst>
                    <a:ext uri="{9D8B030D-6E8A-4147-A177-3AD203B41FA5}">
                      <a16:colId xmlns:a16="http://schemas.microsoft.com/office/drawing/2014/main" xmlns="" val="20000"/>
                    </a:ext>
                  </a:extLst>
                </a:gridCol>
                <a:gridCol w="2039022">
                  <a:extLst>
                    <a:ext uri="{9D8B030D-6E8A-4147-A177-3AD203B41FA5}">
                      <a16:colId xmlns:a16="http://schemas.microsoft.com/office/drawing/2014/main" xmlns="" val="20001"/>
                    </a:ext>
                  </a:extLst>
                </a:gridCol>
                <a:gridCol w="2354752">
                  <a:extLst>
                    <a:ext uri="{9D8B030D-6E8A-4147-A177-3AD203B41FA5}">
                      <a16:colId xmlns:a16="http://schemas.microsoft.com/office/drawing/2014/main" xmlns="" val="20002"/>
                    </a:ext>
                  </a:extLst>
                </a:gridCol>
              </a:tblGrid>
              <a:tr h="461440">
                <a:tc>
                  <a:txBody>
                    <a:bodyPr/>
                    <a:lstStyle/>
                    <a:p>
                      <a:r>
                        <a:rPr lang="en-US" sz="1200" dirty="0">
                          <a:latin typeface="Arial" pitchFamily="34" charset="0"/>
                          <a:cs typeface="Arial" pitchFamily="34" charset="0"/>
                        </a:rPr>
                        <a:t>Prescription</a:t>
                      </a:r>
                      <a:r>
                        <a:rPr lang="en-US" sz="1200" baseline="0" dirty="0">
                          <a:latin typeface="Arial" pitchFamily="34" charset="0"/>
                          <a:cs typeface="Arial" pitchFamily="34" charset="0"/>
                        </a:rPr>
                        <a:t> Drugs</a:t>
                      </a:r>
                      <a:endParaRPr lang="en-US" sz="1200" dirty="0">
                        <a:latin typeface="Arial" pitchFamily="34" charset="0"/>
                        <a:cs typeface="Arial" pitchFamily="34" charset="0"/>
                      </a:endParaRPr>
                    </a:p>
                  </a:txBody>
                  <a:tcPr marL="46655" marR="46655" marT="23327" marB="23327">
                    <a:solidFill>
                      <a:srgbClr val="002664"/>
                    </a:solidFill>
                  </a:tcPr>
                </a:tc>
                <a:tc>
                  <a:txBody>
                    <a:bodyPr/>
                    <a:lstStyle/>
                    <a:p>
                      <a:r>
                        <a:rPr lang="en-US" sz="1200" dirty="0">
                          <a:latin typeface="Arial" pitchFamily="34" charset="0"/>
                          <a:cs typeface="Arial" pitchFamily="34" charset="0"/>
                        </a:rPr>
                        <a:t>One Month Supply</a:t>
                      </a:r>
                    </a:p>
                    <a:p>
                      <a:r>
                        <a:rPr lang="en-US" sz="1200" dirty="0">
                          <a:latin typeface="Arial" pitchFamily="34" charset="0"/>
                          <a:cs typeface="Arial" pitchFamily="34" charset="0"/>
                        </a:rPr>
                        <a:t>(up to 30-days)</a:t>
                      </a:r>
                    </a:p>
                  </a:txBody>
                  <a:tcPr marL="46655" marR="46655" marT="23327" marB="23327">
                    <a:solidFill>
                      <a:srgbClr val="002664"/>
                    </a:solidFill>
                  </a:tcPr>
                </a:tc>
                <a:tc>
                  <a:txBody>
                    <a:bodyPr/>
                    <a:lstStyle/>
                    <a:p>
                      <a:r>
                        <a:rPr lang="en-US" sz="1200" dirty="0">
                          <a:latin typeface="Arial" pitchFamily="34" charset="0"/>
                          <a:cs typeface="Arial" pitchFamily="34" charset="0"/>
                        </a:rPr>
                        <a:t>Three Month Supply</a:t>
                      </a:r>
                    </a:p>
                    <a:p>
                      <a:r>
                        <a:rPr lang="en-US" sz="1200" dirty="0">
                          <a:latin typeface="Arial" pitchFamily="34" charset="0"/>
                          <a:cs typeface="Arial" pitchFamily="34" charset="0"/>
                        </a:rPr>
                        <a:t>(up to 90</a:t>
                      </a:r>
                      <a:r>
                        <a:rPr lang="en-US" sz="1200" baseline="0" dirty="0">
                          <a:latin typeface="Arial" pitchFamily="34" charset="0"/>
                          <a:cs typeface="Arial" pitchFamily="34" charset="0"/>
                        </a:rPr>
                        <a:t>-days)</a:t>
                      </a:r>
                      <a:endParaRPr lang="en-US" sz="1200" dirty="0">
                        <a:latin typeface="Arial" pitchFamily="34" charset="0"/>
                        <a:cs typeface="Arial" pitchFamily="34" charset="0"/>
                      </a:endParaRPr>
                    </a:p>
                  </a:txBody>
                  <a:tcPr marL="46655" marR="46655" marT="23327" marB="23327">
                    <a:solidFill>
                      <a:srgbClr val="002664"/>
                    </a:solidFill>
                  </a:tcPr>
                </a:tc>
                <a:extLst>
                  <a:ext uri="{0D108BD9-81ED-4DB2-BD59-A6C34878D82A}">
                    <a16:rowId xmlns:a16="http://schemas.microsoft.com/office/drawing/2014/main" xmlns="" val="10000"/>
                  </a:ext>
                </a:extLst>
              </a:tr>
              <a:tr h="455099">
                <a:tc>
                  <a:txBody>
                    <a:bodyPr/>
                    <a:lstStyle/>
                    <a:p>
                      <a:r>
                        <a:rPr lang="en-US" sz="1200" dirty="0">
                          <a:latin typeface="Arial" pitchFamily="34" charset="0"/>
                          <a:cs typeface="Arial" pitchFamily="34" charset="0"/>
                        </a:rPr>
                        <a:t>Tier 1: Preferred Generic Drugs</a:t>
                      </a:r>
                    </a:p>
                  </a:txBody>
                  <a:tcPr marL="46655" marR="46655" marT="23327" marB="23327"/>
                </a:tc>
                <a:tc>
                  <a:txBody>
                    <a:bodyPr/>
                    <a:lstStyle/>
                    <a:p>
                      <a:pPr algn="l"/>
                      <a:r>
                        <a:rPr lang="en-US" sz="1200" b="1" dirty="0">
                          <a:solidFill>
                            <a:srgbClr val="002060"/>
                          </a:solidFill>
                          <a:latin typeface="Arial" pitchFamily="34" charset="0"/>
                          <a:cs typeface="Arial" pitchFamily="34" charset="0"/>
                        </a:rPr>
                        <a:t>$4 </a:t>
                      </a:r>
                      <a:r>
                        <a:rPr lang="en-US" sz="1200" dirty="0">
                          <a:solidFill>
                            <a:schemeClr val="tx1"/>
                          </a:solidFill>
                          <a:latin typeface="Arial" pitchFamily="34" charset="0"/>
                          <a:cs typeface="Arial" pitchFamily="34" charset="0"/>
                        </a:rPr>
                        <a:t>copay</a:t>
                      </a:r>
                    </a:p>
                  </a:txBody>
                  <a:tcPr marL="46655" marR="46655" marT="23327" marB="23327"/>
                </a:tc>
                <a:tc>
                  <a:txBody>
                    <a:bodyPr/>
                    <a:lstStyle/>
                    <a:p>
                      <a:pPr algn="l"/>
                      <a:r>
                        <a:rPr lang="en-US" sz="1200" b="1" dirty="0">
                          <a:solidFill>
                            <a:srgbClr val="002060"/>
                          </a:solidFill>
                          <a:latin typeface="Arial" pitchFamily="34" charset="0"/>
                          <a:cs typeface="Arial" pitchFamily="34" charset="0"/>
                        </a:rPr>
                        <a:t>$12</a:t>
                      </a:r>
                      <a:r>
                        <a:rPr lang="en-US" sz="1200" b="1" baseline="0" dirty="0">
                          <a:solidFill>
                            <a:srgbClr val="002060"/>
                          </a:solidFill>
                          <a:latin typeface="Arial" pitchFamily="34" charset="0"/>
                          <a:cs typeface="Arial" pitchFamily="34" charset="0"/>
                        </a:rPr>
                        <a:t> </a:t>
                      </a:r>
                      <a:r>
                        <a:rPr lang="en-US" sz="1200" baseline="0" dirty="0">
                          <a:solidFill>
                            <a:schemeClr val="tx1"/>
                          </a:solidFill>
                          <a:latin typeface="Arial" pitchFamily="34" charset="0"/>
                          <a:cs typeface="Arial" pitchFamily="34" charset="0"/>
                        </a:rPr>
                        <a:t>retail copay</a:t>
                      </a:r>
                      <a:endParaRPr lang="en-US" sz="1200" dirty="0">
                        <a:solidFill>
                          <a:schemeClr val="tx1"/>
                        </a:solidFill>
                        <a:latin typeface="Arial" pitchFamily="34" charset="0"/>
                        <a:cs typeface="Arial" pitchFamily="34" charset="0"/>
                      </a:endParaRPr>
                    </a:p>
                    <a:p>
                      <a:pPr algn="l"/>
                      <a:r>
                        <a:rPr lang="en-US" sz="1200" b="1" dirty="0">
                          <a:solidFill>
                            <a:srgbClr val="002060"/>
                          </a:solidFill>
                          <a:latin typeface="Arial" pitchFamily="34" charset="0"/>
                          <a:cs typeface="Arial" pitchFamily="34" charset="0"/>
                        </a:rPr>
                        <a:t>$10 </a:t>
                      </a:r>
                      <a:r>
                        <a:rPr lang="en-US" sz="1200" dirty="0">
                          <a:solidFill>
                            <a:schemeClr val="tx1"/>
                          </a:solidFill>
                          <a:latin typeface="Arial" pitchFamily="34" charset="0"/>
                          <a:cs typeface="Arial" pitchFamily="34" charset="0"/>
                        </a:rPr>
                        <a:t>mail-order copay</a:t>
                      </a:r>
                    </a:p>
                  </a:txBody>
                  <a:tcPr marL="46655" marR="46655" marT="23327" marB="23327"/>
                </a:tc>
                <a:extLst>
                  <a:ext uri="{0D108BD9-81ED-4DB2-BD59-A6C34878D82A}">
                    <a16:rowId xmlns:a16="http://schemas.microsoft.com/office/drawing/2014/main" xmlns="" val="10001"/>
                  </a:ext>
                </a:extLst>
              </a:tr>
              <a:tr h="459467">
                <a:tc>
                  <a:txBody>
                    <a:bodyPr/>
                    <a:lstStyle/>
                    <a:p>
                      <a:r>
                        <a:rPr lang="en-US" sz="1200" baseline="0" dirty="0">
                          <a:latin typeface="Arial" pitchFamily="34" charset="0"/>
                          <a:cs typeface="Arial" pitchFamily="34" charset="0"/>
                        </a:rPr>
                        <a:t>Tier 2: Generic Drugs</a:t>
                      </a:r>
                      <a:endParaRPr lang="en-US" sz="1200" dirty="0">
                        <a:latin typeface="Arial" pitchFamily="34" charset="0"/>
                        <a:cs typeface="Arial" pitchFamily="34" charset="0"/>
                      </a:endParaRPr>
                    </a:p>
                  </a:txBody>
                  <a:tcPr marL="46655" marR="46655" marT="23327" marB="23327"/>
                </a:tc>
                <a:tc>
                  <a:txBody>
                    <a:bodyPr/>
                    <a:lstStyle/>
                    <a:p>
                      <a:pPr algn="l"/>
                      <a:r>
                        <a:rPr lang="en-US" sz="1200" b="1" dirty="0">
                          <a:solidFill>
                            <a:srgbClr val="002060"/>
                          </a:solidFill>
                          <a:latin typeface="Arial" pitchFamily="34" charset="0"/>
                          <a:cs typeface="Arial" pitchFamily="34" charset="0"/>
                        </a:rPr>
                        <a:t>$15 </a:t>
                      </a:r>
                      <a:r>
                        <a:rPr lang="en-US" sz="1200" dirty="0">
                          <a:solidFill>
                            <a:schemeClr val="tx1"/>
                          </a:solidFill>
                          <a:latin typeface="Arial" pitchFamily="34" charset="0"/>
                          <a:cs typeface="Arial" pitchFamily="34" charset="0"/>
                        </a:rPr>
                        <a:t>copay</a:t>
                      </a:r>
                    </a:p>
                  </a:txBody>
                  <a:tcPr marL="46655" marR="46655" marT="23327" marB="23327"/>
                </a:tc>
                <a:tc>
                  <a:txBody>
                    <a:bodyPr/>
                    <a:lstStyle/>
                    <a:p>
                      <a:pPr algn="l"/>
                      <a:r>
                        <a:rPr lang="en-US" sz="1200" b="1" dirty="0">
                          <a:solidFill>
                            <a:srgbClr val="002060"/>
                          </a:solidFill>
                          <a:latin typeface="Arial" pitchFamily="34" charset="0"/>
                          <a:cs typeface="Arial" pitchFamily="34" charset="0"/>
                        </a:rPr>
                        <a:t>$45 </a:t>
                      </a:r>
                      <a:r>
                        <a:rPr lang="en-US" sz="1200" dirty="0">
                          <a:solidFill>
                            <a:schemeClr val="tx1"/>
                          </a:solidFill>
                          <a:latin typeface="Arial" pitchFamily="34" charset="0"/>
                          <a:cs typeface="Arial" pitchFamily="34" charset="0"/>
                        </a:rPr>
                        <a:t>retail copay</a:t>
                      </a:r>
                    </a:p>
                    <a:p>
                      <a:pPr algn="l"/>
                      <a:r>
                        <a:rPr lang="en-US" sz="1200" b="1" dirty="0">
                          <a:solidFill>
                            <a:srgbClr val="002060"/>
                          </a:solidFill>
                          <a:latin typeface="Arial" pitchFamily="34" charset="0"/>
                          <a:cs typeface="Arial" pitchFamily="34" charset="0"/>
                        </a:rPr>
                        <a:t>$37.50 </a:t>
                      </a:r>
                      <a:r>
                        <a:rPr lang="en-US" sz="1200" dirty="0">
                          <a:solidFill>
                            <a:schemeClr val="tx1"/>
                          </a:solidFill>
                          <a:latin typeface="Arial" pitchFamily="34" charset="0"/>
                          <a:cs typeface="Arial" pitchFamily="34" charset="0"/>
                        </a:rPr>
                        <a:t>mail-order copay</a:t>
                      </a:r>
                    </a:p>
                  </a:txBody>
                  <a:tcPr marL="46655" marR="46655" marT="23327" marB="23327"/>
                </a:tc>
                <a:extLst>
                  <a:ext uri="{0D108BD9-81ED-4DB2-BD59-A6C34878D82A}">
                    <a16:rowId xmlns:a16="http://schemas.microsoft.com/office/drawing/2014/main" xmlns="" val="10002"/>
                  </a:ext>
                </a:extLst>
              </a:tr>
              <a:tr h="463395">
                <a:tc>
                  <a:txBody>
                    <a:bodyPr/>
                    <a:lstStyle/>
                    <a:p>
                      <a:r>
                        <a:rPr lang="en-US" sz="1200" dirty="0">
                          <a:latin typeface="Arial" pitchFamily="34" charset="0"/>
                          <a:cs typeface="Arial" pitchFamily="34" charset="0"/>
                        </a:rPr>
                        <a:t>Tier 3: Preferred</a:t>
                      </a:r>
                      <a:r>
                        <a:rPr lang="en-US" sz="1200" baseline="0" dirty="0">
                          <a:latin typeface="Arial" pitchFamily="34" charset="0"/>
                          <a:cs typeface="Arial" pitchFamily="34" charset="0"/>
                        </a:rPr>
                        <a:t> Brand Name Drugs</a:t>
                      </a:r>
                      <a:endParaRPr lang="en-US" sz="1200" dirty="0">
                        <a:latin typeface="Arial" pitchFamily="34" charset="0"/>
                        <a:cs typeface="Arial" pitchFamily="34" charset="0"/>
                      </a:endParaRPr>
                    </a:p>
                  </a:txBody>
                  <a:tcPr marL="46655" marR="46655" marT="23327" marB="23327"/>
                </a:tc>
                <a:tc>
                  <a:txBody>
                    <a:bodyPr/>
                    <a:lstStyle/>
                    <a:p>
                      <a:pPr algn="l"/>
                      <a:r>
                        <a:rPr lang="en-US" sz="1200" b="1" dirty="0">
                          <a:solidFill>
                            <a:srgbClr val="002060"/>
                          </a:solidFill>
                          <a:latin typeface="Arial" pitchFamily="34" charset="0"/>
                          <a:cs typeface="Arial" pitchFamily="34" charset="0"/>
                        </a:rPr>
                        <a:t>$47 </a:t>
                      </a:r>
                      <a:r>
                        <a:rPr lang="en-US" sz="1200" dirty="0">
                          <a:solidFill>
                            <a:schemeClr val="tx1"/>
                          </a:solidFill>
                          <a:latin typeface="Arial" pitchFamily="34" charset="0"/>
                          <a:cs typeface="Arial" pitchFamily="34" charset="0"/>
                        </a:rPr>
                        <a:t>copay</a:t>
                      </a:r>
                    </a:p>
                  </a:txBody>
                  <a:tcPr marL="46655" marR="46655" marT="23327" marB="23327"/>
                </a:tc>
                <a:tc>
                  <a:txBody>
                    <a:bodyPr/>
                    <a:lstStyle/>
                    <a:p>
                      <a:pPr algn="l"/>
                      <a:r>
                        <a:rPr lang="en-US" sz="1200" b="1" dirty="0">
                          <a:solidFill>
                            <a:srgbClr val="002060"/>
                          </a:solidFill>
                          <a:latin typeface="Arial" pitchFamily="34" charset="0"/>
                          <a:cs typeface="Arial" pitchFamily="34" charset="0"/>
                        </a:rPr>
                        <a:t>$141 </a:t>
                      </a:r>
                      <a:r>
                        <a:rPr lang="en-US" sz="1200" dirty="0">
                          <a:solidFill>
                            <a:schemeClr val="tx1"/>
                          </a:solidFill>
                          <a:latin typeface="Arial" pitchFamily="34" charset="0"/>
                          <a:cs typeface="Arial" pitchFamily="34" charset="0"/>
                        </a:rPr>
                        <a:t>retail copay</a:t>
                      </a:r>
                    </a:p>
                    <a:p>
                      <a:pPr algn="l"/>
                      <a:r>
                        <a:rPr lang="en-US" sz="1200" b="1" dirty="0">
                          <a:solidFill>
                            <a:srgbClr val="002060"/>
                          </a:solidFill>
                          <a:latin typeface="Arial" pitchFamily="34" charset="0"/>
                          <a:cs typeface="Arial" pitchFamily="34" charset="0"/>
                        </a:rPr>
                        <a:t>$117.50 </a:t>
                      </a:r>
                      <a:r>
                        <a:rPr lang="en-US" sz="1200" dirty="0">
                          <a:solidFill>
                            <a:schemeClr val="tx1"/>
                          </a:solidFill>
                          <a:latin typeface="Arial" pitchFamily="34" charset="0"/>
                          <a:cs typeface="Arial" pitchFamily="34" charset="0"/>
                        </a:rPr>
                        <a:t>mail-order copay</a:t>
                      </a:r>
                    </a:p>
                  </a:txBody>
                  <a:tcPr marL="46655" marR="46655" marT="23327" marB="23327"/>
                </a:tc>
                <a:extLst>
                  <a:ext uri="{0D108BD9-81ED-4DB2-BD59-A6C34878D82A}">
                    <a16:rowId xmlns:a16="http://schemas.microsoft.com/office/drawing/2014/main" xmlns="" val="10003"/>
                  </a:ext>
                </a:extLst>
              </a:tr>
              <a:tr h="475401">
                <a:tc>
                  <a:txBody>
                    <a:bodyPr/>
                    <a:lstStyle/>
                    <a:p>
                      <a:r>
                        <a:rPr lang="en-US" sz="1200" dirty="0">
                          <a:latin typeface="Arial" pitchFamily="34" charset="0"/>
                          <a:cs typeface="Arial" pitchFamily="34" charset="0"/>
                        </a:rPr>
                        <a:t>Tier 4: Non-Preferred Brand</a:t>
                      </a:r>
                      <a:r>
                        <a:rPr lang="en-US" sz="1200" baseline="0" dirty="0">
                          <a:latin typeface="Arial" pitchFamily="34" charset="0"/>
                          <a:cs typeface="Arial" pitchFamily="34" charset="0"/>
                        </a:rPr>
                        <a:t> Name Drugs</a:t>
                      </a:r>
                      <a:endParaRPr lang="en-US" sz="1200" dirty="0">
                        <a:latin typeface="Arial" pitchFamily="34" charset="0"/>
                        <a:cs typeface="Arial" pitchFamily="34" charset="0"/>
                      </a:endParaRPr>
                    </a:p>
                  </a:txBody>
                  <a:tcPr marL="46655" marR="46655" marT="23327" marB="23327"/>
                </a:tc>
                <a:tc>
                  <a:txBody>
                    <a:bodyPr/>
                    <a:lstStyle/>
                    <a:p>
                      <a:pPr algn="l"/>
                      <a:r>
                        <a:rPr lang="en-US" sz="1200" b="1" dirty="0">
                          <a:solidFill>
                            <a:srgbClr val="002060"/>
                          </a:solidFill>
                          <a:latin typeface="Arial" pitchFamily="34" charset="0"/>
                          <a:cs typeface="Arial" pitchFamily="34" charset="0"/>
                        </a:rPr>
                        <a:t>$100 </a:t>
                      </a:r>
                      <a:r>
                        <a:rPr lang="en-US" sz="1200" dirty="0">
                          <a:solidFill>
                            <a:schemeClr val="tx1"/>
                          </a:solidFill>
                          <a:latin typeface="Arial" pitchFamily="34" charset="0"/>
                          <a:cs typeface="Arial" pitchFamily="34" charset="0"/>
                        </a:rPr>
                        <a:t>copay</a:t>
                      </a:r>
                    </a:p>
                  </a:txBody>
                  <a:tcPr marL="46655" marR="46655" marT="23327" marB="23327"/>
                </a:tc>
                <a:tc>
                  <a:txBody>
                    <a:bodyPr/>
                    <a:lstStyle/>
                    <a:p>
                      <a:pPr algn="l"/>
                      <a:r>
                        <a:rPr lang="en-US" sz="1200" b="1" dirty="0">
                          <a:solidFill>
                            <a:srgbClr val="002060"/>
                          </a:solidFill>
                          <a:latin typeface="Arial" pitchFamily="34" charset="0"/>
                          <a:cs typeface="Arial" pitchFamily="34" charset="0"/>
                        </a:rPr>
                        <a:t>$300 </a:t>
                      </a:r>
                      <a:r>
                        <a:rPr lang="en-US" sz="1200" dirty="0">
                          <a:solidFill>
                            <a:schemeClr val="tx1"/>
                          </a:solidFill>
                          <a:latin typeface="Arial" pitchFamily="34" charset="0"/>
                          <a:cs typeface="Arial" pitchFamily="34" charset="0"/>
                        </a:rPr>
                        <a:t>retail copay</a:t>
                      </a:r>
                    </a:p>
                    <a:p>
                      <a:pPr algn="l"/>
                      <a:r>
                        <a:rPr lang="en-US" sz="1200" b="1" dirty="0">
                          <a:solidFill>
                            <a:srgbClr val="002060"/>
                          </a:solidFill>
                          <a:latin typeface="Arial" pitchFamily="34" charset="0"/>
                          <a:cs typeface="Arial" pitchFamily="34" charset="0"/>
                        </a:rPr>
                        <a:t>$250</a:t>
                      </a:r>
                      <a:r>
                        <a:rPr lang="en-US" sz="1200" dirty="0">
                          <a:solidFill>
                            <a:schemeClr val="tx1"/>
                          </a:solidFill>
                          <a:latin typeface="Arial" pitchFamily="34" charset="0"/>
                          <a:cs typeface="Arial" pitchFamily="34" charset="0"/>
                        </a:rPr>
                        <a:t> mail-order</a:t>
                      </a:r>
                      <a:r>
                        <a:rPr lang="en-US" sz="1200" baseline="0" dirty="0">
                          <a:solidFill>
                            <a:schemeClr val="tx1"/>
                          </a:solidFill>
                          <a:latin typeface="Arial" pitchFamily="34" charset="0"/>
                          <a:cs typeface="Arial" pitchFamily="34" charset="0"/>
                        </a:rPr>
                        <a:t> copay</a:t>
                      </a:r>
                      <a:endParaRPr lang="en-US" sz="1200" dirty="0">
                        <a:solidFill>
                          <a:schemeClr val="tx1"/>
                        </a:solidFill>
                        <a:latin typeface="Arial" pitchFamily="34" charset="0"/>
                        <a:cs typeface="Arial" pitchFamily="34" charset="0"/>
                      </a:endParaRPr>
                    </a:p>
                  </a:txBody>
                  <a:tcPr marL="46655" marR="46655" marT="23327" marB="23327"/>
                </a:tc>
                <a:extLst>
                  <a:ext uri="{0D108BD9-81ED-4DB2-BD59-A6C34878D82A}">
                    <a16:rowId xmlns:a16="http://schemas.microsoft.com/office/drawing/2014/main" xmlns="" val="10004"/>
                  </a:ext>
                </a:extLst>
              </a:tr>
              <a:tr h="544102">
                <a:tc>
                  <a:txBody>
                    <a:bodyPr/>
                    <a:lstStyle/>
                    <a:p>
                      <a:r>
                        <a:rPr lang="en-US" sz="1200" dirty="0">
                          <a:latin typeface="Arial" pitchFamily="34" charset="0"/>
                          <a:cs typeface="Arial" pitchFamily="34" charset="0"/>
                        </a:rPr>
                        <a:t>Tier 5: Specialty Drugs</a:t>
                      </a:r>
                    </a:p>
                    <a:p>
                      <a:r>
                        <a:rPr lang="en-US" sz="1200" dirty="0">
                          <a:latin typeface="Arial" pitchFamily="34" charset="0"/>
                          <a:cs typeface="Arial" pitchFamily="34" charset="0"/>
                        </a:rPr>
                        <a:t>(one month supply only)</a:t>
                      </a:r>
                    </a:p>
                  </a:txBody>
                  <a:tcPr marL="46655" marR="46655" marT="23327" marB="23327"/>
                </a:tc>
                <a:tc>
                  <a:txBody>
                    <a:bodyPr/>
                    <a:lstStyle/>
                    <a:p>
                      <a:r>
                        <a:rPr lang="en-US" sz="1200" b="1" dirty="0">
                          <a:solidFill>
                            <a:srgbClr val="002060"/>
                          </a:solidFill>
                          <a:latin typeface="Arial" pitchFamily="34" charset="0"/>
                          <a:cs typeface="Arial" pitchFamily="34" charset="0"/>
                        </a:rPr>
                        <a:t>25% </a:t>
                      </a:r>
                      <a:r>
                        <a:rPr lang="en-US" sz="1200" dirty="0">
                          <a:solidFill>
                            <a:schemeClr val="tx1"/>
                          </a:solidFill>
                          <a:latin typeface="Arial" pitchFamily="34" charset="0"/>
                          <a:cs typeface="Arial" pitchFamily="34" charset="0"/>
                        </a:rPr>
                        <a:t>of the cost </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strike="noStrike" baseline="0" dirty="0">
                          <a:solidFill>
                            <a:srgbClr val="002060"/>
                          </a:solidFill>
                          <a:latin typeface="Arial" pitchFamily="34" charset="0"/>
                          <a:cs typeface="Arial" pitchFamily="34" charset="0"/>
                        </a:rPr>
                        <a:t>25% </a:t>
                      </a:r>
                      <a:r>
                        <a:rPr lang="en-US" sz="1200" strike="noStrike" baseline="0" dirty="0">
                          <a:solidFill>
                            <a:schemeClr val="tx1"/>
                          </a:solidFill>
                          <a:latin typeface="Arial" pitchFamily="34" charset="0"/>
                          <a:cs typeface="Arial" pitchFamily="34" charset="0"/>
                        </a:rPr>
                        <a:t>mail-order</a:t>
                      </a:r>
                      <a:endParaRPr lang="en-US" sz="1200" dirty="0">
                        <a:solidFill>
                          <a:schemeClr val="tx1"/>
                        </a:solidFill>
                        <a:latin typeface="Arial" pitchFamily="34" charset="0"/>
                        <a:cs typeface="Arial" pitchFamily="34" charset="0"/>
                      </a:endParaRPr>
                    </a:p>
                  </a:txBody>
                  <a:tcPr marL="46655" marR="46655" marT="23327" marB="23327"/>
                </a:tc>
                <a:tc>
                  <a:txBody>
                    <a:bodyPr/>
                    <a:lstStyle/>
                    <a:p>
                      <a:r>
                        <a:rPr lang="en-US" sz="1200" strike="noStrike" baseline="0" dirty="0">
                          <a:solidFill>
                            <a:schemeClr val="tx1"/>
                          </a:solidFill>
                          <a:latin typeface="Arial" pitchFamily="34" charset="0"/>
                          <a:cs typeface="Arial" pitchFamily="34" charset="0"/>
                        </a:rPr>
                        <a:t>Not offered</a:t>
                      </a:r>
                    </a:p>
                  </a:txBody>
                  <a:tcPr marL="46655" marR="46655" marT="23327" marB="23327"/>
                </a:tc>
                <a:extLst>
                  <a:ext uri="{0D108BD9-81ED-4DB2-BD59-A6C34878D82A}">
                    <a16:rowId xmlns:a16="http://schemas.microsoft.com/office/drawing/2014/main" xmlns="" val="10005"/>
                  </a:ext>
                </a:extLst>
              </a:tr>
              <a:tr h="544102">
                <a:tc>
                  <a:txBody>
                    <a:bodyPr/>
                    <a:lstStyle/>
                    <a:p>
                      <a:r>
                        <a:rPr lang="en-US" sz="1200" b="0" dirty="0">
                          <a:latin typeface="Arial" pitchFamily="34" charset="0"/>
                          <a:cs typeface="Arial" pitchFamily="34" charset="0"/>
                        </a:rPr>
                        <a:t>Tier 6: Select Care Drugs</a:t>
                      </a:r>
                    </a:p>
                  </a:txBody>
                  <a:tcPr marL="46655" marR="46655" marT="23327" marB="23327"/>
                </a:tc>
                <a:tc>
                  <a:txBody>
                    <a:bodyPr/>
                    <a:lstStyle/>
                    <a:p>
                      <a:r>
                        <a:rPr lang="en-US" sz="1200" b="1" dirty="0">
                          <a:solidFill>
                            <a:srgbClr val="002060"/>
                          </a:solidFill>
                          <a:latin typeface="Arial" pitchFamily="34" charset="0"/>
                          <a:cs typeface="Arial" pitchFamily="34" charset="0"/>
                        </a:rPr>
                        <a:t>$3 </a:t>
                      </a:r>
                      <a:r>
                        <a:rPr lang="en-US" sz="1200" b="0" dirty="0">
                          <a:solidFill>
                            <a:schemeClr val="tx1"/>
                          </a:solidFill>
                          <a:latin typeface="Arial" pitchFamily="34" charset="0"/>
                          <a:cs typeface="Arial" pitchFamily="34" charset="0"/>
                        </a:rPr>
                        <a:t>copay</a:t>
                      </a:r>
                    </a:p>
                  </a:txBody>
                  <a:tcPr marL="46655" marR="46655" marT="23327" marB="23327"/>
                </a:tc>
                <a:tc>
                  <a:txBody>
                    <a:bodyPr/>
                    <a:lstStyle/>
                    <a:p>
                      <a:r>
                        <a:rPr lang="en-US" sz="1200" b="1" strike="noStrike" baseline="0" dirty="0">
                          <a:solidFill>
                            <a:srgbClr val="002060"/>
                          </a:solidFill>
                          <a:latin typeface="Arial" pitchFamily="34" charset="0"/>
                          <a:cs typeface="Arial" pitchFamily="34" charset="0"/>
                        </a:rPr>
                        <a:t>$9 </a:t>
                      </a:r>
                      <a:r>
                        <a:rPr lang="en-US" sz="1200" b="0" strike="noStrike" baseline="0" dirty="0">
                          <a:solidFill>
                            <a:schemeClr val="tx1"/>
                          </a:solidFill>
                          <a:latin typeface="Arial" pitchFamily="34" charset="0"/>
                          <a:cs typeface="Arial" pitchFamily="34" charset="0"/>
                        </a:rPr>
                        <a:t>retail copay</a:t>
                      </a:r>
                    </a:p>
                    <a:p>
                      <a:r>
                        <a:rPr lang="en-US" sz="1200" b="1" strike="noStrike" baseline="0" dirty="0">
                          <a:solidFill>
                            <a:srgbClr val="002060"/>
                          </a:solidFill>
                          <a:latin typeface="Arial" pitchFamily="34" charset="0"/>
                          <a:cs typeface="Arial" pitchFamily="34" charset="0"/>
                        </a:rPr>
                        <a:t>$7.50 </a:t>
                      </a:r>
                      <a:r>
                        <a:rPr lang="en-US" sz="1200" b="0" strike="noStrike" baseline="0" dirty="0">
                          <a:solidFill>
                            <a:schemeClr val="tx1"/>
                          </a:solidFill>
                          <a:latin typeface="Arial" pitchFamily="34" charset="0"/>
                          <a:cs typeface="Arial" pitchFamily="34" charset="0"/>
                        </a:rPr>
                        <a:t>mail-order copay</a:t>
                      </a:r>
                    </a:p>
                  </a:txBody>
                  <a:tcPr marL="46655" marR="46655" marT="23327" marB="23327"/>
                </a:tc>
                <a:extLst>
                  <a:ext uri="{0D108BD9-81ED-4DB2-BD59-A6C34878D82A}">
                    <a16:rowId xmlns:a16="http://schemas.microsoft.com/office/drawing/2014/main" xmlns="" val="10006"/>
                  </a:ext>
                </a:extLst>
              </a:tr>
            </a:tbl>
          </a:graphicData>
        </a:graphic>
      </p:graphicFrame>
      <p:sp>
        <p:nvSpPr>
          <p:cNvPr id="5" name="TextBox 4"/>
          <p:cNvSpPr txBox="1"/>
          <p:nvPr/>
        </p:nvSpPr>
        <p:spPr>
          <a:xfrm>
            <a:off x="559845" y="1278705"/>
            <a:ext cx="8488908" cy="338554"/>
          </a:xfrm>
          <a:prstGeom prst="rect">
            <a:avLst/>
          </a:prstGeom>
          <a:noFill/>
        </p:spPr>
        <p:txBody>
          <a:bodyPr wrap="square" rtlCol="0">
            <a:spAutoFit/>
          </a:bodyPr>
          <a:lstStyle/>
          <a:p>
            <a:pPr fontAlgn="auto">
              <a:spcBef>
                <a:spcPts val="0"/>
              </a:spcBef>
              <a:spcAft>
                <a:spcPts val="0"/>
              </a:spcAft>
            </a:pPr>
            <a:r>
              <a:rPr lang="en-US" sz="1600" b="1" dirty="0">
                <a:solidFill>
                  <a:srgbClr val="002060"/>
                </a:solidFill>
                <a:latin typeface="Arial" panose="020B0604020202020204" pitchFamily="34" charset="0"/>
                <a:cs typeface="Arial" panose="020B0604020202020204" pitchFamily="34" charset="0"/>
              </a:rPr>
              <a:t>There is a $405 Part D deductible applied to drugs on Tiers 3, 4 and 5 of the formulary.</a:t>
            </a:r>
          </a:p>
        </p:txBody>
      </p:sp>
    </p:spTree>
    <p:extLst>
      <p:ext uri="{BB962C8B-B14F-4D97-AF65-F5344CB8AC3E}">
        <p14:creationId xmlns:p14="http://schemas.microsoft.com/office/powerpoint/2010/main" val="274237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500" dirty="0"/>
              <a:t>MedStar 2018 Agenda</a:t>
            </a:r>
          </a:p>
        </p:txBody>
      </p:sp>
      <p:graphicFrame>
        <p:nvGraphicFramePr>
          <p:cNvPr id="3" name="Table 2"/>
          <p:cNvGraphicFramePr>
            <a:graphicFrameLocks noGrp="1"/>
          </p:cNvGraphicFramePr>
          <p:nvPr>
            <p:extLst>
              <p:ext uri="{D42A27DB-BD31-4B8C-83A1-F6EECF244321}">
                <p14:modId xmlns:p14="http://schemas.microsoft.com/office/powerpoint/2010/main" val="169580060"/>
              </p:ext>
            </p:extLst>
          </p:nvPr>
        </p:nvGraphicFramePr>
        <p:xfrm>
          <a:off x="762000" y="838200"/>
          <a:ext cx="7924800" cy="4419600"/>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xmlns="" val="20000"/>
                    </a:ext>
                  </a:extLst>
                </a:gridCol>
              </a:tblGrid>
              <a:tr h="4419600">
                <a:tc>
                  <a:txBody>
                    <a:bodyPr/>
                    <a:lstStyle/>
                    <a:p>
                      <a:r>
                        <a:rPr lang="en-US" sz="2400" b="0" dirty="0">
                          <a:solidFill>
                            <a:srgbClr val="002060"/>
                          </a:solidFill>
                          <a:latin typeface="Arial" panose="020B0604020202020204" pitchFamily="34" charset="0"/>
                          <a:cs typeface="Arial" panose="020B0604020202020204" pitchFamily="34" charset="0"/>
                        </a:rPr>
                        <a:t>MedStar</a:t>
                      </a:r>
                      <a:r>
                        <a:rPr lang="en-US" sz="2400" b="0" baseline="0" dirty="0">
                          <a:solidFill>
                            <a:srgbClr val="002060"/>
                          </a:solidFill>
                          <a:latin typeface="Arial" panose="020B0604020202020204" pitchFamily="34" charset="0"/>
                          <a:cs typeface="Arial" panose="020B0604020202020204" pitchFamily="34" charset="0"/>
                        </a:rPr>
                        <a:t> Medicare Choice </a:t>
                      </a:r>
                      <a:r>
                        <a:rPr lang="en-US" sz="2400" b="0" baseline="0" dirty="0" smtClean="0">
                          <a:solidFill>
                            <a:srgbClr val="002060"/>
                          </a:solidFill>
                          <a:latin typeface="Arial" panose="020B0604020202020204" pitchFamily="34" charset="0"/>
                          <a:cs typeface="Arial" panose="020B0604020202020204" pitchFamily="34" charset="0"/>
                        </a:rPr>
                        <a:t>Overview</a:t>
                      </a:r>
                    </a:p>
                    <a:p>
                      <a:endParaRPr lang="en-US" sz="2400" b="0" baseline="0" dirty="0">
                        <a:solidFill>
                          <a:srgbClr val="00206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b="0" baseline="0" dirty="0" smtClean="0">
                          <a:solidFill>
                            <a:srgbClr val="002060"/>
                          </a:solidFill>
                          <a:latin typeface="Arial" panose="020B0604020202020204" pitchFamily="34" charset="0"/>
                          <a:cs typeface="Arial" panose="020B0604020202020204" pitchFamily="34" charset="0"/>
                        </a:rPr>
                        <a:t>2018 Benefits </a:t>
                      </a:r>
                      <a:r>
                        <a:rPr lang="en-US" sz="2400" b="0" baseline="0" dirty="0">
                          <a:solidFill>
                            <a:srgbClr val="002060"/>
                          </a:solidFill>
                          <a:latin typeface="Arial" panose="020B0604020202020204" pitchFamily="34" charset="0"/>
                          <a:cs typeface="Arial" panose="020B0604020202020204" pitchFamily="34" charset="0"/>
                        </a:rPr>
                        <a:t>and Updates/Changes</a:t>
                      </a:r>
                    </a:p>
                    <a:p>
                      <a:pPr marL="742950" lvl="1" indent="-285750">
                        <a:buFont typeface="Arial" panose="020B0604020202020204" pitchFamily="34" charset="0"/>
                        <a:buChar char="•"/>
                      </a:pPr>
                      <a:r>
                        <a:rPr lang="en-US" sz="2400" b="0" baseline="0" dirty="0">
                          <a:solidFill>
                            <a:srgbClr val="002060"/>
                          </a:solidFill>
                          <a:latin typeface="Arial" panose="020B0604020202020204" pitchFamily="34" charset="0"/>
                          <a:cs typeface="Arial" panose="020B0604020202020204" pitchFamily="34" charset="0"/>
                        </a:rPr>
                        <a:t>Stars</a:t>
                      </a:r>
                    </a:p>
                    <a:p>
                      <a:pPr marL="742950" lvl="1" indent="-285750">
                        <a:buFont typeface="Arial" panose="020B0604020202020204" pitchFamily="34" charset="0"/>
                        <a:buChar char="•"/>
                      </a:pPr>
                      <a:r>
                        <a:rPr lang="en-US" sz="2400" b="0" baseline="0" dirty="0">
                          <a:solidFill>
                            <a:srgbClr val="002060"/>
                          </a:solidFill>
                          <a:latin typeface="Arial" panose="020B0604020202020204" pitchFamily="34" charset="0"/>
                          <a:cs typeface="Arial" panose="020B0604020202020204" pitchFamily="34" charset="0"/>
                        </a:rPr>
                        <a:t>RAF</a:t>
                      </a:r>
                    </a:p>
                    <a:p>
                      <a:pPr marL="742950" lvl="1" indent="-285750">
                        <a:buFont typeface="Arial" panose="020B0604020202020204" pitchFamily="34" charset="0"/>
                        <a:buChar char="•"/>
                      </a:pPr>
                      <a:r>
                        <a:rPr lang="en-US" sz="2400" b="0" baseline="0" dirty="0">
                          <a:solidFill>
                            <a:srgbClr val="002060"/>
                          </a:solidFill>
                          <a:latin typeface="Arial" panose="020B0604020202020204" pitchFamily="34" charset="0"/>
                          <a:cs typeface="Arial" panose="020B0604020202020204" pitchFamily="34" charset="0"/>
                        </a:rPr>
                        <a:t>SNP </a:t>
                      </a:r>
                      <a:r>
                        <a:rPr lang="en-US" sz="2400" b="0" baseline="0" dirty="0" smtClean="0">
                          <a:solidFill>
                            <a:srgbClr val="002060"/>
                          </a:solidFill>
                          <a:latin typeface="Arial" panose="020B0604020202020204" pitchFamily="34" charset="0"/>
                          <a:cs typeface="Arial" panose="020B0604020202020204" pitchFamily="34" charset="0"/>
                        </a:rPr>
                        <a:t>MOC</a:t>
                      </a:r>
                    </a:p>
                    <a:p>
                      <a:pPr marL="742950" lvl="1" indent="-285750">
                        <a:buFont typeface="Arial" panose="020B0604020202020204" pitchFamily="34" charset="0"/>
                        <a:buChar char="•"/>
                      </a:pPr>
                      <a:r>
                        <a:rPr lang="en-US" sz="2400" b="0" baseline="0" dirty="0" smtClean="0">
                          <a:solidFill>
                            <a:srgbClr val="002060"/>
                          </a:solidFill>
                          <a:latin typeface="Arial" panose="020B0604020202020204" pitchFamily="34" charset="0"/>
                          <a:cs typeface="Arial" panose="020B0604020202020204" pitchFamily="34" charset="0"/>
                        </a:rPr>
                        <a:t>Provider Resources</a:t>
                      </a:r>
                    </a:p>
                    <a:p>
                      <a:pPr marL="742950" lvl="1" indent="-285750">
                        <a:buFont typeface="Arial" panose="020B0604020202020204" pitchFamily="34" charset="0"/>
                        <a:buChar char="•"/>
                      </a:pPr>
                      <a:r>
                        <a:rPr lang="en-US" sz="2400" b="0" baseline="0" dirty="0" smtClean="0">
                          <a:solidFill>
                            <a:srgbClr val="002060"/>
                          </a:solidFill>
                          <a:latin typeface="Arial" panose="020B0604020202020204" pitchFamily="34" charset="0"/>
                          <a:cs typeface="Arial" panose="020B0604020202020204" pitchFamily="34" charset="0"/>
                        </a:rPr>
                        <a:t>Fraud, Waste and Abuse </a:t>
                      </a:r>
                    </a:p>
                    <a:p>
                      <a:pPr marL="742950" lvl="1" indent="-285750">
                        <a:buFont typeface="Arial" panose="020B0604020202020204" pitchFamily="34" charset="0"/>
                        <a:buChar char="•"/>
                      </a:pPr>
                      <a:r>
                        <a:rPr lang="en-US" sz="2400" b="0" baseline="0" dirty="0" smtClean="0">
                          <a:solidFill>
                            <a:srgbClr val="002060"/>
                          </a:solidFill>
                          <a:latin typeface="Arial" panose="020B0604020202020204" pitchFamily="34" charset="0"/>
                          <a:cs typeface="Arial" panose="020B0604020202020204" pitchFamily="34" charset="0"/>
                        </a:rPr>
                        <a:t>Medicare Appendix</a:t>
                      </a:r>
                      <a:endParaRPr lang="en-US" sz="2400" b="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06642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09" y="0"/>
            <a:ext cx="8229600" cy="1143000"/>
          </a:xfrm>
        </p:spPr>
        <p:txBody>
          <a:bodyPr>
            <a:normAutofit fontScale="90000"/>
          </a:bodyPr>
          <a:lstStyle/>
          <a:p>
            <a:r>
              <a:rPr lang="en-US" dirty="0"/>
              <a:t/>
            </a:r>
            <a:br>
              <a:rPr lang="en-US" dirty="0"/>
            </a:br>
            <a:r>
              <a:rPr lang="en-US" sz="2200" dirty="0"/>
              <a:t>2018 MedStar Medicare Choice (HMO) </a:t>
            </a:r>
            <a:br>
              <a:rPr lang="en-US" sz="2200" dirty="0"/>
            </a:br>
            <a:r>
              <a:rPr lang="en-US" sz="2200" dirty="0"/>
              <a:t>Prescription Drug Benefits (cont.)</a:t>
            </a:r>
            <a:r>
              <a:rPr lang="en-US" dirty="0"/>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19</a:t>
            </a:fld>
            <a:endParaRPr lang="en-US" altLang="en-US" dirty="0"/>
          </a:p>
        </p:txBody>
      </p:sp>
      <p:sp>
        <p:nvSpPr>
          <p:cNvPr id="6" name="Rectangle 5"/>
          <p:cNvSpPr/>
          <p:nvPr/>
        </p:nvSpPr>
        <p:spPr>
          <a:xfrm>
            <a:off x="557409" y="5413300"/>
            <a:ext cx="8229600" cy="357790"/>
          </a:xfrm>
          <a:prstGeom prst="rect">
            <a:avLst/>
          </a:prstGeom>
        </p:spPr>
        <p:txBody>
          <a:bodyPr wrap="square">
            <a:spAutoFit/>
          </a:bodyPr>
          <a:lstStyle/>
          <a:p>
            <a:pPr fontAlgn="auto">
              <a:spcBef>
                <a:spcPts val="0"/>
              </a:spcBef>
              <a:spcAft>
                <a:spcPts val="0"/>
              </a:spcAft>
            </a:pPr>
            <a:r>
              <a:rPr lang="en-US" sz="825" b="1" i="1" dirty="0">
                <a:solidFill>
                  <a:prstClr val="black"/>
                </a:solidFill>
                <a:latin typeface="Arial"/>
                <a:cs typeface="Arial"/>
              </a:rPr>
              <a:t>NOTE: </a:t>
            </a:r>
            <a:r>
              <a:rPr lang="en-US" sz="825" i="1"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a:t>
            </a:r>
            <a:r>
              <a:rPr lang="en-US" sz="800" dirty="0">
                <a:solidFill>
                  <a:prstClr val="black"/>
                </a:solidFill>
                <a:latin typeface="Arial"/>
                <a:cs typeface="Arial"/>
              </a:rPr>
              <a:t>Please do not use Benefit Grid to quote benefits – please refer to the EOC</a:t>
            </a:r>
            <a:endParaRPr lang="en-US" sz="825" i="1" dirty="0">
              <a:solidFill>
                <a:prstClr val="black"/>
              </a:solidFill>
              <a:latin typeface="Arial"/>
              <a:cs typeface="Arial"/>
            </a:endParaRPr>
          </a:p>
        </p:txBody>
      </p:sp>
      <p:graphicFrame>
        <p:nvGraphicFramePr>
          <p:cNvPr id="8" name="Table 7"/>
          <p:cNvGraphicFramePr>
            <a:graphicFrameLocks noGrp="1"/>
          </p:cNvGraphicFramePr>
          <p:nvPr>
            <p:extLst/>
          </p:nvPr>
        </p:nvGraphicFramePr>
        <p:xfrm>
          <a:off x="557409" y="1191142"/>
          <a:ext cx="8358996" cy="4103189"/>
        </p:xfrm>
        <a:graphic>
          <a:graphicData uri="http://schemas.openxmlformats.org/drawingml/2006/table">
            <a:tbl>
              <a:tblPr firstRow="1" bandRow="1">
                <a:tableStyleId>{B301B821-A1FF-4177-AEE7-76D212191A09}</a:tableStyleId>
              </a:tblPr>
              <a:tblGrid>
                <a:gridCol w="2232877">
                  <a:extLst>
                    <a:ext uri="{9D8B030D-6E8A-4147-A177-3AD203B41FA5}">
                      <a16:colId xmlns:a16="http://schemas.microsoft.com/office/drawing/2014/main" xmlns="" val="20000"/>
                    </a:ext>
                  </a:extLst>
                </a:gridCol>
                <a:gridCol w="6126119">
                  <a:extLst>
                    <a:ext uri="{9D8B030D-6E8A-4147-A177-3AD203B41FA5}">
                      <a16:colId xmlns:a16="http://schemas.microsoft.com/office/drawing/2014/main" xmlns="" val="20001"/>
                    </a:ext>
                  </a:extLst>
                </a:gridCol>
              </a:tblGrid>
              <a:tr h="0">
                <a:tc>
                  <a:txBody>
                    <a:bodyPr/>
                    <a:lstStyle/>
                    <a:p>
                      <a:r>
                        <a:rPr lang="en-US" sz="1200" dirty="0">
                          <a:solidFill>
                            <a:schemeClr val="bg1"/>
                          </a:solidFill>
                          <a:latin typeface="Arial" panose="020B0604020202020204" pitchFamily="34" charset="0"/>
                          <a:cs typeface="Arial" panose="020B0604020202020204" pitchFamily="34" charset="0"/>
                        </a:rPr>
                        <a:t>Prescription Drug Benefit</a:t>
                      </a:r>
                    </a:p>
                  </a:txBody>
                  <a:tcPr marL="46655" marR="46655" marT="23327" marB="23327">
                    <a:solidFill>
                      <a:srgbClr val="002664"/>
                    </a:solidFill>
                  </a:tcPr>
                </a:tc>
                <a:tc>
                  <a:txBody>
                    <a:bodyPr/>
                    <a:lstStyle/>
                    <a:p>
                      <a:pPr algn="l"/>
                      <a:endParaRPr lang="en-US" sz="1200" b="1" dirty="0">
                        <a:solidFill>
                          <a:schemeClr val="bg1"/>
                        </a:solidFill>
                        <a:latin typeface="Arial" pitchFamily="34" charset="0"/>
                        <a:cs typeface="Arial" pitchFamily="34" charset="0"/>
                      </a:endParaRPr>
                    </a:p>
                  </a:txBody>
                  <a:tcPr marL="46655" marR="46655" marT="23327" marB="23327">
                    <a:solidFill>
                      <a:srgbClr val="002664"/>
                    </a:solidFill>
                  </a:tcPr>
                </a:tc>
                <a:extLst>
                  <a:ext uri="{0D108BD9-81ED-4DB2-BD59-A6C34878D82A}">
                    <a16:rowId xmlns:a16="http://schemas.microsoft.com/office/drawing/2014/main" xmlns="" val="10000"/>
                  </a:ext>
                </a:extLst>
              </a:tr>
              <a:tr h="219264">
                <a:tc>
                  <a:txBody>
                    <a:bodyPr/>
                    <a:lstStyle/>
                    <a:p>
                      <a:r>
                        <a:rPr lang="en-US" sz="1200" dirty="0">
                          <a:solidFill>
                            <a:schemeClr val="tx1"/>
                          </a:solidFill>
                          <a:latin typeface="Arial" panose="020B0604020202020204" pitchFamily="34" charset="0"/>
                          <a:cs typeface="Arial" panose="020B0604020202020204" pitchFamily="34" charset="0"/>
                        </a:rPr>
                        <a:t>Initial Coverage Limit (ICL)</a:t>
                      </a:r>
                    </a:p>
                  </a:txBody>
                  <a:tcPr marL="46655" marR="46655" marT="23327" marB="23327"/>
                </a:tc>
                <a:tc>
                  <a:txBody>
                    <a:bodyPr/>
                    <a:lstStyle/>
                    <a:p>
                      <a:r>
                        <a:rPr lang="en-US" sz="1200" b="0" dirty="0">
                          <a:solidFill>
                            <a:schemeClr val="tx1"/>
                          </a:solidFill>
                          <a:latin typeface="Arial" panose="020B0604020202020204" pitchFamily="34" charset="0"/>
                          <a:cs typeface="Arial" panose="020B0604020202020204" pitchFamily="34" charset="0"/>
                        </a:rPr>
                        <a:t>$3,750</a:t>
                      </a:r>
                    </a:p>
                  </a:txBody>
                  <a:tcPr marL="46655" marR="46655" marT="23327" marB="23327"/>
                </a:tc>
                <a:extLst>
                  <a:ext uri="{0D108BD9-81ED-4DB2-BD59-A6C34878D82A}">
                    <a16:rowId xmlns:a16="http://schemas.microsoft.com/office/drawing/2014/main" xmlns="" val="10001"/>
                  </a:ext>
                </a:extLst>
              </a:tr>
              <a:tr h="848670">
                <a:tc>
                  <a:txBody>
                    <a:bodyPr/>
                    <a:lstStyle/>
                    <a:p>
                      <a:r>
                        <a:rPr lang="en-US" sz="1200" dirty="0">
                          <a:solidFill>
                            <a:schemeClr val="tx1"/>
                          </a:solidFill>
                          <a:latin typeface="Arial" panose="020B0604020202020204" pitchFamily="34" charset="0"/>
                          <a:cs typeface="Arial" panose="020B0604020202020204" pitchFamily="34" charset="0"/>
                        </a:rPr>
                        <a:t>Coverage Gap</a:t>
                      </a:r>
                    </a:p>
                  </a:txBody>
                  <a:tcPr marL="46655" marR="46655" marT="23327" marB="23327"/>
                </a:tc>
                <a:tc>
                  <a:txBody>
                    <a:bodyPr/>
                    <a:lstStyle/>
                    <a:p>
                      <a:r>
                        <a:rPr lang="en-US" sz="1200" dirty="0">
                          <a:solidFill>
                            <a:schemeClr val="tx1"/>
                          </a:solidFill>
                          <a:latin typeface="Arial" panose="020B0604020202020204" pitchFamily="34" charset="0"/>
                          <a:cs typeface="Arial" panose="020B0604020202020204" pitchFamily="34" charset="0"/>
                        </a:rPr>
                        <a:t>After total yearly drug costs reach $3,750, members will receive a discount on brand-name drugs and generally pay no more than 35% (plus dispensing fee) of the plan’s cost for brand drugs and 44% of the plan’s cost for generic drugs until the yearly out-of-pocket drug costs reach $5,000.</a:t>
                      </a:r>
                    </a:p>
                  </a:txBody>
                  <a:tcPr marL="46655" marR="46655" marT="23327" marB="23327"/>
                </a:tc>
                <a:extLst>
                  <a:ext uri="{0D108BD9-81ED-4DB2-BD59-A6C34878D82A}">
                    <a16:rowId xmlns:a16="http://schemas.microsoft.com/office/drawing/2014/main" xmlns="" val="10002"/>
                  </a:ext>
                </a:extLst>
              </a:tr>
              <a:tr h="247251">
                <a:tc>
                  <a:txBody>
                    <a:bodyPr/>
                    <a:lstStyle/>
                    <a:p>
                      <a:r>
                        <a:rPr lang="en-US" sz="1200" dirty="0">
                          <a:solidFill>
                            <a:schemeClr val="tx1"/>
                          </a:solidFill>
                          <a:latin typeface="Arial" panose="020B0604020202020204" pitchFamily="34" charset="0"/>
                          <a:cs typeface="Arial" panose="020B0604020202020204" pitchFamily="34" charset="0"/>
                        </a:rPr>
                        <a:t>Out-of-Pocket Threshold</a:t>
                      </a:r>
                    </a:p>
                  </a:txBody>
                  <a:tcPr marL="46655" marR="46655" marT="23327" marB="23327"/>
                </a:tc>
                <a:tc>
                  <a:txBody>
                    <a:bodyPr/>
                    <a:lstStyle/>
                    <a:p>
                      <a:r>
                        <a:rPr lang="en-US" sz="1200" dirty="0">
                          <a:solidFill>
                            <a:schemeClr val="tx1"/>
                          </a:solidFill>
                          <a:latin typeface="Arial" panose="020B0604020202020204" pitchFamily="34" charset="0"/>
                          <a:cs typeface="Arial" panose="020B0604020202020204" pitchFamily="34" charset="0"/>
                        </a:rPr>
                        <a:t>$5,000</a:t>
                      </a:r>
                    </a:p>
                  </a:txBody>
                  <a:tcPr marL="46655" marR="46655" marT="23327" marB="23327"/>
                </a:tc>
                <a:extLst>
                  <a:ext uri="{0D108BD9-81ED-4DB2-BD59-A6C34878D82A}">
                    <a16:rowId xmlns:a16="http://schemas.microsoft.com/office/drawing/2014/main" xmlns="" val="10003"/>
                  </a:ext>
                </a:extLst>
              </a:tr>
              <a:tr h="1738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Catastrophic Coverage Benefit</a:t>
                      </a:r>
                    </a:p>
                    <a:p>
                      <a:endParaRPr lang="en-US" sz="1200" dirty="0">
                        <a:solidFill>
                          <a:schemeClr val="tx1"/>
                        </a:solidFill>
                        <a:latin typeface="Arial" panose="020B0604020202020204" pitchFamily="34" charset="0"/>
                        <a:cs typeface="Arial" panose="020B0604020202020204" pitchFamily="34" charset="0"/>
                      </a:endParaRPr>
                    </a:p>
                  </a:txBody>
                  <a:tcPr marL="46655" marR="46655" marT="23327" marB="23327"/>
                </a:tc>
                <a:tc>
                  <a: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After the member’s yearly out-of-pocket drug costs reach $5,000, the member will pay the greater of:</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Generic drugs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(including brand drugs treated as generic), either:</a:t>
                      </a:r>
                    </a:p>
                    <a:p>
                      <a:pPr marL="171450" lvl="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$3.35 copay, or</a:t>
                      </a:r>
                    </a:p>
                    <a:p>
                      <a:pPr marL="171450" lvl="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5% coinsurance</a:t>
                      </a:r>
                    </a:p>
                    <a:p>
                      <a:endParaRPr lang="en-US" sz="1200" b="1" i="0" u="sng"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For all other drugs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either:</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$8.35 copay, or</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5% coinsurance</a:t>
                      </a:r>
                    </a:p>
                    <a:p>
                      <a:endParaRPr lang="en-US" altLang="en-US" sz="1200" dirty="0">
                        <a:solidFill>
                          <a:schemeClr val="tx1"/>
                        </a:solidFill>
                        <a:latin typeface="Arial" panose="020B0604020202020204" pitchFamily="34" charset="0"/>
                        <a:cs typeface="Arial" panose="020B0604020202020204" pitchFamily="34" charset="0"/>
                      </a:endParaRPr>
                    </a:p>
                  </a:txBody>
                  <a:tcPr marL="46655" marR="46655" marT="23327" marB="23327"/>
                </a:tc>
                <a:extLst>
                  <a:ext uri="{0D108BD9-81ED-4DB2-BD59-A6C34878D82A}">
                    <a16:rowId xmlns:a16="http://schemas.microsoft.com/office/drawing/2014/main" xmlns="" val="10004"/>
                  </a:ext>
                </a:extLst>
              </a:tr>
              <a:tr h="489866">
                <a:tc>
                  <a:txBody>
                    <a:bodyPr/>
                    <a:lstStyle/>
                    <a:p>
                      <a:pPr marL="0" marR="0" indent="0" algn="l" defTabSz="583056"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Low-income Subsidy (LIS) </a:t>
                      </a:r>
                    </a:p>
                  </a:txBody>
                  <a:tcPr marL="46655" marR="46655" marT="23327" marB="23327"/>
                </a:tc>
                <a:tc>
                  <a:txBody>
                    <a:bodyPr/>
                    <a:lstStyle/>
                    <a:p>
                      <a:r>
                        <a:rPr lang="en-US" altLang="en-US" sz="1200" dirty="0">
                          <a:solidFill>
                            <a:schemeClr val="tx1"/>
                          </a:solidFill>
                          <a:latin typeface="Arial" panose="020B0604020202020204" pitchFamily="34" charset="0"/>
                          <a:cs typeface="Arial" panose="020B0604020202020204" pitchFamily="34" charset="0"/>
                        </a:rPr>
                        <a:t>Medicare beneficiaries with limited income and resources may qualify for extra help to pay for prescription drugs costs referred to as low-income subsidy (LIS) assistance.</a:t>
                      </a:r>
                    </a:p>
                  </a:txBody>
                  <a:tcPr marL="46655" marR="46655" marT="23327" marB="23327"/>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2066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43" y="609600"/>
            <a:ext cx="6666807" cy="1233908"/>
          </a:xfrm>
        </p:spPr>
        <p:txBody>
          <a:bodyPr>
            <a:normAutofit fontScale="90000"/>
          </a:bodyPr>
          <a:lstStyle/>
          <a:p>
            <a:r>
              <a:rPr lang="en-US" dirty="0"/>
              <a:t>2018 MedStar Medicare Choice (HMO) </a:t>
            </a:r>
            <a:br>
              <a:rPr lang="en-US" dirty="0"/>
            </a:br>
            <a:r>
              <a:rPr lang="en-US" dirty="0"/>
              <a:t>Additional Benefits and Services</a:t>
            </a:r>
            <a:br>
              <a:rPr lang="en-US" dirty="0"/>
            </a:br>
            <a:r>
              <a:rPr lang="en-US" sz="1500" dirty="0"/>
              <a:t/>
            </a:r>
            <a:br>
              <a:rPr lang="en-US" sz="1500" dirty="0"/>
            </a:br>
            <a:r>
              <a:rPr lang="en-US" sz="1800" dirty="0"/>
              <a:t>Our MedStar Medicare Choice plan provides the following additional benefits:</a:t>
            </a:r>
            <a:r>
              <a:rPr lang="en-US" sz="1500" dirty="0"/>
              <a:t/>
            </a:r>
            <a:br>
              <a:rPr lang="en-US" sz="1500"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20</a:t>
            </a:fld>
            <a:endParaRPr lang="en-US" altLang="en-US" dirty="0"/>
          </a:p>
        </p:txBody>
      </p:sp>
      <p:graphicFrame>
        <p:nvGraphicFramePr>
          <p:cNvPr id="6" name="Diagram 5"/>
          <p:cNvGraphicFramePr/>
          <p:nvPr>
            <p:extLst/>
          </p:nvPr>
        </p:nvGraphicFramePr>
        <p:xfrm>
          <a:off x="600741" y="1843508"/>
          <a:ext cx="831593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6471129" y="2896706"/>
            <a:ext cx="1938775" cy="1315740"/>
          </a:xfrm>
          <a:prstGeom prst="roundRect">
            <a:avLst>
              <a:gd name="adj" fmla="val 5394"/>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dirty="0">
              <a:solidFill>
                <a:prstClr val="white"/>
              </a:solidFill>
            </a:endParaRPr>
          </a:p>
        </p:txBody>
      </p:sp>
    </p:spTree>
    <p:extLst>
      <p:ext uri="{BB962C8B-B14F-4D97-AF65-F5344CB8AC3E}">
        <p14:creationId xmlns:p14="http://schemas.microsoft.com/office/powerpoint/2010/main" val="419176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5CC6B7-466A-41ED-B3C2-97BA7C5AD9B4}" type="slidenum">
              <a:rPr lang="en-US" smtClean="0"/>
              <a:pPr/>
              <a:t>21</a:t>
            </a:fld>
            <a:endParaRPr lang="en-US" dirty="0"/>
          </a:p>
        </p:txBody>
      </p:sp>
      <p:sp>
        <p:nvSpPr>
          <p:cNvPr id="7" name="Title 1"/>
          <p:cNvSpPr>
            <a:spLocks noGrp="1"/>
          </p:cNvSpPr>
          <p:nvPr>
            <p:ph type="title"/>
          </p:nvPr>
        </p:nvSpPr>
        <p:spPr>
          <a:xfrm>
            <a:off x="452846" y="248513"/>
            <a:ext cx="8229600" cy="848767"/>
          </a:xfrm>
        </p:spPr>
        <p:txBody>
          <a:bodyPr>
            <a:normAutofit fontScale="90000"/>
          </a:bodyPr>
          <a:lstStyle/>
          <a:p>
            <a:r>
              <a:rPr lang="en-US" dirty="0"/>
              <a:t>2018 MedStar Medicare Choice (HMO)</a:t>
            </a:r>
            <a:br>
              <a:rPr lang="en-US" dirty="0"/>
            </a:br>
            <a:r>
              <a:rPr lang="en-US" dirty="0"/>
              <a:t>Additional Benefits and Services (continued)</a:t>
            </a:r>
            <a:br>
              <a:rPr lang="en-US" dirty="0"/>
            </a:br>
            <a:r>
              <a:rPr lang="en-US" dirty="0"/>
              <a:t/>
            </a:r>
            <a:br>
              <a:rPr lang="en-US" dirty="0"/>
            </a:br>
            <a:r>
              <a:rPr lang="en-US" dirty="0"/>
              <a:t/>
            </a:r>
            <a:br>
              <a:rPr lang="en-US" dirty="0"/>
            </a:br>
            <a:endParaRPr lang="en-US" dirty="0"/>
          </a:p>
        </p:txBody>
      </p:sp>
      <p:sp>
        <p:nvSpPr>
          <p:cNvPr id="9" name="Rectangle 8"/>
          <p:cNvSpPr/>
          <p:nvPr/>
        </p:nvSpPr>
        <p:spPr>
          <a:xfrm>
            <a:off x="522513" y="5503003"/>
            <a:ext cx="8229600" cy="357790"/>
          </a:xfrm>
          <a:prstGeom prst="rect">
            <a:avLst/>
          </a:prstGeom>
        </p:spPr>
        <p:txBody>
          <a:bodyPr wrap="square">
            <a:spAutoFit/>
          </a:bodyPr>
          <a:lstStyle/>
          <a:p>
            <a:pPr fontAlgn="auto">
              <a:spcBef>
                <a:spcPts val="0"/>
              </a:spcBef>
              <a:spcAft>
                <a:spcPts val="0"/>
              </a:spcAft>
            </a:pPr>
            <a:r>
              <a:rPr lang="en-US" sz="825" b="1" i="1" dirty="0">
                <a:solidFill>
                  <a:prstClr val="black"/>
                </a:solidFill>
                <a:latin typeface="Arial"/>
                <a:cs typeface="Arial"/>
              </a:rPr>
              <a:t>NOTE: </a:t>
            </a:r>
            <a:r>
              <a:rPr lang="en-US" sz="825" i="1"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a:t>
            </a:r>
            <a:r>
              <a:rPr lang="en-US" sz="800" dirty="0">
                <a:solidFill>
                  <a:prstClr val="black"/>
                </a:solidFill>
                <a:latin typeface="Arial"/>
                <a:cs typeface="Arial"/>
              </a:rPr>
              <a:t>Please do not use Benefit Grid to quote benefits – please refer to the EOC</a:t>
            </a:r>
            <a:endParaRPr lang="en-US" sz="825" i="1" dirty="0">
              <a:solidFill>
                <a:prstClr val="black"/>
              </a:solidFill>
              <a:latin typeface="Arial"/>
              <a:cs typeface="Arial"/>
            </a:endParaRPr>
          </a:p>
        </p:txBody>
      </p:sp>
      <p:graphicFrame>
        <p:nvGraphicFramePr>
          <p:cNvPr id="8" name="Table 7"/>
          <p:cNvGraphicFramePr>
            <a:graphicFrameLocks noGrp="1"/>
          </p:cNvGraphicFramePr>
          <p:nvPr>
            <p:extLst/>
          </p:nvPr>
        </p:nvGraphicFramePr>
        <p:xfrm>
          <a:off x="592182" y="1107452"/>
          <a:ext cx="8090263" cy="4207661"/>
        </p:xfrm>
        <a:graphic>
          <a:graphicData uri="http://schemas.openxmlformats.org/drawingml/2006/table">
            <a:tbl>
              <a:tblPr firstRow="1" bandRow="1">
                <a:tableStyleId>{B301B821-A1FF-4177-AEE7-76D212191A09}</a:tableStyleId>
              </a:tblPr>
              <a:tblGrid>
                <a:gridCol w="1578164">
                  <a:extLst>
                    <a:ext uri="{9D8B030D-6E8A-4147-A177-3AD203B41FA5}">
                      <a16:colId xmlns:a16="http://schemas.microsoft.com/office/drawing/2014/main" xmlns="" val="20000"/>
                    </a:ext>
                  </a:extLst>
                </a:gridCol>
                <a:gridCol w="3312412">
                  <a:extLst>
                    <a:ext uri="{9D8B030D-6E8A-4147-A177-3AD203B41FA5}">
                      <a16:colId xmlns:a16="http://schemas.microsoft.com/office/drawing/2014/main" xmlns="" val="20001"/>
                    </a:ext>
                  </a:extLst>
                </a:gridCol>
                <a:gridCol w="3199687">
                  <a:extLst>
                    <a:ext uri="{9D8B030D-6E8A-4147-A177-3AD203B41FA5}">
                      <a16:colId xmlns:a16="http://schemas.microsoft.com/office/drawing/2014/main" xmlns="" val="20002"/>
                    </a:ext>
                  </a:extLst>
                </a:gridCol>
              </a:tblGrid>
              <a:tr h="315705">
                <a:tc>
                  <a:txBody>
                    <a:bodyPr/>
                    <a:lstStyle/>
                    <a:p>
                      <a:pPr marL="0" marR="0" algn="l">
                        <a:lnSpc>
                          <a:spcPct val="100000"/>
                        </a:lnSpc>
                        <a:spcBef>
                          <a:spcPts val="0"/>
                        </a:spcBef>
                        <a:spcAft>
                          <a:spcPts val="0"/>
                        </a:spcAft>
                      </a:pPr>
                      <a:r>
                        <a:rPr lang="en-US" sz="1000" dirty="0">
                          <a:latin typeface="Arial" panose="020B0604020202020204" pitchFamily="34" charset="0"/>
                          <a:cs typeface="Arial" panose="020B0604020202020204" pitchFamily="34" charset="0"/>
                        </a:rPr>
                        <a:t>Benefit</a:t>
                      </a:r>
                      <a:endParaRPr lang="en-US" sz="1000" b="1" dirty="0">
                        <a:solidFill>
                          <a:schemeClr val="bg1"/>
                        </a:solidFill>
                        <a:latin typeface="Arial" pitchFamily="34" charset="0"/>
                        <a:ea typeface="Calibri"/>
                        <a:cs typeface="Arial" pitchFamily="34" charset="0"/>
                      </a:endParaRPr>
                    </a:p>
                  </a:txBody>
                  <a:tcPr marL="38576" marR="38576" marT="38576" marB="0">
                    <a:solidFill>
                      <a:srgbClr val="002664"/>
                    </a:solidFill>
                  </a:tcPr>
                </a:tc>
                <a:tc>
                  <a:txBody>
                    <a:bodyPr/>
                    <a:lstStyle/>
                    <a:p>
                      <a:pPr marL="0" marR="0" algn="l">
                        <a:lnSpc>
                          <a:spcPct val="100000"/>
                        </a:lnSpc>
                        <a:spcBef>
                          <a:spcPts val="0"/>
                        </a:spcBef>
                        <a:spcAft>
                          <a:spcPts val="0"/>
                        </a:spcAft>
                      </a:pPr>
                      <a:r>
                        <a:rPr lang="en-US" sz="1000" dirty="0">
                          <a:latin typeface="Arial" pitchFamily="34" charset="0"/>
                          <a:cs typeface="Arial" pitchFamily="34" charset="0"/>
                        </a:rPr>
                        <a:t>MedStar Medicare Choice</a:t>
                      </a:r>
                      <a:r>
                        <a:rPr lang="en-US" sz="1000" baseline="0" dirty="0">
                          <a:latin typeface="Arial" pitchFamily="34" charset="0"/>
                          <a:cs typeface="Arial" pitchFamily="34" charset="0"/>
                        </a:rPr>
                        <a:t> (HMO)</a:t>
                      </a:r>
                    </a:p>
                    <a:p>
                      <a:pPr marL="0" marR="0" algn="l">
                        <a:lnSpc>
                          <a:spcPct val="100000"/>
                        </a:lnSpc>
                        <a:spcBef>
                          <a:spcPts val="0"/>
                        </a:spcBef>
                        <a:spcAft>
                          <a:spcPts val="0"/>
                        </a:spcAft>
                      </a:pPr>
                      <a:r>
                        <a:rPr lang="en-US" sz="1000" baseline="0" dirty="0">
                          <a:latin typeface="Arial" pitchFamily="34" charset="0"/>
                          <a:cs typeface="Arial" pitchFamily="34" charset="0"/>
                        </a:rPr>
                        <a:t>(District of Columbia) </a:t>
                      </a:r>
                      <a:endParaRPr lang="en-US" sz="1000" b="1" dirty="0">
                        <a:solidFill>
                          <a:schemeClr val="bg1"/>
                        </a:solidFill>
                        <a:latin typeface="Arial" pitchFamily="34" charset="0"/>
                        <a:ea typeface="Calibri"/>
                        <a:cs typeface="Arial" pitchFamily="34" charset="0"/>
                      </a:endParaRPr>
                    </a:p>
                  </a:txBody>
                  <a:tcPr marL="38576" marR="38576" marT="38576" marB="0">
                    <a:solidFill>
                      <a:srgbClr val="002664"/>
                    </a:solidFill>
                  </a:tcPr>
                </a:tc>
                <a:tc>
                  <a:txBody>
                    <a:bodyPr/>
                    <a:lstStyle/>
                    <a:p>
                      <a:pPr marL="0" marR="0" algn="l">
                        <a:lnSpc>
                          <a:spcPct val="100000"/>
                        </a:lnSpc>
                        <a:spcBef>
                          <a:spcPts val="0"/>
                        </a:spcBef>
                        <a:spcAft>
                          <a:spcPts val="0"/>
                        </a:spcAft>
                      </a:pPr>
                      <a:r>
                        <a:rPr lang="en-US" sz="1000" dirty="0">
                          <a:latin typeface="Arial" pitchFamily="34" charset="0"/>
                          <a:cs typeface="Arial" pitchFamily="34" charset="0"/>
                        </a:rPr>
                        <a:t>MedStar Medicare Choice</a:t>
                      </a:r>
                      <a:r>
                        <a:rPr lang="en-US" sz="1000" baseline="0" dirty="0">
                          <a:latin typeface="Arial" pitchFamily="34" charset="0"/>
                          <a:cs typeface="Arial" pitchFamily="34" charset="0"/>
                        </a:rPr>
                        <a:t> (HMO)</a:t>
                      </a:r>
                    </a:p>
                    <a:p>
                      <a:pPr marL="0" marR="0" algn="l">
                        <a:lnSpc>
                          <a:spcPct val="100000"/>
                        </a:lnSpc>
                        <a:spcBef>
                          <a:spcPts val="0"/>
                        </a:spcBef>
                        <a:spcAft>
                          <a:spcPts val="0"/>
                        </a:spcAft>
                      </a:pPr>
                      <a:r>
                        <a:rPr lang="en-US" sz="1000" baseline="0" dirty="0">
                          <a:latin typeface="Arial" pitchFamily="34" charset="0"/>
                          <a:cs typeface="Arial" pitchFamily="34" charset="0"/>
                        </a:rPr>
                        <a:t>(Maryland) </a:t>
                      </a:r>
                      <a:endParaRPr lang="en-US" sz="1000" b="1" dirty="0">
                        <a:solidFill>
                          <a:schemeClr val="bg1"/>
                        </a:solidFill>
                        <a:latin typeface="Arial" pitchFamily="34" charset="0"/>
                        <a:ea typeface="Calibri"/>
                        <a:cs typeface="Arial" pitchFamily="34" charset="0"/>
                      </a:endParaRPr>
                    </a:p>
                  </a:txBody>
                  <a:tcPr marL="38576" marR="38576" marT="38576" marB="0">
                    <a:solidFill>
                      <a:srgbClr val="002664"/>
                    </a:solidFill>
                  </a:tcPr>
                </a:tc>
                <a:extLst>
                  <a:ext uri="{0D108BD9-81ED-4DB2-BD59-A6C34878D82A}">
                    <a16:rowId xmlns:a16="http://schemas.microsoft.com/office/drawing/2014/main" xmlns="" val="10000"/>
                  </a:ext>
                </a:extLst>
              </a:tr>
              <a:tr h="595943">
                <a:tc>
                  <a:txBody>
                    <a:bodyPr/>
                    <a:lstStyle/>
                    <a:p>
                      <a:pPr marL="0" marR="0" algn="l">
                        <a:lnSpc>
                          <a:spcPct val="100000"/>
                        </a:lnSpc>
                        <a:spcBef>
                          <a:spcPts val="0"/>
                        </a:spcBef>
                        <a:spcAft>
                          <a:spcPts val="0"/>
                        </a:spcAft>
                      </a:pPr>
                      <a:r>
                        <a:rPr lang="en-US" sz="1000" dirty="0">
                          <a:solidFill>
                            <a:schemeClr val="tx1"/>
                          </a:solidFill>
                          <a:latin typeface="Arial" panose="020B0604020202020204" pitchFamily="34" charset="0"/>
                          <a:cs typeface="Arial" panose="020B0604020202020204" pitchFamily="34" charset="0"/>
                        </a:rPr>
                        <a:t>Routine Vision</a:t>
                      </a:r>
                    </a:p>
                    <a:p>
                      <a:pPr marL="0" marR="0" algn="l">
                        <a:lnSpc>
                          <a:spcPct val="100000"/>
                        </a:lnSpc>
                        <a:spcBef>
                          <a:spcPts val="0"/>
                        </a:spcBef>
                        <a:spcAft>
                          <a:spcPts val="0"/>
                        </a:spcAft>
                      </a:pPr>
                      <a:endParaRPr lang="en-US" sz="1000" dirty="0">
                        <a:solidFill>
                          <a:srgbClr val="FF0000"/>
                        </a:solidFill>
                        <a:latin typeface="Arial" pitchFamily="34" charset="0"/>
                        <a:ea typeface="Calibri"/>
                        <a:cs typeface="Arial" pitchFamily="34" charset="0"/>
                      </a:endParaRPr>
                    </a:p>
                    <a:p>
                      <a:pPr marL="0" marR="0" algn="l">
                        <a:lnSpc>
                          <a:spcPct val="100000"/>
                        </a:lnSpc>
                        <a:spcBef>
                          <a:spcPts val="0"/>
                        </a:spcBef>
                        <a:spcAft>
                          <a:spcPts val="0"/>
                        </a:spcAft>
                      </a:pPr>
                      <a:endParaRPr lang="en-US" sz="1000" dirty="0">
                        <a:solidFill>
                          <a:srgbClr val="FF0000"/>
                        </a:solidFill>
                        <a:latin typeface="Arial" pitchFamily="34" charset="0"/>
                        <a:ea typeface="Calibri"/>
                        <a:cs typeface="Arial" pitchFamily="34" charset="0"/>
                      </a:endParaRPr>
                    </a:p>
                  </a:txBody>
                  <a:tcPr marL="38576" marR="38576" marT="38576" marB="0"/>
                </a:tc>
                <a:tc>
                  <a:txBody>
                    <a:bodyPr/>
                    <a:lstStyle/>
                    <a:p>
                      <a:pPr marL="0" marR="0" algn="l">
                        <a:lnSpc>
                          <a:spcPct val="100000"/>
                        </a:lnSpc>
                        <a:spcBef>
                          <a:spcPts val="0"/>
                        </a:spcBef>
                        <a:spcAft>
                          <a:spcPts val="0"/>
                        </a:spcAft>
                      </a:pPr>
                      <a:r>
                        <a:rPr lang="en-US" sz="1000" b="1" dirty="0">
                          <a:solidFill>
                            <a:srgbClr val="002060"/>
                          </a:solidFill>
                          <a:latin typeface="Arial" panose="020B0604020202020204" pitchFamily="34" charset="0"/>
                          <a:cs typeface="Arial" panose="020B0604020202020204" pitchFamily="34" charset="0"/>
                        </a:rPr>
                        <a:t>$0 </a:t>
                      </a:r>
                      <a:r>
                        <a:rPr lang="en-US" sz="1000" dirty="0">
                          <a:solidFill>
                            <a:schemeClr val="tx1"/>
                          </a:solidFill>
                          <a:latin typeface="Arial" panose="020B0604020202020204" pitchFamily="34" charset="0"/>
                          <a:cs typeface="Arial" panose="020B0604020202020204" pitchFamily="34" charset="0"/>
                        </a:rPr>
                        <a:t>copay for one routine eye exam per year</a:t>
                      </a:r>
                    </a:p>
                    <a:p>
                      <a:pPr marL="0" marR="0" algn="l">
                        <a:lnSpc>
                          <a:spcPct val="100000"/>
                        </a:lnSpc>
                        <a:spcBef>
                          <a:spcPts val="0"/>
                        </a:spcBef>
                        <a:spcAft>
                          <a:spcPts val="0"/>
                        </a:spcAft>
                      </a:pPr>
                      <a:r>
                        <a:rPr lang="en-US" sz="1000" b="1" dirty="0">
                          <a:solidFill>
                            <a:srgbClr val="002060"/>
                          </a:solidFill>
                          <a:latin typeface="Arial" panose="020B0604020202020204" pitchFamily="34" charset="0"/>
                          <a:cs typeface="Arial" panose="020B0604020202020204" pitchFamily="34" charset="0"/>
                        </a:rPr>
                        <a:t>$135</a:t>
                      </a:r>
                      <a:r>
                        <a:rPr lang="en-US" sz="1000" dirty="0">
                          <a:solidFill>
                            <a:schemeClr val="tx1"/>
                          </a:solidFill>
                          <a:latin typeface="Arial" panose="020B0604020202020204" pitchFamily="34" charset="0"/>
                          <a:cs typeface="Arial" panose="020B0604020202020204" pitchFamily="34" charset="0"/>
                        </a:rPr>
                        <a:t> allowance toward the cost of one pair of glasses (frames and lenses) or contact lenses  every year</a:t>
                      </a:r>
                    </a:p>
                  </a:txBody>
                  <a:tcPr marL="38576" marR="38576" marT="38576" marB="0"/>
                </a:tc>
                <a:tc>
                  <a:txBody>
                    <a:bodyPr/>
                    <a:lstStyle/>
                    <a:p>
                      <a:pPr marL="0" marR="0" algn="l">
                        <a:lnSpc>
                          <a:spcPct val="100000"/>
                        </a:lnSpc>
                        <a:spcBef>
                          <a:spcPts val="0"/>
                        </a:spcBef>
                        <a:spcAft>
                          <a:spcPts val="0"/>
                        </a:spcAft>
                      </a:pPr>
                      <a:r>
                        <a:rPr lang="en-US" sz="1000" b="1" dirty="0">
                          <a:solidFill>
                            <a:srgbClr val="002060"/>
                          </a:solidFill>
                          <a:latin typeface="Arial" panose="020B0604020202020204" pitchFamily="34" charset="0"/>
                          <a:cs typeface="Arial" panose="020B0604020202020204" pitchFamily="34" charset="0"/>
                        </a:rPr>
                        <a:t>$0 </a:t>
                      </a:r>
                      <a:r>
                        <a:rPr lang="en-US" sz="1000" dirty="0">
                          <a:solidFill>
                            <a:schemeClr val="tx1"/>
                          </a:solidFill>
                          <a:latin typeface="Arial" panose="020B0604020202020204" pitchFamily="34" charset="0"/>
                          <a:cs typeface="Arial" panose="020B0604020202020204" pitchFamily="34" charset="0"/>
                        </a:rPr>
                        <a:t>copay for one routine eye exam per year</a:t>
                      </a:r>
                    </a:p>
                    <a:p>
                      <a:pPr marL="0" marR="0" algn="l">
                        <a:lnSpc>
                          <a:spcPct val="100000"/>
                        </a:lnSpc>
                        <a:spcBef>
                          <a:spcPts val="0"/>
                        </a:spcBef>
                        <a:spcAft>
                          <a:spcPts val="0"/>
                        </a:spcAft>
                      </a:pPr>
                      <a:r>
                        <a:rPr lang="en-US" sz="1000" b="1" dirty="0">
                          <a:solidFill>
                            <a:srgbClr val="002060"/>
                          </a:solidFill>
                          <a:latin typeface="Arial" panose="020B0604020202020204" pitchFamily="34" charset="0"/>
                          <a:cs typeface="Arial" panose="020B0604020202020204" pitchFamily="34" charset="0"/>
                        </a:rPr>
                        <a:t>$100</a:t>
                      </a:r>
                      <a:r>
                        <a:rPr lang="en-US" sz="1000" dirty="0">
                          <a:solidFill>
                            <a:srgbClr val="FF0000"/>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allowance toward the cost of one pair of glasses (frames and lenses) or contact lenses  every yea</a:t>
                      </a:r>
                      <a:r>
                        <a:rPr lang="en-US" sz="1000" dirty="0">
                          <a:solidFill>
                            <a:srgbClr val="FF0000"/>
                          </a:solidFill>
                          <a:latin typeface="Arial" panose="020B0604020202020204" pitchFamily="34" charset="0"/>
                          <a:cs typeface="Arial" panose="020B0604020202020204" pitchFamily="34" charset="0"/>
                        </a:rPr>
                        <a:t>r</a:t>
                      </a:r>
                    </a:p>
                    <a:p>
                      <a:pPr marL="0" marR="0" algn="l">
                        <a:lnSpc>
                          <a:spcPct val="100000"/>
                        </a:lnSpc>
                        <a:spcBef>
                          <a:spcPts val="0"/>
                        </a:spcBef>
                        <a:spcAft>
                          <a:spcPts val="0"/>
                        </a:spcAft>
                      </a:pPr>
                      <a:endParaRPr lang="en-US" sz="1000" dirty="0">
                        <a:solidFill>
                          <a:srgbClr val="FF0000"/>
                        </a:solidFill>
                        <a:latin typeface="Arial" panose="020B0604020202020204" pitchFamily="34" charset="0"/>
                        <a:cs typeface="Arial" panose="020B0604020202020204" pitchFamily="34" charset="0"/>
                      </a:endParaRPr>
                    </a:p>
                  </a:txBody>
                  <a:tcPr marL="38576" marR="38576" marT="38576" marB="0"/>
                </a:tc>
                <a:extLst>
                  <a:ext uri="{0D108BD9-81ED-4DB2-BD59-A6C34878D82A}">
                    <a16:rowId xmlns:a16="http://schemas.microsoft.com/office/drawing/2014/main" xmlns="" val="10001"/>
                  </a:ext>
                </a:extLst>
              </a:tr>
              <a:tr h="1127957">
                <a:tc>
                  <a:txBody>
                    <a:bodyPr/>
                    <a:lstStyle/>
                    <a:p>
                      <a:pPr marL="0" marR="0" algn="l">
                        <a:lnSpc>
                          <a:spcPct val="100000"/>
                        </a:lnSpc>
                        <a:spcBef>
                          <a:spcPts val="0"/>
                        </a:spcBef>
                        <a:spcAft>
                          <a:spcPts val="0"/>
                        </a:spcAft>
                      </a:pPr>
                      <a:r>
                        <a:rPr lang="en-US" sz="1000" dirty="0">
                          <a:latin typeface="Arial" panose="020B0604020202020204" pitchFamily="34" charset="0"/>
                          <a:cs typeface="Arial" panose="020B0604020202020204" pitchFamily="34" charset="0"/>
                        </a:rPr>
                        <a:t>Dental Services</a:t>
                      </a:r>
                      <a:endParaRPr lang="en-US" sz="1000" b="1" dirty="0">
                        <a:latin typeface="Arial" pitchFamily="34" charset="0"/>
                        <a:ea typeface="Calibri"/>
                        <a:cs typeface="Arial" pitchFamily="34" charset="0"/>
                      </a:endParaRPr>
                    </a:p>
                  </a:txBody>
                  <a:tcPr marL="38576" marR="38576" marT="38576" marB="0"/>
                </a:tc>
                <a:tc>
                  <a:txBody>
                    <a:bodyPr/>
                    <a:lstStyle/>
                    <a:p>
                      <a:pPr marL="0" marR="0">
                        <a:lnSpc>
                          <a:spcPct val="115000"/>
                        </a:lnSpc>
                        <a:spcBef>
                          <a:spcPts val="0"/>
                        </a:spcBef>
                        <a:spcAft>
                          <a:spcPts val="0"/>
                        </a:spcAft>
                      </a:pPr>
                      <a:r>
                        <a:rPr lang="en-US" sz="1000" b="1" u="sng" dirty="0">
                          <a:solidFill>
                            <a:schemeClr val="tx1"/>
                          </a:solidFill>
                          <a:effectLst/>
                          <a:latin typeface="Arial" panose="020B0604020202020204" pitchFamily="34" charset="0"/>
                          <a:cs typeface="Arial" panose="020B0604020202020204" pitchFamily="34" charset="0"/>
                        </a:rPr>
                        <a:t>Routine Preventive Dental Services</a:t>
                      </a:r>
                    </a:p>
                    <a:p>
                      <a:pPr marL="0" marR="0">
                        <a:lnSpc>
                          <a:spcPct val="115000"/>
                        </a:lnSpc>
                        <a:spcBef>
                          <a:spcPts val="0"/>
                        </a:spcBef>
                        <a:spcAft>
                          <a:spcPts val="0"/>
                        </a:spcAft>
                      </a:pPr>
                      <a:r>
                        <a:rPr lang="en-US" sz="1000" b="1" dirty="0">
                          <a:solidFill>
                            <a:srgbClr val="002060"/>
                          </a:solidFill>
                          <a:effectLst/>
                          <a:latin typeface="Arial" panose="020B0604020202020204" pitchFamily="34" charset="0"/>
                          <a:cs typeface="Arial" panose="020B0604020202020204" pitchFamily="34" charset="0"/>
                        </a:rPr>
                        <a:t>$45</a:t>
                      </a:r>
                      <a:r>
                        <a:rPr lang="en-US" sz="1000" b="1" baseline="0" dirty="0">
                          <a:solidFill>
                            <a:srgbClr val="002060"/>
                          </a:solidFill>
                          <a:effectLst/>
                          <a:latin typeface="Arial" panose="020B0604020202020204" pitchFamily="34" charset="0"/>
                          <a:cs typeface="Arial" panose="020B0604020202020204" pitchFamily="34" charset="0"/>
                        </a:rPr>
                        <a:t> </a:t>
                      </a:r>
                      <a:r>
                        <a:rPr lang="en-US" sz="1000" b="0" baseline="0" dirty="0">
                          <a:solidFill>
                            <a:schemeClr val="tx1"/>
                          </a:solidFill>
                          <a:effectLst/>
                          <a:latin typeface="Arial" panose="020B0604020202020204" pitchFamily="34" charset="0"/>
                          <a:cs typeface="Arial" panose="020B0604020202020204" pitchFamily="34" charset="0"/>
                        </a:rPr>
                        <a:t>copay for routine preventive dental visit</a:t>
                      </a:r>
                    </a:p>
                    <a:p>
                      <a:pPr marL="0" marR="0">
                        <a:lnSpc>
                          <a:spcPct val="115000"/>
                        </a:lnSpc>
                        <a:spcBef>
                          <a:spcPts val="0"/>
                        </a:spcBef>
                        <a:spcAft>
                          <a:spcPts val="0"/>
                        </a:spcAft>
                      </a:pPr>
                      <a:endParaRPr lang="en-US" sz="1000" b="0" baseline="0" dirty="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000" b="0" baseline="0" dirty="0">
                          <a:solidFill>
                            <a:schemeClr val="tx1"/>
                          </a:solidFill>
                          <a:effectLst/>
                          <a:latin typeface="Arial" panose="020B0604020202020204" pitchFamily="34" charset="0"/>
                          <a:cs typeface="Arial" panose="020B0604020202020204" pitchFamily="34" charset="0"/>
                        </a:rPr>
                        <a:t>Covered routine preventive dental services include:</a:t>
                      </a:r>
                    </a:p>
                    <a:p>
                      <a:pPr marL="171450" marR="0" indent="-171450">
                        <a:lnSpc>
                          <a:spcPct val="115000"/>
                        </a:lnSpc>
                        <a:spcBef>
                          <a:spcPts val="0"/>
                        </a:spcBef>
                        <a:spcAft>
                          <a:spcPts val="0"/>
                        </a:spcAft>
                        <a:buFont typeface="Arial" panose="020B0604020202020204" pitchFamily="34" charset="0"/>
                        <a:buChar char="•"/>
                      </a:pPr>
                      <a:r>
                        <a:rPr lang="en-US" sz="1000" b="0" baseline="0" dirty="0">
                          <a:solidFill>
                            <a:schemeClr val="tx1"/>
                          </a:solidFill>
                          <a:effectLst/>
                          <a:latin typeface="Arial" panose="020B0604020202020204" pitchFamily="34" charset="0"/>
                          <a:cs typeface="Arial" panose="020B0604020202020204" pitchFamily="34" charset="0"/>
                        </a:rPr>
                        <a:t>oral exam and cleaning / one every six months</a:t>
                      </a:r>
                    </a:p>
                    <a:p>
                      <a:pPr marL="171450" marR="0" indent="-171450">
                        <a:lnSpc>
                          <a:spcPct val="115000"/>
                        </a:lnSpc>
                        <a:spcBef>
                          <a:spcPts val="0"/>
                        </a:spcBef>
                        <a:spcAft>
                          <a:spcPts val="0"/>
                        </a:spcAft>
                        <a:buFont typeface="Arial" panose="020B0604020202020204" pitchFamily="34" charset="0"/>
                        <a:buChar char="•"/>
                      </a:pPr>
                      <a:r>
                        <a:rPr lang="en-US" sz="1000" b="0" baseline="0" dirty="0">
                          <a:solidFill>
                            <a:schemeClr val="tx1"/>
                          </a:solidFill>
                          <a:effectLst/>
                          <a:latin typeface="Arial" panose="020B0604020202020204" pitchFamily="34" charset="0"/>
                          <a:cs typeface="Arial" panose="020B0604020202020204" pitchFamily="34" charset="0"/>
                        </a:rPr>
                        <a:t>fluoride treatment / one per year </a:t>
                      </a:r>
                    </a:p>
                    <a:p>
                      <a:pPr marL="171450" marR="0" indent="-171450">
                        <a:lnSpc>
                          <a:spcPct val="115000"/>
                        </a:lnSpc>
                        <a:spcBef>
                          <a:spcPts val="0"/>
                        </a:spcBef>
                        <a:spcAft>
                          <a:spcPts val="0"/>
                        </a:spcAft>
                        <a:buFont typeface="Arial" panose="020B0604020202020204" pitchFamily="34" charset="0"/>
                        <a:buChar char="•"/>
                      </a:pPr>
                      <a:r>
                        <a:rPr lang="en-US" sz="1000" b="0" baseline="0" dirty="0">
                          <a:solidFill>
                            <a:schemeClr val="tx1"/>
                          </a:solidFill>
                          <a:effectLst/>
                          <a:latin typeface="Arial" panose="020B0604020202020204" pitchFamily="34" charset="0"/>
                          <a:cs typeface="Arial" panose="020B0604020202020204" pitchFamily="34" charset="0"/>
                        </a:rPr>
                        <a:t>full mouth dental X-ray / one per year</a:t>
                      </a:r>
                      <a:endParaRPr lang="en-US" sz="1000" b="1" u="sng" baseline="0" dirty="0">
                        <a:solidFill>
                          <a:schemeClr val="tx1"/>
                        </a:solidFill>
                        <a:effectLst/>
                        <a:latin typeface="Arial" pitchFamily="34" charset="0"/>
                        <a:ea typeface="Times New Roman"/>
                        <a:cs typeface="Arial" pitchFamily="34" charset="0"/>
                      </a:endParaRPr>
                    </a:p>
                  </a:txBody>
                  <a:tcPr marL="28932" marR="28932" marT="0" marB="0"/>
                </a:tc>
                <a:tc>
                  <a:txBody>
                    <a:bodyPr/>
                    <a:lstStyle/>
                    <a:p>
                      <a:pPr marL="0" marR="0">
                        <a:lnSpc>
                          <a:spcPct val="115000"/>
                        </a:lnSpc>
                        <a:spcBef>
                          <a:spcPts val="0"/>
                        </a:spcBef>
                        <a:spcAft>
                          <a:spcPts val="0"/>
                        </a:spcAft>
                      </a:pPr>
                      <a:r>
                        <a:rPr lang="en-US" sz="1000" b="1" u="sng" dirty="0">
                          <a:solidFill>
                            <a:schemeClr val="tx1"/>
                          </a:solidFill>
                          <a:effectLst/>
                          <a:latin typeface="Arial" panose="020B0604020202020204" pitchFamily="34" charset="0"/>
                          <a:cs typeface="Arial" panose="020B0604020202020204" pitchFamily="34" charset="0"/>
                        </a:rPr>
                        <a:t>Routine Preventive Dental Services</a:t>
                      </a:r>
                    </a:p>
                    <a:p>
                      <a:pPr marL="0" marR="0">
                        <a:lnSpc>
                          <a:spcPct val="115000"/>
                        </a:lnSpc>
                        <a:spcBef>
                          <a:spcPts val="0"/>
                        </a:spcBef>
                        <a:spcAft>
                          <a:spcPts val="0"/>
                        </a:spcAft>
                      </a:pPr>
                      <a:r>
                        <a:rPr lang="en-US" sz="1000" b="1" u="none" dirty="0">
                          <a:solidFill>
                            <a:srgbClr val="002060"/>
                          </a:solidFill>
                          <a:effectLst/>
                          <a:latin typeface="Arial" panose="020B0604020202020204" pitchFamily="34" charset="0"/>
                          <a:cs typeface="Arial" panose="020B0604020202020204" pitchFamily="34" charset="0"/>
                        </a:rPr>
                        <a:t>$45</a:t>
                      </a:r>
                      <a:r>
                        <a:rPr lang="en-US" sz="1000" b="0" u="none" baseline="0" dirty="0">
                          <a:solidFill>
                            <a:schemeClr val="tx1"/>
                          </a:solidFill>
                          <a:effectLst/>
                          <a:latin typeface="Arial" panose="020B0604020202020204" pitchFamily="34" charset="0"/>
                          <a:cs typeface="Arial" panose="020B0604020202020204" pitchFamily="34" charset="0"/>
                        </a:rPr>
                        <a:t> </a:t>
                      </a:r>
                      <a:r>
                        <a:rPr lang="en-US" sz="1000" b="0" baseline="0" dirty="0">
                          <a:solidFill>
                            <a:schemeClr val="tx1"/>
                          </a:solidFill>
                          <a:effectLst/>
                          <a:latin typeface="Arial" panose="020B0604020202020204" pitchFamily="34" charset="0"/>
                          <a:cs typeface="Arial" panose="020B0604020202020204" pitchFamily="34" charset="0"/>
                        </a:rPr>
                        <a:t>copay for routine preventive dental visit</a:t>
                      </a:r>
                    </a:p>
                    <a:p>
                      <a:pPr marL="0" marR="0">
                        <a:lnSpc>
                          <a:spcPct val="115000"/>
                        </a:lnSpc>
                        <a:spcBef>
                          <a:spcPts val="0"/>
                        </a:spcBef>
                        <a:spcAft>
                          <a:spcPts val="0"/>
                        </a:spcAft>
                      </a:pPr>
                      <a:endParaRPr lang="en-US" sz="1000" b="0" baseline="0" dirty="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000" b="0" baseline="0" dirty="0">
                          <a:solidFill>
                            <a:schemeClr val="tx1"/>
                          </a:solidFill>
                          <a:effectLst/>
                          <a:latin typeface="Arial" panose="020B0604020202020204" pitchFamily="34" charset="0"/>
                          <a:cs typeface="Arial" panose="020B0604020202020204" pitchFamily="34" charset="0"/>
                        </a:rPr>
                        <a:t>Covered routine preventive dental services include:</a:t>
                      </a:r>
                    </a:p>
                    <a:p>
                      <a:pPr marL="171450" marR="0" indent="-171450">
                        <a:lnSpc>
                          <a:spcPct val="115000"/>
                        </a:lnSpc>
                        <a:spcBef>
                          <a:spcPts val="0"/>
                        </a:spcBef>
                        <a:spcAft>
                          <a:spcPts val="0"/>
                        </a:spcAft>
                        <a:buFont typeface="Arial" panose="020B0604020202020204" pitchFamily="34" charset="0"/>
                        <a:buChar char="•"/>
                      </a:pPr>
                      <a:r>
                        <a:rPr lang="en-US" sz="1000" b="0" baseline="0" dirty="0">
                          <a:solidFill>
                            <a:schemeClr val="tx1"/>
                          </a:solidFill>
                          <a:effectLst/>
                          <a:latin typeface="Arial" panose="020B0604020202020204" pitchFamily="34" charset="0"/>
                          <a:cs typeface="Arial" panose="020B0604020202020204" pitchFamily="34" charset="0"/>
                        </a:rPr>
                        <a:t>oral exam and cleaning / one every six months</a:t>
                      </a:r>
                    </a:p>
                    <a:p>
                      <a:pPr marL="171450" marR="0" indent="-171450">
                        <a:lnSpc>
                          <a:spcPct val="115000"/>
                        </a:lnSpc>
                        <a:spcBef>
                          <a:spcPts val="0"/>
                        </a:spcBef>
                        <a:spcAft>
                          <a:spcPts val="0"/>
                        </a:spcAft>
                        <a:buFont typeface="Arial" panose="020B0604020202020204" pitchFamily="34" charset="0"/>
                        <a:buChar char="•"/>
                      </a:pPr>
                      <a:r>
                        <a:rPr lang="en-US" sz="1000" b="0" baseline="0" dirty="0">
                          <a:solidFill>
                            <a:schemeClr val="tx1"/>
                          </a:solidFill>
                          <a:effectLst/>
                          <a:latin typeface="Arial" panose="020B0604020202020204" pitchFamily="34" charset="0"/>
                          <a:cs typeface="Arial" panose="020B0604020202020204" pitchFamily="34" charset="0"/>
                        </a:rPr>
                        <a:t>fluoride treatment / one per year </a:t>
                      </a:r>
                    </a:p>
                    <a:p>
                      <a:pPr marL="171450" marR="0" indent="-171450">
                        <a:lnSpc>
                          <a:spcPct val="115000"/>
                        </a:lnSpc>
                        <a:spcBef>
                          <a:spcPts val="0"/>
                        </a:spcBef>
                        <a:spcAft>
                          <a:spcPts val="0"/>
                        </a:spcAft>
                        <a:buFont typeface="Arial" panose="020B0604020202020204" pitchFamily="34" charset="0"/>
                        <a:buChar char="•"/>
                      </a:pPr>
                      <a:r>
                        <a:rPr lang="en-US" sz="1000" b="0" baseline="0" dirty="0">
                          <a:solidFill>
                            <a:schemeClr val="tx1"/>
                          </a:solidFill>
                          <a:effectLst/>
                          <a:latin typeface="Arial" panose="020B0604020202020204" pitchFamily="34" charset="0"/>
                          <a:cs typeface="Arial" panose="020B0604020202020204" pitchFamily="34" charset="0"/>
                        </a:rPr>
                        <a:t>full mouth dental X-ray / one per year</a:t>
                      </a:r>
                      <a:endParaRPr lang="en-US" sz="1000" b="1" u="sng" baseline="0" dirty="0">
                        <a:solidFill>
                          <a:schemeClr val="tx1"/>
                        </a:solidFill>
                        <a:effectLst/>
                        <a:latin typeface="Arial" pitchFamily="34" charset="0"/>
                        <a:ea typeface="Times New Roman"/>
                        <a:cs typeface="Arial" pitchFamily="34" charset="0"/>
                      </a:endParaRPr>
                    </a:p>
                  </a:txBody>
                  <a:tcPr marL="28932" marR="28932" marT="0" marB="0"/>
                </a:tc>
                <a:extLst>
                  <a:ext uri="{0D108BD9-81ED-4DB2-BD59-A6C34878D82A}">
                    <a16:rowId xmlns:a16="http://schemas.microsoft.com/office/drawing/2014/main" xmlns="" val="10002"/>
                  </a:ext>
                </a:extLst>
              </a:tr>
              <a:tr h="1322448">
                <a:tc>
                  <a:txBody>
                    <a:bodyPr/>
                    <a:lstStyle/>
                    <a:p>
                      <a:pPr marL="0" marR="0" algn="l">
                        <a:lnSpc>
                          <a:spcPct val="100000"/>
                        </a:lnSpc>
                        <a:spcBef>
                          <a:spcPts val="0"/>
                        </a:spcBef>
                        <a:spcAft>
                          <a:spcPts val="0"/>
                        </a:spcAft>
                      </a:pPr>
                      <a:r>
                        <a:rPr lang="en-US" sz="1000" b="0" dirty="0">
                          <a:latin typeface="Arial" pitchFamily="34" charset="0"/>
                          <a:ea typeface="Calibri"/>
                          <a:cs typeface="Arial" pitchFamily="34" charset="0"/>
                        </a:rPr>
                        <a:t>Fitness Benefit</a:t>
                      </a:r>
                    </a:p>
                  </a:txBody>
                  <a:tcPr marL="38576" marR="38576" marT="38576" marB="0"/>
                </a:tc>
                <a:tc>
                  <a:txBody>
                    <a:bodyPr/>
                    <a:lstStyle/>
                    <a:p>
                      <a:pPr marL="0" marR="0">
                        <a:lnSpc>
                          <a:spcPct val="115000"/>
                        </a:lnSpc>
                        <a:spcBef>
                          <a:spcPts val="0"/>
                        </a:spcBef>
                        <a:spcAft>
                          <a:spcPts val="0"/>
                        </a:spcAft>
                      </a:pPr>
                      <a:r>
                        <a:rPr lang="en-US" sz="1000" b="1" dirty="0">
                          <a:solidFill>
                            <a:srgbClr val="002060"/>
                          </a:solidFill>
                          <a:effectLst/>
                          <a:latin typeface="Arial" pitchFamily="34" charset="0"/>
                          <a:ea typeface="Times New Roman"/>
                          <a:cs typeface="Arial" pitchFamily="34" charset="0"/>
                        </a:rPr>
                        <a:t>$0 </a:t>
                      </a:r>
                      <a:r>
                        <a:rPr lang="en-US" sz="1000" b="0" dirty="0">
                          <a:solidFill>
                            <a:schemeClr val="tx1"/>
                          </a:solidFill>
                          <a:effectLst/>
                          <a:latin typeface="Arial" pitchFamily="34" charset="0"/>
                          <a:ea typeface="Times New Roman"/>
                          <a:cs typeface="Arial" pitchFamily="34" charset="0"/>
                        </a:rPr>
                        <a:t>copay for fitness benefit when using a Silver&amp;Fit network fitness center or gym.</a:t>
                      </a:r>
                    </a:p>
                    <a:p>
                      <a:pPr marL="0" marR="0">
                        <a:lnSpc>
                          <a:spcPct val="115000"/>
                        </a:lnSpc>
                        <a:spcBef>
                          <a:spcPts val="0"/>
                        </a:spcBef>
                        <a:spcAft>
                          <a:spcPts val="0"/>
                        </a:spcAft>
                      </a:pPr>
                      <a:endParaRPr lang="en-US" sz="1000" b="0" dirty="0">
                        <a:solidFill>
                          <a:schemeClr val="tx1"/>
                        </a:solidFill>
                        <a:effectLst/>
                        <a:latin typeface="Arial" pitchFamily="34" charset="0"/>
                        <a:ea typeface="Times New Roman"/>
                        <a:cs typeface="Arial" pitchFamily="34" charset="0"/>
                      </a:endParaRPr>
                    </a:p>
                    <a:p>
                      <a:pPr marL="0" marR="0">
                        <a:lnSpc>
                          <a:spcPct val="115000"/>
                        </a:lnSpc>
                        <a:spcBef>
                          <a:spcPts val="0"/>
                        </a:spcBef>
                        <a:spcAft>
                          <a:spcPts val="0"/>
                        </a:spcAft>
                      </a:pPr>
                      <a:r>
                        <a:rPr lang="en-US" sz="1000" b="0" dirty="0">
                          <a:solidFill>
                            <a:schemeClr val="tx1"/>
                          </a:solidFill>
                          <a:effectLst/>
                          <a:latin typeface="Arial" pitchFamily="34" charset="0"/>
                          <a:ea typeface="Times New Roman"/>
                          <a:cs typeface="Arial" pitchFamily="34" charset="0"/>
                        </a:rPr>
                        <a:t>The Silver&amp;Fit Program includes access to fitness facility membership through a local network of participating fitness facilities, home exercise kits, health and wellness educational materials and support.</a:t>
                      </a:r>
                    </a:p>
                    <a:p>
                      <a:pPr marL="0" marR="0">
                        <a:lnSpc>
                          <a:spcPct val="115000"/>
                        </a:lnSpc>
                        <a:spcBef>
                          <a:spcPts val="0"/>
                        </a:spcBef>
                        <a:spcAft>
                          <a:spcPts val="0"/>
                        </a:spcAft>
                      </a:pPr>
                      <a:endParaRPr lang="en-US" sz="1000" b="0" dirty="0">
                        <a:solidFill>
                          <a:schemeClr val="tx1"/>
                        </a:solidFill>
                        <a:effectLst/>
                        <a:latin typeface="Arial" pitchFamily="34" charset="0"/>
                        <a:ea typeface="Times New Roman"/>
                        <a:cs typeface="Arial" pitchFamily="34" charset="0"/>
                      </a:endParaRPr>
                    </a:p>
                  </a:txBody>
                  <a:tcPr marL="28932" marR="28932" marT="0" marB="0"/>
                </a:tc>
                <a:tc>
                  <a:txBody>
                    <a:bodyPr/>
                    <a:lstStyle/>
                    <a:p>
                      <a:pPr marL="0" marR="0">
                        <a:lnSpc>
                          <a:spcPct val="115000"/>
                        </a:lnSpc>
                        <a:spcBef>
                          <a:spcPts val="0"/>
                        </a:spcBef>
                        <a:spcAft>
                          <a:spcPts val="0"/>
                        </a:spcAft>
                      </a:pPr>
                      <a:r>
                        <a:rPr lang="en-US" sz="1000" b="1" dirty="0">
                          <a:solidFill>
                            <a:srgbClr val="002060"/>
                          </a:solidFill>
                          <a:effectLst/>
                          <a:latin typeface="Arial" pitchFamily="34" charset="0"/>
                          <a:ea typeface="Times New Roman"/>
                          <a:cs typeface="Arial" pitchFamily="34" charset="0"/>
                        </a:rPr>
                        <a:t>$0 </a:t>
                      </a:r>
                      <a:r>
                        <a:rPr lang="en-US" sz="1000" b="0" dirty="0">
                          <a:solidFill>
                            <a:schemeClr val="tx1"/>
                          </a:solidFill>
                          <a:effectLst/>
                          <a:latin typeface="Arial" pitchFamily="34" charset="0"/>
                          <a:ea typeface="Times New Roman"/>
                          <a:cs typeface="Arial" pitchFamily="34" charset="0"/>
                        </a:rPr>
                        <a:t>copay for fitness benefit when using a Silver&amp;Fit network fitness center or gym.</a:t>
                      </a:r>
                    </a:p>
                    <a:p>
                      <a:pPr marL="0" marR="0">
                        <a:lnSpc>
                          <a:spcPct val="115000"/>
                        </a:lnSpc>
                        <a:spcBef>
                          <a:spcPts val="0"/>
                        </a:spcBef>
                        <a:spcAft>
                          <a:spcPts val="0"/>
                        </a:spcAft>
                      </a:pPr>
                      <a:endParaRPr lang="en-US" sz="1000" b="0" dirty="0">
                        <a:solidFill>
                          <a:schemeClr val="tx1"/>
                        </a:solidFill>
                        <a:effectLst/>
                        <a:latin typeface="Arial" pitchFamily="34" charset="0"/>
                        <a:ea typeface="Times New Roman"/>
                        <a:cs typeface="Arial" pitchFamily="34" charset="0"/>
                      </a:endParaRPr>
                    </a:p>
                    <a:p>
                      <a:pPr marL="0" marR="0">
                        <a:lnSpc>
                          <a:spcPct val="115000"/>
                        </a:lnSpc>
                        <a:spcBef>
                          <a:spcPts val="0"/>
                        </a:spcBef>
                        <a:spcAft>
                          <a:spcPts val="0"/>
                        </a:spcAft>
                      </a:pPr>
                      <a:r>
                        <a:rPr lang="en-US" sz="1000" b="0" dirty="0">
                          <a:solidFill>
                            <a:schemeClr val="tx1"/>
                          </a:solidFill>
                          <a:effectLst/>
                          <a:latin typeface="Arial" pitchFamily="34" charset="0"/>
                          <a:ea typeface="Times New Roman"/>
                          <a:cs typeface="Arial" pitchFamily="34" charset="0"/>
                        </a:rPr>
                        <a:t>The Silver&amp;Fit Program includes access to fitness facility membership through a local network of participating fitness facilities, home exercise kits, health and wellness educational materials and support.</a:t>
                      </a:r>
                    </a:p>
                  </a:txBody>
                  <a:tcPr marL="28932" marR="28932" marT="0" marB="0"/>
                </a:tc>
                <a:extLst>
                  <a:ext uri="{0D108BD9-81ED-4DB2-BD59-A6C34878D82A}">
                    <a16:rowId xmlns:a16="http://schemas.microsoft.com/office/drawing/2014/main" xmlns="" val="10003"/>
                  </a:ext>
                </a:extLst>
              </a:tr>
              <a:tr h="617053">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000" b="0" dirty="0">
                          <a:latin typeface="Arial" pitchFamily="34" charset="0"/>
                          <a:ea typeface="Calibri"/>
                          <a:cs typeface="Arial" pitchFamily="34" charset="0"/>
                        </a:rPr>
                        <a:t>Nurse Line</a:t>
                      </a:r>
                    </a:p>
                    <a:p>
                      <a:pPr marL="0" marR="0" algn="l">
                        <a:lnSpc>
                          <a:spcPct val="100000"/>
                        </a:lnSpc>
                        <a:spcBef>
                          <a:spcPts val="0"/>
                        </a:spcBef>
                        <a:spcAft>
                          <a:spcPts val="0"/>
                        </a:spcAft>
                      </a:pPr>
                      <a:endParaRPr lang="en-US" sz="1000" b="0" dirty="0">
                        <a:latin typeface="Arial" pitchFamily="34" charset="0"/>
                        <a:ea typeface="Calibri"/>
                        <a:cs typeface="Arial" pitchFamily="34" charset="0"/>
                      </a:endParaRPr>
                    </a:p>
                  </a:txBody>
                  <a:tcPr marL="38576" marR="38576" marT="38576" marB="0"/>
                </a:tc>
                <a:tc>
                  <a:txBody>
                    <a:bodyPr/>
                    <a:lstStyle/>
                    <a:p>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Enrollees have access 24 hours a day, seven days a week to general and specific healthcare advice and information from experienced registered nurses.</a:t>
                      </a:r>
                    </a:p>
                  </a:txBody>
                  <a:tcPr marL="38576" marR="38576" marT="0" marB="0"/>
                </a:tc>
                <a:tc>
                  <a:txBody>
                    <a:bodyPr/>
                    <a:lstStyle/>
                    <a:p>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Enrollees have access 24 hours a day, seven days a week to general and specific healthcare advice and information from experienced registered nurses.</a:t>
                      </a:r>
                      <a:endParaRPr lang="en-US" sz="1000" b="0" dirty="0">
                        <a:solidFill>
                          <a:schemeClr val="tx1"/>
                        </a:solidFill>
                        <a:effectLst/>
                        <a:latin typeface="Arial" panose="020B0604020202020204" pitchFamily="34" charset="0"/>
                        <a:ea typeface="Times New Roman"/>
                        <a:cs typeface="Arial" panose="020B0604020202020204" pitchFamily="34" charset="0"/>
                      </a:endParaRPr>
                    </a:p>
                  </a:txBody>
                  <a:tcPr marL="38576" marR="38576"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6520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017" y="2786574"/>
            <a:ext cx="7917186" cy="790595"/>
          </a:xfrm>
        </p:spPr>
        <p:txBody>
          <a:bodyPr>
            <a:normAutofit fontScale="90000"/>
          </a:bodyPr>
          <a:lstStyle/>
          <a:p>
            <a:r>
              <a:rPr lang="en-US" dirty="0"/>
              <a:t>2018 MedStar Medicare Choice Dual Advantage (HMO DSNP) </a:t>
            </a:r>
            <a:br>
              <a:rPr lang="en-US" dirty="0"/>
            </a:br>
            <a:r>
              <a:rPr lang="en-US" dirty="0"/>
              <a:t/>
            </a:r>
            <a:br>
              <a:rPr lang="en-US" dirty="0"/>
            </a:br>
            <a:r>
              <a:rPr lang="en-US" sz="2000" dirty="0"/>
              <a:t>Dual Eligible Special Needs Plan (D-SNP)</a:t>
            </a:r>
          </a:p>
        </p:txBody>
      </p:sp>
      <p:sp>
        <p:nvSpPr>
          <p:cNvPr id="4" name="Slide Number Placeholder 3"/>
          <p:cNvSpPr>
            <a:spLocks noGrp="1"/>
          </p:cNvSpPr>
          <p:nvPr>
            <p:ph type="sldNum" sz="quarter" idx="12"/>
          </p:nvPr>
        </p:nvSpPr>
        <p:spPr/>
        <p:txBody>
          <a:bodyPr/>
          <a:lstStyle/>
          <a:p>
            <a:pPr>
              <a:defRPr/>
            </a:pPr>
            <a:fld id="{3040BA6A-68B6-4FB1-9338-1468C929A70B}" type="slidenum">
              <a:rPr lang="en-US" altLang="en-US" smtClean="0">
                <a:solidFill>
                  <a:prstClr val="white"/>
                </a:solidFill>
              </a:rPr>
              <a:pPr>
                <a:defRPr/>
              </a:pPr>
              <a:t>22</a:t>
            </a:fld>
            <a:endParaRPr lang="en-US" altLang="en-US" dirty="0">
              <a:solidFill>
                <a:prstClr val="white"/>
              </a:solidFill>
            </a:endParaRPr>
          </a:p>
        </p:txBody>
      </p:sp>
      <p:sp>
        <p:nvSpPr>
          <p:cNvPr id="3" name="Footer Placeholder 2"/>
          <p:cNvSpPr>
            <a:spLocks noGrp="1"/>
          </p:cNvSpPr>
          <p:nvPr>
            <p:ph type="ftr" sz="quarter" idx="11"/>
          </p:nvPr>
        </p:nvSpPr>
        <p:spPr/>
        <p:txBody>
          <a:bodyPr/>
          <a:lstStyle/>
          <a:p>
            <a:r>
              <a:rPr lang="en-US" dirty="0"/>
              <a:t>For Broker Training Purposes Only - Do Not Distribute</a:t>
            </a:r>
          </a:p>
        </p:txBody>
      </p:sp>
    </p:spTree>
    <p:extLst>
      <p:ext uri="{BB962C8B-B14F-4D97-AF65-F5344CB8AC3E}">
        <p14:creationId xmlns:p14="http://schemas.microsoft.com/office/powerpoint/2010/main" val="743474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40" y="436161"/>
            <a:ext cx="8229600" cy="735297"/>
          </a:xfrm>
        </p:spPr>
        <p:txBody>
          <a:bodyPr>
            <a:normAutofit fontScale="90000"/>
          </a:bodyPr>
          <a:lstStyle/>
          <a:p>
            <a:r>
              <a:rPr lang="en-US" sz="2400" dirty="0"/>
              <a:t>Medicare Savings Program (MSP) </a:t>
            </a:r>
            <a:r>
              <a:rPr lang="en-US" dirty="0"/>
              <a:t>L</a:t>
            </a:r>
            <a:r>
              <a:rPr lang="en-US" sz="2400" dirty="0"/>
              <a:t>evels in Varying Geographies</a:t>
            </a:r>
          </a:p>
        </p:txBody>
      </p:sp>
      <p:sp>
        <p:nvSpPr>
          <p:cNvPr id="5" name="Slide Number Placeholder 4"/>
          <p:cNvSpPr>
            <a:spLocks noGrp="1"/>
          </p:cNvSpPr>
          <p:nvPr>
            <p:ph type="sldNum" sz="quarter" idx="12"/>
          </p:nvPr>
        </p:nvSpPr>
        <p:spPr/>
        <p:txBody>
          <a:bodyPr/>
          <a:lstStyle/>
          <a:p>
            <a:fld id="{D3B8DEE4-E1CE-D843-93C6-BCDE319A6831}" type="slidenum">
              <a:rPr lang="en-US" smtClean="0"/>
              <a:pPr/>
              <a:t>23</a:t>
            </a:fld>
            <a:endParaRPr lang="en-US" dirty="0"/>
          </a:p>
        </p:txBody>
      </p:sp>
      <p:sp>
        <p:nvSpPr>
          <p:cNvPr id="4" name="TextBox 3"/>
          <p:cNvSpPr txBox="1"/>
          <p:nvPr/>
        </p:nvSpPr>
        <p:spPr>
          <a:xfrm>
            <a:off x="397240" y="1383242"/>
            <a:ext cx="8338088" cy="830997"/>
          </a:xfrm>
          <a:prstGeom prst="rect">
            <a:avLst/>
          </a:prstGeom>
          <a:noFill/>
        </p:spPr>
        <p:txBody>
          <a:bodyPr wrap="square" rtlCol="0">
            <a:spAutoFit/>
          </a:bodyPr>
          <a:lstStyle/>
          <a:p>
            <a:pPr fontAlgn="auto">
              <a:spcBef>
                <a:spcPts val="0"/>
              </a:spcBef>
              <a:spcAft>
                <a:spcPts val="0"/>
              </a:spcAft>
            </a:pPr>
            <a:r>
              <a:rPr lang="en-US" sz="2400" dirty="0" err="1">
                <a:solidFill>
                  <a:srgbClr val="002664"/>
                </a:solidFill>
                <a:latin typeface="Arial" panose="020B0604020202020204" pitchFamily="34" charset="0"/>
                <a:cs typeface="Arial" panose="020B0604020202020204" pitchFamily="34" charset="0"/>
              </a:rPr>
              <a:t>Medstar</a:t>
            </a:r>
            <a:r>
              <a:rPr lang="en-US" sz="2400" dirty="0">
                <a:solidFill>
                  <a:srgbClr val="002664"/>
                </a:solidFill>
                <a:latin typeface="Arial" panose="020B0604020202020204" pitchFamily="34" charset="0"/>
                <a:cs typeface="Arial" panose="020B0604020202020204" pitchFamily="34" charset="0"/>
              </a:rPr>
              <a:t> Medicare Choice Dual Advantage will continue to accept </a:t>
            </a:r>
            <a:r>
              <a:rPr lang="en-US" sz="2400" u="sng" dirty="0">
                <a:solidFill>
                  <a:srgbClr val="002664"/>
                </a:solidFill>
                <a:latin typeface="Arial" panose="020B0604020202020204" pitchFamily="34" charset="0"/>
                <a:cs typeface="Arial" panose="020B0604020202020204" pitchFamily="34" charset="0"/>
              </a:rPr>
              <a:t>all subsidy levels</a:t>
            </a:r>
            <a:r>
              <a:rPr lang="en-US" sz="2400" dirty="0">
                <a:solidFill>
                  <a:srgbClr val="002664"/>
                </a:solidFill>
                <a:latin typeface="Arial" panose="020B0604020202020204" pitchFamily="34" charset="0"/>
                <a:cs typeface="Arial" panose="020B0604020202020204" pitchFamily="34" charset="0"/>
              </a:rPr>
              <a:t> </a:t>
            </a:r>
            <a:r>
              <a:rPr lang="en-US" sz="2400" dirty="0" smtClean="0">
                <a:solidFill>
                  <a:srgbClr val="002664"/>
                </a:solidFill>
                <a:latin typeface="Arial" panose="020B0604020202020204" pitchFamily="34" charset="0"/>
                <a:cs typeface="Arial" panose="020B0604020202020204" pitchFamily="34" charset="0"/>
              </a:rPr>
              <a:t>in </a:t>
            </a:r>
            <a:r>
              <a:rPr lang="en-US" sz="2400" dirty="0">
                <a:solidFill>
                  <a:srgbClr val="002664"/>
                </a:solidFill>
                <a:latin typeface="Arial" panose="020B0604020202020204" pitchFamily="34" charset="0"/>
                <a:cs typeface="Arial" panose="020B0604020202020204" pitchFamily="34" charset="0"/>
              </a:rPr>
              <a:t>Maryland and D.C. </a:t>
            </a:r>
          </a:p>
        </p:txBody>
      </p:sp>
      <p:graphicFrame>
        <p:nvGraphicFramePr>
          <p:cNvPr id="6" name="Table 5"/>
          <p:cNvGraphicFramePr>
            <a:graphicFrameLocks noGrp="1"/>
          </p:cNvGraphicFramePr>
          <p:nvPr>
            <p:extLst/>
          </p:nvPr>
        </p:nvGraphicFramePr>
        <p:xfrm>
          <a:off x="1349740" y="2447607"/>
          <a:ext cx="6324600" cy="3140287"/>
        </p:xfrm>
        <a:graphic>
          <a:graphicData uri="http://schemas.openxmlformats.org/drawingml/2006/table">
            <a:tbl>
              <a:tblPr firstRow="1" bandRow="1">
                <a:tableStyleId>{073A0DAA-6AF3-43AB-8588-CEC1D06C72B9}</a:tableStyleId>
              </a:tblPr>
              <a:tblGrid>
                <a:gridCol w="3162300">
                  <a:extLst>
                    <a:ext uri="{9D8B030D-6E8A-4147-A177-3AD203B41FA5}">
                      <a16:colId xmlns="" xmlns:a16="http://schemas.microsoft.com/office/drawing/2014/main" val="20001"/>
                    </a:ext>
                  </a:extLst>
                </a:gridCol>
                <a:gridCol w="3162300"/>
              </a:tblGrid>
              <a:tr h="366607">
                <a:tc>
                  <a:txBody>
                    <a:bodyPr/>
                    <a:lstStyle/>
                    <a:p>
                      <a:r>
                        <a:rPr lang="en-US" sz="1600" dirty="0"/>
                        <a:t>District of Columbia</a:t>
                      </a:r>
                    </a:p>
                  </a:txBody>
                  <a:tcPr>
                    <a:solidFill>
                      <a:srgbClr val="002060"/>
                    </a:solidFill>
                  </a:tcPr>
                </a:tc>
                <a:tc>
                  <a:txBody>
                    <a:bodyPr/>
                    <a:lstStyle/>
                    <a:p>
                      <a:r>
                        <a:rPr lang="en-US" sz="1600" dirty="0"/>
                        <a:t>Maryland</a:t>
                      </a:r>
                    </a:p>
                  </a:txBody>
                  <a:tcPr>
                    <a:solidFill>
                      <a:srgbClr val="002060"/>
                    </a:solidFill>
                  </a:tcPr>
                </a:tc>
                <a:extLst>
                  <a:ext uri="{0D108BD9-81ED-4DB2-BD59-A6C34878D82A}">
                    <a16:rowId xmlns="" xmlns:a16="http://schemas.microsoft.com/office/drawing/2014/main" val="10000"/>
                  </a:ext>
                </a:extLst>
              </a:tr>
              <a:tr h="1583439">
                <a:tc>
                  <a:txBody>
                    <a:bodyPr/>
                    <a:lstStyle/>
                    <a:p>
                      <a:pPr marL="342900" marR="0" lvl="0" indent="-342900">
                        <a:spcBef>
                          <a:spcPts val="0"/>
                        </a:spcBef>
                        <a:spcAft>
                          <a:spcPts val="0"/>
                        </a:spcAft>
                        <a:buFont typeface="Arial" panose="020B0604020202020204" pitchFamily="34" charset="0"/>
                        <a:buChar char="•"/>
                        <a:tabLst>
                          <a:tab pos="457200" algn="l"/>
                        </a:tabLs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Full Benefit Dual Eligible (FBDE)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Qualified Medicare Beneficiary (QMB)</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Specified Low-income Medicare Beneficiary </a:t>
                      </a:r>
                      <a:r>
                        <a:rPr lang="en-US" sz="160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(SLMB)</a:t>
                      </a:r>
                      <a:endParaRPr lang="en-US" sz="11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60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Qualified Disabled &amp; Working Individuals (QDWI)</a:t>
                      </a:r>
                      <a:endParaRPr lang="en-US" sz="1600" baseline="0" dirty="0"/>
                    </a:p>
                  </a:txBody>
                  <a:tcPr/>
                </a:tc>
                <a:tc>
                  <a:txBody>
                    <a:bodyPr/>
                    <a:lstStyle/>
                    <a:p>
                      <a:pPr marL="285750" indent="-285750">
                        <a:buFont typeface="Arial" panose="020B0604020202020204" pitchFamily="34" charset="0"/>
                        <a:buChar char="•"/>
                      </a:pPr>
                      <a:r>
                        <a:rPr lang="en-US" sz="1600" baseline="0" dirty="0" smtClean="0"/>
                        <a:t>Qualified Medicare Beneficiary (</a:t>
                      </a:r>
                      <a:r>
                        <a:rPr lang="en-US" sz="1600" dirty="0" smtClean="0"/>
                        <a:t>QMB)</a:t>
                      </a:r>
                      <a:endParaRPr lang="en-US" sz="1600" dirty="0"/>
                    </a:p>
                    <a:p>
                      <a:pPr marL="285750" indent="-285750">
                        <a:buFont typeface="Arial" panose="020B0604020202020204" pitchFamily="34" charset="0"/>
                        <a:buChar char="•"/>
                      </a:pPr>
                      <a:r>
                        <a:rPr lang="en-US" sz="1600" baseline="0" dirty="0" smtClean="0"/>
                        <a:t>Qualified Medicare Beneficiary Plus (</a:t>
                      </a:r>
                      <a:r>
                        <a:rPr lang="en-US" sz="1600" dirty="0" smtClean="0"/>
                        <a:t>QMB+)</a:t>
                      </a:r>
                      <a:endParaRPr lang="en-US" sz="160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Specified Low-income Medicare Beneficiary (SLMB</a:t>
                      </a:r>
                      <a:r>
                        <a:rPr lang="en-US" sz="1600" dirty="0"/>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Specified Low-income Medicare Beneficiary Plus (SLMB+)</a:t>
                      </a:r>
                      <a:endParaRPr lang="en-US" sz="160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Qualifying Individual (QI)</a:t>
                      </a:r>
                      <a:endParaRPr lang="en-US" sz="160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Qualified Disabled &amp; Working Individuals (QDWI)</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86655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344656" y="96128"/>
            <a:ext cx="8458200" cy="6425421"/>
          </a:xfrm>
          <a:prstGeom prst="rect">
            <a:avLst/>
          </a:prstGeom>
        </p:spPr>
      </p:pic>
    </p:spTree>
    <p:extLst>
      <p:ext uri="{BB962C8B-B14F-4D97-AF65-F5344CB8AC3E}">
        <p14:creationId xmlns:p14="http://schemas.microsoft.com/office/powerpoint/2010/main" val="155915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Member Cost-Share </a:t>
            </a:r>
            <a:endParaRPr lang="en-US" dirty="0"/>
          </a:p>
        </p:txBody>
      </p:sp>
      <p:sp>
        <p:nvSpPr>
          <p:cNvPr id="3" name="Content Placeholder 2"/>
          <p:cNvSpPr>
            <a:spLocks noGrp="1"/>
          </p:cNvSpPr>
          <p:nvPr>
            <p:ph idx="1"/>
          </p:nvPr>
        </p:nvSpPr>
        <p:spPr>
          <a:xfrm>
            <a:off x="-457200" y="685800"/>
            <a:ext cx="9525000" cy="5333999"/>
          </a:xfrm>
        </p:spPr>
        <p:txBody>
          <a:bodyPr>
            <a:noAutofit/>
          </a:bodyPr>
          <a:lstStyle/>
          <a:p>
            <a:pPr lvl="2"/>
            <a:r>
              <a:rPr lang="en-US" sz="1450" dirty="0">
                <a:solidFill>
                  <a:srgbClr val="002060"/>
                </a:solidFill>
              </a:rPr>
              <a:t>The annual Part B deductible and/or coinsurance may apply to plan services. Providers may be able to submit any unpaid balance remaining after Medicare Choice payments to the appropriate state source for consideration. Providers may not attempt to collect copayments or coinsurance from certain members enrolled in DSNP, including during the period of time in which a member has lost medical assistance coverage but is deemed “continued eligible” for the grace period of up to 120 days, depending on the type of Medicaid eligibility. </a:t>
            </a:r>
          </a:p>
          <a:p>
            <a:pPr lvl="2"/>
            <a:r>
              <a:rPr lang="en-US" sz="1450" b="1" dirty="0">
                <a:solidFill>
                  <a:srgbClr val="002060"/>
                </a:solidFill>
              </a:rPr>
              <a:t>Billing member cost share is not permitted for Medicare Choice Dual Advantage members if they are classified as QMB or QMB+. </a:t>
            </a:r>
            <a:r>
              <a:rPr lang="en-US" sz="1450" dirty="0">
                <a:solidFill>
                  <a:srgbClr val="002060"/>
                </a:solidFill>
              </a:rPr>
              <a:t>Cost share may be collected from those members with other Medicaid eligibility classifications. Please refer to the chart on the preceding page for further details on the eligibility levels of the Shared Savings Program. It is the provider’s responsibility to determine the status of their members to determine if they should submit an unpaid balance to Medical Assistance. Please contact provider services at </a:t>
            </a:r>
            <a:r>
              <a:rPr lang="en-US" sz="1450" b="1" dirty="0">
                <a:solidFill>
                  <a:srgbClr val="002060"/>
                </a:solidFill>
              </a:rPr>
              <a:t>855-222-1042</a:t>
            </a:r>
            <a:r>
              <a:rPr lang="en-US" sz="1450" dirty="0">
                <a:solidFill>
                  <a:srgbClr val="002060"/>
                </a:solidFill>
              </a:rPr>
              <a:t> if you need assistance in determining the eligibility classification of a member</a:t>
            </a:r>
            <a:r>
              <a:rPr lang="en-US" sz="1450" dirty="0" smtClean="0">
                <a:solidFill>
                  <a:srgbClr val="002060"/>
                </a:solidFill>
              </a:rPr>
              <a:t>.</a:t>
            </a:r>
            <a:endParaRPr lang="en-US" sz="1450" dirty="0">
              <a:solidFill>
                <a:srgbClr val="002060"/>
              </a:solidFill>
            </a:endParaRPr>
          </a:p>
          <a:p>
            <a:pPr lvl="2"/>
            <a:r>
              <a:rPr lang="en-US" sz="1450" dirty="0">
                <a:solidFill>
                  <a:srgbClr val="002060"/>
                </a:solidFill>
              </a:rPr>
              <a:t>Your contract offers that you are to accept the contractual payment in full, plus any applicable member cost- share, and bill the state for any additional cost-sharing components for members enrolled in the DSNP product as indicated. Balance billing members beyond their applicable cost share is prohibited. MedStar monitors provider compliance with balance billing rules from plan grievance and CMS Complaint Tracking Module data. As any abuse is identified, targeted provider outreach will occur</a:t>
            </a:r>
            <a:r>
              <a:rPr lang="en-US" sz="1450" dirty="0" smtClean="0">
                <a:solidFill>
                  <a:srgbClr val="002060"/>
                </a:solidFill>
              </a:rPr>
              <a:t>.</a:t>
            </a:r>
            <a:endParaRPr lang="en-US" sz="1450" dirty="0">
              <a:solidFill>
                <a:srgbClr val="002060"/>
              </a:solidFill>
            </a:endParaRPr>
          </a:p>
          <a:p>
            <a:pPr lvl="2"/>
            <a:r>
              <a:rPr lang="en-US" sz="1450" dirty="0">
                <a:solidFill>
                  <a:srgbClr val="002060"/>
                </a:solidFill>
              </a:rPr>
              <a:t>Note that use of the ABN is restricted to beneficiaries enrolled in Original Medicare and is not appropriate for members enrolled in a Medicare Advantage Program (MA) or for prescription drugs covered under the Medicare Prescription Drug Program (Part D.) </a:t>
            </a:r>
          </a:p>
        </p:txBody>
      </p:sp>
    </p:spTree>
    <p:extLst>
      <p:ext uri="{BB962C8B-B14F-4D97-AF65-F5344CB8AC3E}">
        <p14:creationId xmlns:p14="http://schemas.microsoft.com/office/powerpoint/2010/main" val="2937841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2018 MedStar Medicare Choice Dual Advantage Benefit Grid</a:t>
            </a:r>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26</a:t>
            </a:fld>
            <a:endParaRPr lang="en-US" altLang="en-US" dirty="0"/>
          </a:p>
        </p:txBody>
      </p:sp>
      <p:sp>
        <p:nvSpPr>
          <p:cNvPr id="6" name="Rectangle 5"/>
          <p:cNvSpPr/>
          <p:nvPr/>
        </p:nvSpPr>
        <p:spPr>
          <a:xfrm>
            <a:off x="514906" y="5484127"/>
            <a:ext cx="8407078" cy="507831"/>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panose="020B0604020202020204" pitchFamily="34" charset="0"/>
                <a:cs typeface="Arial" panose="020B0604020202020204" pitchFamily="34" charset="0"/>
              </a:rPr>
              <a:t>NOTE: </a:t>
            </a:r>
            <a:r>
              <a:rPr lang="en-US" sz="900" dirty="0">
                <a:solidFill>
                  <a:prstClr val="black"/>
                </a:solidFill>
                <a:latin typeface="Arial" panose="020B0604020202020204" pitchFamily="34" charset="0"/>
                <a:cs typeface="Arial" panose="020B0604020202020204" pitchFamily="34" charset="0"/>
              </a:rPr>
              <a:t>Depending on Medicaid eligibility, member may not have any cost-sharing responsibility for original Medicare services. If the member looses full status, they may be subject to cost sharing. This grid is for training purposes do NOT distribute to beneficiaries. Grids are not submitted to CMS for approval. A CMS tracking number must be on member materials in order to distribute them. </a:t>
            </a:r>
            <a:r>
              <a:rPr lang="en-US" sz="900" dirty="0">
                <a:solidFill>
                  <a:prstClr val="black"/>
                </a:solidFill>
                <a:latin typeface="Arial"/>
                <a:cs typeface="Arial"/>
              </a:rPr>
              <a:t>Please do not use Benefit Grid to quote benefits – please refer to the EOC</a:t>
            </a:r>
            <a:endParaRPr lang="en-US" sz="900" dirty="0">
              <a:solidFill>
                <a:prstClr val="black"/>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nvPr>
        </p:nvGraphicFramePr>
        <p:xfrm>
          <a:off x="514906" y="729069"/>
          <a:ext cx="8114187" cy="4755692"/>
        </p:xfrm>
        <a:graphic>
          <a:graphicData uri="http://schemas.openxmlformats.org/drawingml/2006/table">
            <a:tbl>
              <a:tblPr firstRow="1" bandRow="1">
                <a:tableStyleId>{B301B821-A1FF-4177-AEE7-76D212191A09}</a:tableStyleId>
              </a:tblPr>
              <a:tblGrid>
                <a:gridCol w="2424285">
                  <a:extLst>
                    <a:ext uri="{9D8B030D-6E8A-4147-A177-3AD203B41FA5}">
                      <a16:colId xmlns:a16="http://schemas.microsoft.com/office/drawing/2014/main" xmlns="" val="20000"/>
                    </a:ext>
                  </a:extLst>
                </a:gridCol>
                <a:gridCol w="2847041">
                  <a:extLst>
                    <a:ext uri="{9D8B030D-6E8A-4147-A177-3AD203B41FA5}">
                      <a16:colId xmlns:a16="http://schemas.microsoft.com/office/drawing/2014/main" xmlns="" val="20001"/>
                    </a:ext>
                  </a:extLst>
                </a:gridCol>
                <a:gridCol w="2842861">
                  <a:extLst>
                    <a:ext uri="{9D8B030D-6E8A-4147-A177-3AD203B41FA5}">
                      <a16:colId xmlns:a16="http://schemas.microsoft.com/office/drawing/2014/main" xmlns="" val="20002"/>
                    </a:ext>
                  </a:extLst>
                </a:gridCol>
              </a:tblGrid>
              <a:tr h="670560">
                <a:tc>
                  <a:txBody>
                    <a:bodyPr/>
                    <a:lstStyle/>
                    <a:p>
                      <a:pPr marL="0" marR="0" algn="l">
                        <a:lnSpc>
                          <a:spcPct val="100000"/>
                        </a:lnSpc>
                        <a:spcBef>
                          <a:spcPts val="0"/>
                        </a:spcBef>
                        <a:spcAft>
                          <a:spcPts val="0"/>
                        </a:spcAft>
                      </a:pPr>
                      <a:r>
                        <a:rPr lang="en-US" sz="1200" dirty="0">
                          <a:latin typeface="Arial" pitchFamily="34" charset="0"/>
                          <a:cs typeface="Arial" pitchFamily="34" charset="0"/>
                        </a:rPr>
                        <a:t>Benefit </a:t>
                      </a:r>
                      <a:endParaRPr lang="en-US" sz="1200" b="1" dirty="0">
                        <a:solidFill>
                          <a:schemeClr val="bg1"/>
                        </a:solidFill>
                        <a:latin typeface="Arial" pitchFamily="34" charset="0"/>
                        <a:ea typeface="Calibri"/>
                        <a:cs typeface="Arial" pitchFamily="34" charset="0"/>
                      </a:endParaRPr>
                    </a:p>
                  </a:txBody>
                  <a:tcPr marL="48410" marR="48410" marT="48410"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 </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  </a:t>
                      </a:r>
                    </a:p>
                    <a:p>
                      <a:pPr marL="0" marR="0" algn="l">
                        <a:lnSpc>
                          <a:spcPct val="100000"/>
                        </a:lnSpc>
                        <a:spcBef>
                          <a:spcPts val="0"/>
                        </a:spcBef>
                        <a:spcAft>
                          <a:spcPts val="0"/>
                        </a:spcAft>
                      </a:pPr>
                      <a:r>
                        <a:rPr lang="en-US" sz="1200" baseline="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48410" marR="48410" marT="48410"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 </a:t>
                      </a:r>
                    </a:p>
                    <a:p>
                      <a:pPr marL="0" marR="0" algn="l">
                        <a:lnSpc>
                          <a:spcPct val="100000"/>
                        </a:lnSpc>
                        <a:spcBef>
                          <a:spcPts val="0"/>
                        </a:spcBef>
                        <a:spcAft>
                          <a:spcPts val="0"/>
                        </a:spcAft>
                      </a:pPr>
                      <a:r>
                        <a:rPr lang="en-US" sz="1200" baseline="0" dirty="0">
                          <a:latin typeface="Arial" pitchFamily="34" charset="0"/>
                          <a:cs typeface="Arial" pitchFamily="34" charset="0"/>
                        </a:rPr>
                        <a:t>(Maryland)  </a:t>
                      </a:r>
                      <a:endParaRPr lang="en-US" sz="1200" b="1" dirty="0">
                        <a:solidFill>
                          <a:schemeClr val="bg1"/>
                        </a:solidFill>
                        <a:latin typeface="Arial" pitchFamily="34" charset="0"/>
                        <a:ea typeface="Calibri"/>
                        <a:cs typeface="Arial" pitchFamily="34" charset="0"/>
                      </a:endParaRPr>
                    </a:p>
                  </a:txBody>
                  <a:tcPr marL="48410" marR="48410" marT="48410" marB="0">
                    <a:solidFill>
                      <a:srgbClr val="002664"/>
                    </a:solidFill>
                  </a:tcPr>
                </a:tc>
                <a:extLst>
                  <a:ext uri="{0D108BD9-81ED-4DB2-BD59-A6C34878D82A}">
                    <a16:rowId xmlns:a16="http://schemas.microsoft.com/office/drawing/2014/main" xmlns="" val="10000"/>
                  </a:ext>
                </a:extLst>
              </a:tr>
              <a:tr h="440692">
                <a:tc>
                  <a:txBody>
                    <a:bodyPr/>
                    <a:lstStyle/>
                    <a:p>
                      <a:pPr marL="0" marR="0" algn="l">
                        <a:lnSpc>
                          <a:spcPct val="100000"/>
                        </a:lnSpc>
                        <a:spcBef>
                          <a:spcPts val="0"/>
                        </a:spcBef>
                        <a:spcAft>
                          <a:spcPts val="0"/>
                        </a:spcAft>
                      </a:pPr>
                      <a:r>
                        <a:rPr lang="en-US" sz="1200" dirty="0">
                          <a:solidFill>
                            <a:schemeClr val="tx1"/>
                          </a:solidFill>
                          <a:latin typeface="Arial" pitchFamily="34" charset="0"/>
                          <a:cs typeface="Arial" pitchFamily="34" charset="0"/>
                        </a:rPr>
                        <a:t>Monthly Plan Premium </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$30.70</a:t>
                      </a:r>
                      <a:r>
                        <a:rPr lang="en-US" sz="1200" b="1" baseline="0" dirty="0">
                          <a:solidFill>
                            <a:srgbClr val="002060"/>
                          </a:solidFill>
                          <a:latin typeface="Arial" pitchFamily="34" charset="0"/>
                          <a:cs typeface="Arial" pitchFamily="34" charset="0"/>
                        </a:rPr>
                        <a:t> </a:t>
                      </a:r>
                      <a:r>
                        <a:rPr lang="en-US" sz="1200" dirty="0">
                          <a:solidFill>
                            <a:schemeClr val="tx1"/>
                          </a:solidFill>
                          <a:latin typeface="Arial" pitchFamily="34" charset="0"/>
                          <a:cs typeface="Arial" pitchFamily="34" charset="0"/>
                        </a:rPr>
                        <a:t>in addition to your Medicare Part B premium</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$30.70</a:t>
                      </a:r>
                      <a:r>
                        <a:rPr lang="en-US" sz="1200" baseline="0" dirty="0">
                          <a:solidFill>
                            <a:srgbClr val="FF0000"/>
                          </a:solidFill>
                          <a:latin typeface="Arial" pitchFamily="34" charset="0"/>
                          <a:cs typeface="Arial" pitchFamily="34" charset="0"/>
                        </a:rPr>
                        <a:t> </a:t>
                      </a:r>
                      <a:r>
                        <a:rPr lang="en-US" sz="1200" dirty="0">
                          <a:solidFill>
                            <a:schemeClr val="tx1"/>
                          </a:solidFill>
                          <a:latin typeface="Arial" pitchFamily="34" charset="0"/>
                          <a:cs typeface="Arial" pitchFamily="34" charset="0"/>
                        </a:rPr>
                        <a:t>in addition to your Medicare Part B premium</a:t>
                      </a: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1"/>
                  </a:ext>
                </a:extLst>
              </a:tr>
              <a:tr h="474802">
                <a:tc>
                  <a:txBody>
                    <a:bodyPr/>
                    <a:lstStyle/>
                    <a:p>
                      <a:pPr marL="0" marR="0" algn="l">
                        <a:lnSpc>
                          <a:spcPct val="100000"/>
                        </a:lnSpc>
                        <a:spcBef>
                          <a:spcPts val="0"/>
                        </a:spcBef>
                        <a:spcAft>
                          <a:spcPts val="0"/>
                        </a:spcAft>
                      </a:pPr>
                      <a:r>
                        <a:rPr lang="en-US" sz="1200" dirty="0">
                          <a:solidFill>
                            <a:schemeClr val="tx1"/>
                          </a:solidFill>
                          <a:latin typeface="Arial" pitchFamily="34" charset="0"/>
                          <a:cs typeface="Arial" pitchFamily="34" charset="0"/>
                        </a:rPr>
                        <a:t>Annual Out-of-Pocket Maximum </a:t>
                      </a:r>
                    </a:p>
                    <a:p>
                      <a:pPr marL="0" marR="0" algn="l">
                        <a:lnSpc>
                          <a:spcPct val="100000"/>
                        </a:lnSpc>
                        <a:spcBef>
                          <a:spcPts val="0"/>
                        </a:spcBef>
                        <a:spcAft>
                          <a:spcPts val="0"/>
                        </a:spcAft>
                      </a:pPr>
                      <a:r>
                        <a:rPr lang="en-US" sz="1200" dirty="0">
                          <a:solidFill>
                            <a:schemeClr val="tx1"/>
                          </a:solidFill>
                          <a:latin typeface="Arial" pitchFamily="34" charset="0"/>
                          <a:cs typeface="Arial" pitchFamily="34" charset="0"/>
                        </a:rPr>
                        <a:t>(your total yearly out-of-pocket costs)</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$6,700</a:t>
                      </a:r>
                      <a:r>
                        <a:rPr lang="en-US" sz="1200" b="1" baseline="0" dirty="0">
                          <a:solidFill>
                            <a:srgbClr val="002060"/>
                          </a:solidFill>
                          <a:latin typeface="Arial" pitchFamily="34" charset="0"/>
                          <a:cs typeface="Arial" pitchFamily="34" charset="0"/>
                        </a:rPr>
                        <a:t> </a:t>
                      </a:r>
                      <a:r>
                        <a:rPr lang="en-US" sz="1200" dirty="0">
                          <a:solidFill>
                            <a:schemeClr val="tx1"/>
                          </a:solidFill>
                          <a:latin typeface="Arial" pitchFamily="34" charset="0"/>
                          <a:cs typeface="Arial" pitchFamily="34" charset="0"/>
                        </a:rPr>
                        <a:t>for all Medicare-covered benefits</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$6,700</a:t>
                      </a:r>
                      <a:r>
                        <a:rPr lang="en-US" sz="1200" dirty="0">
                          <a:solidFill>
                            <a:schemeClr val="tx1"/>
                          </a:solidFill>
                          <a:latin typeface="Arial" pitchFamily="34" charset="0"/>
                          <a:cs typeface="Arial" pitchFamily="34" charset="0"/>
                        </a:rPr>
                        <a:t> for all Medicare-covered benefits</a:t>
                      </a: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2"/>
                  </a:ext>
                </a:extLst>
              </a:tr>
              <a:tr h="1324447">
                <a:tc>
                  <a:txBody>
                    <a:bodyPr/>
                    <a:lstStyle/>
                    <a:p>
                      <a:pPr marL="0" marR="0" algn="l">
                        <a:lnSpc>
                          <a:spcPct val="100000"/>
                        </a:lnSpc>
                        <a:spcBef>
                          <a:spcPts val="0"/>
                        </a:spcBef>
                        <a:spcAft>
                          <a:spcPts val="0"/>
                        </a:spcAft>
                      </a:pPr>
                      <a:r>
                        <a:rPr lang="en-US" sz="1200" dirty="0">
                          <a:solidFill>
                            <a:schemeClr val="tx1"/>
                          </a:solidFill>
                          <a:latin typeface="Arial" pitchFamily="34" charset="0"/>
                          <a:cs typeface="Arial" pitchFamily="34" charset="0"/>
                        </a:rPr>
                        <a:t>Inpatient Hospital Care and </a:t>
                      </a:r>
                    </a:p>
                    <a:p>
                      <a:pPr marL="0" marR="0" algn="l">
                        <a:lnSpc>
                          <a:spcPct val="100000"/>
                        </a:lnSpc>
                        <a:spcBef>
                          <a:spcPts val="0"/>
                        </a:spcBef>
                        <a:spcAft>
                          <a:spcPts val="0"/>
                        </a:spcAft>
                      </a:pPr>
                      <a:r>
                        <a:rPr lang="en-US" sz="1200" dirty="0">
                          <a:solidFill>
                            <a:schemeClr val="tx1"/>
                          </a:solidFill>
                          <a:latin typeface="Arial" pitchFamily="34" charset="0"/>
                          <a:cs typeface="Arial" pitchFamily="34" charset="0"/>
                        </a:rPr>
                        <a:t>Inpatient Mental Health Care </a:t>
                      </a: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Arial" pitchFamily="34" charset="0"/>
                          <a:ea typeface="Calibri"/>
                          <a:cs typeface="Arial" pitchFamily="34" charset="0"/>
                        </a:rPr>
                        <a:t>*Amounts subject to change for 2018.</a:t>
                      </a:r>
                    </a:p>
                  </a:txBody>
                  <a:tcPr marL="48410" marR="48410" marT="48410" marB="0"/>
                </a:tc>
                <a:tc>
                  <a: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In 2017, </a:t>
                      </a:r>
                      <a:r>
                        <a:rPr lang="en-US" sz="1200" b="1" kern="1200" dirty="0">
                          <a:solidFill>
                            <a:srgbClr val="002060"/>
                          </a:solidFill>
                          <a:effectLst/>
                          <a:latin typeface="Arial" panose="020B0604020202020204" pitchFamily="34" charset="0"/>
                          <a:ea typeface="+mn-ea"/>
                          <a:cs typeface="Arial" panose="020B0604020202020204" pitchFamily="34" charset="0"/>
                        </a:rPr>
                        <a:t>$1,316 </a:t>
                      </a:r>
                      <a:r>
                        <a:rPr lang="en-US" sz="1200" kern="1200" dirty="0">
                          <a:solidFill>
                            <a:schemeClr val="tx1"/>
                          </a:solidFill>
                          <a:effectLst/>
                          <a:latin typeface="Arial" panose="020B0604020202020204" pitchFamily="34" charset="0"/>
                          <a:ea typeface="+mn-ea"/>
                          <a:cs typeface="Arial" panose="020B0604020202020204" pitchFamily="34" charset="0"/>
                        </a:rPr>
                        <a:t>deductible for each benefit period: </a:t>
                      </a:r>
                    </a:p>
                    <a:p>
                      <a:r>
                        <a:rPr lang="en-US" sz="1200" kern="1200" dirty="0">
                          <a:solidFill>
                            <a:schemeClr val="tx1"/>
                          </a:solidFill>
                          <a:effectLst/>
                          <a:latin typeface="Arial" panose="020B0604020202020204" pitchFamily="34" charset="0"/>
                          <a:ea typeface="+mn-ea"/>
                          <a:cs typeface="Arial" panose="020B0604020202020204" pitchFamily="34" charset="0"/>
                        </a:rPr>
                        <a:t>Days 1-60: </a:t>
                      </a:r>
                      <a:r>
                        <a:rPr lang="en-US" sz="1200" b="1" kern="1200" dirty="0">
                          <a:solidFill>
                            <a:srgbClr val="002060"/>
                          </a:solidFill>
                          <a:effectLst/>
                          <a:latin typeface="Arial" panose="020B0604020202020204" pitchFamily="34" charset="0"/>
                          <a:ea typeface="+mn-ea"/>
                          <a:cs typeface="Arial" panose="020B0604020202020204" pitchFamily="34" charset="0"/>
                        </a:rPr>
                        <a:t>$0</a:t>
                      </a:r>
                      <a:r>
                        <a:rPr lang="en-US" sz="1200" kern="1200" dirty="0">
                          <a:solidFill>
                            <a:schemeClr val="tx1"/>
                          </a:solidFill>
                          <a:effectLst/>
                          <a:latin typeface="Arial" panose="020B0604020202020204" pitchFamily="34" charset="0"/>
                          <a:ea typeface="+mn-ea"/>
                          <a:cs typeface="Arial" panose="020B0604020202020204" pitchFamily="34" charset="0"/>
                        </a:rPr>
                        <a:t> coinsurance for each benefit period</a:t>
                      </a:r>
                    </a:p>
                    <a:p>
                      <a:r>
                        <a:rPr lang="en-US" sz="1200" kern="1200" dirty="0">
                          <a:solidFill>
                            <a:schemeClr val="tx1"/>
                          </a:solidFill>
                          <a:effectLst/>
                          <a:latin typeface="Arial" panose="020B0604020202020204" pitchFamily="34" charset="0"/>
                          <a:ea typeface="+mn-ea"/>
                          <a:cs typeface="Arial" panose="020B0604020202020204" pitchFamily="34" charset="0"/>
                        </a:rPr>
                        <a:t>Days 61-90; </a:t>
                      </a:r>
                      <a:r>
                        <a:rPr lang="en-US" sz="1200" b="1" kern="1200" dirty="0">
                          <a:solidFill>
                            <a:srgbClr val="002060"/>
                          </a:solidFill>
                          <a:effectLst/>
                          <a:latin typeface="Arial" panose="020B0604020202020204" pitchFamily="34" charset="0"/>
                          <a:ea typeface="+mn-ea"/>
                          <a:cs typeface="Arial" panose="020B0604020202020204" pitchFamily="34" charset="0"/>
                        </a:rPr>
                        <a:t>$329 </a:t>
                      </a:r>
                      <a:r>
                        <a:rPr lang="en-US" sz="1200" kern="1200" dirty="0">
                          <a:solidFill>
                            <a:schemeClr val="tx1"/>
                          </a:solidFill>
                          <a:effectLst/>
                          <a:latin typeface="Arial" panose="020B0604020202020204" pitchFamily="34" charset="0"/>
                          <a:ea typeface="+mn-ea"/>
                          <a:cs typeface="Arial" panose="020B0604020202020204" pitchFamily="34" charset="0"/>
                        </a:rPr>
                        <a:t>coinsurance per day of each benefit period</a:t>
                      </a:r>
                    </a:p>
                    <a:p>
                      <a:r>
                        <a:rPr lang="en-US" sz="1200" kern="1200" dirty="0">
                          <a:solidFill>
                            <a:schemeClr val="tx1"/>
                          </a:solidFill>
                          <a:effectLst/>
                          <a:latin typeface="Arial" panose="020B0604020202020204" pitchFamily="34" charset="0"/>
                          <a:ea typeface="+mn-ea"/>
                          <a:cs typeface="Arial" panose="020B0604020202020204" pitchFamily="34" charset="0"/>
                        </a:rPr>
                        <a:t>Days 91 and beyond: </a:t>
                      </a:r>
                      <a:r>
                        <a:rPr lang="en-US" sz="1200" b="1" kern="1200" dirty="0">
                          <a:solidFill>
                            <a:srgbClr val="002060"/>
                          </a:solidFill>
                          <a:effectLst/>
                          <a:latin typeface="Arial" panose="020B0604020202020204" pitchFamily="34" charset="0"/>
                          <a:ea typeface="+mn-ea"/>
                          <a:cs typeface="Arial" panose="020B0604020202020204" pitchFamily="34" charset="0"/>
                        </a:rPr>
                        <a:t>$658</a:t>
                      </a:r>
                      <a:r>
                        <a:rPr lang="en-US" sz="1200" kern="1200" dirty="0">
                          <a:solidFill>
                            <a:schemeClr val="tx1"/>
                          </a:solidFill>
                          <a:effectLst/>
                          <a:latin typeface="Arial" panose="020B0604020202020204" pitchFamily="34" charset="0"/>
                          <a:ea typeface="+mn-ea"/>
                          <a:cs typeface="Arial" panose="020B0604020202020204" pitchFamily="34" charset="0"/>
                        </a:rPr>
                        <a:t> coinsurance per each “lifetime reserve day” after day 90 for each benefit period (Up to 60 days over a lifetime)</a:t>
                      </a:r>
                    </a:p>
                  </a:txBody>
                  <a:tcPr marL="48410" marR="48410" marT="48410" marB="0"/>
                </a:tc>
                <a:tc>
                  <a: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In 2017, </a:t>
                      </a:r>
                      <a:r>
                        <a:rPr lang="en-US" sz="1200" b="1" kern="1200" dirty="0">
                          <a:solidFill>
                            <a:srgbClr val="002060"/>
                          </a:solidFill>
                          <a:effectLst/>
                          <a:latin typeface="Arial" panose="020B0604020202020204" pitchFamily="34" charset="0"/>
                          <a:ea typeface="+mn-ea"/>
                          <a:cs typeface="Arial" panose="020B0604020202020204" pitchFamily="34" charset="0"/>
                        </a:rPr>
                        <a:t>$1,316 </a:t>
                      </a:r>
                      <a:r>
                        <a:rPr lang="en-US" sz="1200" kern="1200" dirty="0">
                          <a:solidFill>
                            <a:schemeClr val="tx1"/>
                          </a:solidFill>
                          <a:effectLst/>
                          <a:latin typeface="Arial" panose="020B0604020202020204" pitchFamily="34" charset="0"/>
                          <a:ea typeface="+mn-ea"/>
                          <a:cs typeface="Arial" panose="020B0604020202020204" pitchFamily="34" charset="0"/>
                        </a:rPr>
                        <a:t>deductible for each benefit period: </a:t>
                      </a:r>
                    </a:p>
                    <a:p>
                      <a:r>
                        <a:rPr lang="en-US" sz="1200" kern="1200" dirty="0">
                          <a:solidFill>
                            <a:schemeClr val="tx1"/>
                          </a:solidFill>
                          <a:effectLst/>
                          <a:latin typeface="Arial" panose="020B0604020202020204" pitchFamily="34" charset="0"/>
                          <a:ea typeface="+mn-ea"/>
                          <a:cs typeface="Arial" panose="020B0604020202020204" pitchFamily="34" charset="0"/>
                        </a:rPr>
                        <a:t>Days 1-60: </a:t>
                      </a:r>
                      <a:r>
                        <a:rPr lang="en-US" sz="1200" b="1" kern="1200" dirty="0">
                          <a:solidFill>
                            <a:srgbClr val="002060"/>
                          </a:solidFill>
                          <a:effectLst/>
                          <a:latin typeface="Arial" panose="020B0604020202020204" pitchFamily="34" charset="0"/>
                          <a:ea typeface="+mn-ea"/>
                          <a:cs typeface="Arial" panose="020B0604020202020204" pitchFamily="34" charset="0"/>
                        </a:rPr>
                        <a:t>$0 </a:t>
                      </a:r>
                      <a:r>
                        <a:rPr lang="en-US" sz="1200" kern="1200" dirty="0">
                          <a:solidFill>
                            <a:schemeClr val="tx1"/>
                          </a:solidFill>
                          <a:effectLst/>
                          <a:latin typeface="Arial" panose="020B0604020202020204" pitchFamily="34" charset="0"/>
                          <a:ea typeface="+mn-ea"/>
                          <a:cs typeface="Arial" panose="020B0604020202020204" pitchFamily="34" charset="0"/>
                        </a:rPr>
                        <a:t>coinsurance for each benefit period</a:t>
                      </a:r>
                    </a:p>
                    <a:p>
                      <a:r>
                        <a:rPr lang="en-US" sz="1200" kern="1200" dirty="0">
                          <a:solidFill>
                            <a:schemeClr val="tx1"/>
                          </a:solidFill>
                          <a:effectLst/>
                          <a:latin typeface="Arial" panose="020B0604020202020204" pitchFamily="34" charset="0"/>
                          <a:ea typeface="+mn-ea"/>
                          <a:cs typeface="Arial" panose="020B0604020202020204" pitchFamily="34" charset="0"/>
                        </a:rPr>
                        <a:t>Days 61-90; </a:t>
                      </a:r>
                      <a:r>
                        <a:rPr lang="en-US" sz="1200" b="1" kern="1200" dirty="0">
                          <a:solidFill>
                            <a:srgbClr val="002060"/>
                          </a:solidFill>
                          <a:effectLst/>
                          <a:latin typeface="Arial" panose="020B0604020202020204" pitchFamily="34" charset="0"/>
                          <a:ea typeface="+mn-ea"/>
                          <a:cs typeface="Arial" panose="020B0604020202020204" pitchFamily="34" charset="0"/>
                        </a:rPr>
                        <a:t>$329 </a:t>
                      </a:r>
                      <a:r>
                        <a:rPr lang="en-US" sz="1200" kern="1200" dirty="0">
                          <a:solidFill>
                            <a:schemeClr val="tx1"/>
                          </a:solidFill>
                          <a:effectLst/>
                          <a:latin typeface="Arial" panose="020B0604020202020204" pitchFamily="34" charset="0"/>
                          <a:ea typeface="+mn-ea"/>
                          <a:cs typeface="Arial" panose="020B0604020202020204" pitchFamily="34" charset="0"/>
                        </a:rPr>
                        <a:t>coinsurance per day of each benefit period</a:t>
                      </a:r>
                    </a:p>
                    <a:p>
                      <a:r>
                        <a:rPr lang="en-US" sz="1200" kern="1200" dirty="0">
                          <a:solidFill>
                            <a:schemeClr val="tx1"/>
                          </a:solidFill>
                          <a:effectLst/>
                          <a:latin typeface="Arial" panose="020B0604020202020204" pitchFamily="34" charset="0"/>
                          <a:ea typeface="+mn-ea"/>
                          <a:cs typeface="Arial" panose="020B0604020202020204" pitchFamily="34" charset="0"/>
                        </a:rPr>
                        <a:t>Days 91 and beyond: </a:t>
                      </a:r>
                      <a:r>
                        <a:rPr lang="en-US" sz="1200" b="1" kern="1200" dirty="0">
                          <a:solidFill>
                            <a:srgbClr val="002060"/>
                          </a:solidFill>
                          <a:effectLst/>
                          <a:latin typeface="Arial" panose="020B0604020202020204" pitchFamily="34" charset="0"/>
                          <a:ea typeface="+mn-ea"/>
                          <a:cs typeface="Arial" panose="020B0604020202020204" pitchFamily="34" charset="0"/>
                        </a:rPr>
                        <a:t>$658</a:t>
                      </a:r>
                      <a:r>
                        <a:rPr lang="en-US" sz="1200" kern="1200" dirty="0">
                          <a:solidFill>
                            <a:schemeClr val="tx1"/>
                          </a:solidFill>
                          <a:effectLst/>
                          <a:latin typeface="Arial" panose="020B0604020202020204" pitchFamily="34" charset="0"/>
                          <a:ea typeface="+mn-ea"/>
                          <a:cs typeface="Arial" panose="020B0604020202020204" pitchFamily="34" charset="0"/>
                        </a:rPr>
                        <a:t> coinsurance per each “lifetime reserve day” after day 90 for each benefit period (Up to 60 days over a lifetime)</a:t>
                      </a:r>
                    </a:p>
                  </a:txBody>
                  <a:tcPr marL="48410" marR="48410" marT="48410" marB="0"/>
                </a:tc>
                <a:extLst>
                  <a:ext uri="{0D108BD9-81ED-4DB2-BD59-A6C34878D82A}">
                    <a16:rowId xmlns:a16="http://schemas.microsoft.com/office/drawing/2014/main" xmlns="" val="10003"/>
                  </a:ext>
                </a:extLst>
              </a:tr>
              <a:tr h="1170180">
                <a:tc>
                  <a:txBody>
                    <a:bodyPr/>
                    <a:lstStyle/>
                    <a:p>
                      <a:pPr marL="0" marR="0" algn="l">
                        <a:lnSpc>
                          <a:spcPct val="100000"/>
                        </a:lnSpc>
                        <a:spcBef>
                          <a:spcPts val="0"/>
                        </a:spcBef>
                        <a:spcAft>
                          <a:spcPts val="0"/>
                        </a:spcAft>
                      </a:pPr>
                      <a:r>
                        <a:rPr lang="en-US" sz="1200" dirty="0">
                          <a:solidFill>
                            <a:schemeClr val="tx1"/>
                          </a:solidFill>
                          <a:latin typeface="Arial" pitchFamily="34" charset="0"/>
                          <a:cs typeface="Arial" pitchFamily="34" charset="0"/>
                        </a:rPr>
                        <a:t>Skilled Nursing Facility (SNF) </a:t>
                      </a: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r>
                        <a:rPr lang="en-US" sz="1200" i="1" dirty="0">
                          <a:solidFill>
                            <a:schemeClr val="tx1"/>
                          </a:solidFill>
                          <a:latin typeface="Arial" pitchFamily="34" charset="0"/>
                          <a:ea typeface="Calibri"/>
                          <a:cs typeface="Arial" pitchFamily="34" charset="0"/>
                        </a:rPr>
                        <a:t>*Amounts subject to change for 2018.</a:t>
                      </a: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In 2017, the amounts for each benefit period were:</a:t>
                      </a:r>
                    </a:p>
                    <a:p>
                      <a:r>
                        <a:rPr lang="en-US" sz="1200" kern="1200" dirty="0">
                          <a:solidFill>
                            <a:schemeClr val="tx1"/>
                          </a:solidFill>
                          <a:effectLst/>
                          <a:latin typeface="Arial" panose="020B0604020202020204" pitchFamily="34" charset="0"/>
                          <a:ea typeface="+mn-ea"/>
                          <a:cs typeface="Arial" panose="020B0604020202020204" pitchFamily="34" charset="0"/>
                        </a:rPr>
                        <a:t>Days 1-20: </a:t>
                      </a:r>
                      <a:r>
                        <a:rPr lang="en-US" sz="1200" b="1" kern="1200" dirty="0">
                          <a:solidFill>
                            <a:srgbClr val="002060"/>
                          </a:solidFill>
                          <a:effectLst/>
                          <a:latin typeface="Arial" panose="020B0604020202020204" pitchFamily="34" charset="0"/>
                          <a:ea typeface="+mn-ea"/>
                          <a:cs typeface="Arial" panose="020B0604020202020204" pitchFamily="34" charset="0"/>
                        </a:rPr>
                        <a:t>$0</a:t>
                      </a:r>
                      <a:r>
                        <a:rPr lang="en-US" sz="1200" kern="1200" dirty="0">
                          <a:solidFill>
                            <a:schemeClr val="tx1"/>
                          </a:solidFill>
                          <a:effectLst/>
                          <a:latin typeface="Arial" panose="020B0604020202020204" pitchFamily="34" charset="0"/>
                          <a:ea typeface="+mn-ea"/>
                          <a:cs typeface="Arial" panose="020B0604020202020204" pitchFamily="34" charset="0"/>
                        </a:rPr>
                        <a:t> for each benefit period</a:t>
                      </a:r>
                    </a:p>
                    <a:p>
                      <a:r>
                        <a:rPr lang="en-US" sz="1200" kern="1200" dirty="0">
                          <a:solidFill>
                            <a:schemeClr val="tx1"/>
                          </a:solidFill>
                          <a:effectLst/>
                          <a:latin typeface="Arial" panose="020B0604020202020204" pitchFamily="34" charset="0"/>
                          <a:ea typeface="+mn-ea"/>
                          <a:cs typeface="Arial" panose="020B0604020202020204" pitchFamily="34" charset="0"/>
                        </a:rPr>
                        <a:t>Days 21-100: </a:t>
                      </a:r>
                      <a:r>
                        <a:rPr lang="en-US" sz="1200" b="1" kern="1200" dirty="0">
                          <a:solidFill>
                            <a:srgbClr val="002060"/>
                          </a:solidFill>
                          <a:effectLst/>
                          <a:latin typeface="Arial" panose="020B0604020202020204" pitchFamily="34" charset="0"/>
                          <a:ea typeface="+mn-ea"/>
                          <a:cs typeface="Arial" panose="020B0604020202020204" pitchFamily="34" charset="0"/>
                        </a:rPr>
                        <a:t>$164.50 </a:t>
                      </a:r>
                      <a:r>
                        <a:rPr lang="en-US" sz="1200" kern="1200" dirty="0">
                          <a:solidFill>
                            <a:schemeClr val="tx1"/>
                          </a:solidFill>
                          <a:effectLst/>
                          <a:latin typeface="Arial" panose="020B0604020202020204" pitchFamily="34" charset="0"/>
                          <a:ea typeface="+mn-ea"/>
                          <a:cs typeface="Arial" panose="020B0604020202020204" pitchFamily="34" charset="0"/>
                        </a:rPr>
                        <a:t>coinsurance per day of each benefit period </a:t>
                      </a:r>
                    </a:p>
                    <a:p>
                      <a:r>
                        <a:rPr lang="en-US" sz="1200" kern="1200" dirty="0">
                          <a:solidFill>
                            <a:schemeClr val="tx1"/>
                          </a:solidFill>
                          <a:effectLst/>
                          <a:latin typeface="Arial" panose="020B0604020202020204" pitchFamily="34" charset="0"/>
                          <a:ea typeface="+mn-ea"/>
                          <a:cs typeface="Arial" panose="020B0604020202020204" pitchFamily="34" charset="0"/>
                        </a:rPr>
                        <a:t>Days 101 and beyond: all costs</a:t>
                      </a:r>
                    </a:p>
                  </a:txBody>
                  <a:tcPr marL="48410" marR="48410" marT="48410" marB="0"/>
                </a:tc>
                <a:tc>
                  <a: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In 2017, the amounts for each benefit period were:</a:t>
                      </a:r>
                    </a:p>
                    <a:p>
                      <a:r>
                        <a:rPr lang="en-US" sz="1200" kern="1200" dirty="0">
                          <a:solidFill>
                            <a:schemeClr val="tx1"/>
                          </a:solidFill>
                          <a:effectLst/>
                          <a:latin typeface="Arial" panose="020B0604020202020204" pitchFamily="34" charset="0"/>
                          <a:ea typeface="+mn-ea"/>
                          <a:cs typeface="Arial" panose="020B0604020202020204" pitchFamily="34" charset="0"/>
                        </a:rPr>
                        <a:t>Days 1-20: </a:t>
                      </a:r>
                      <a:r>
                        <a:rPr lang="en-US" sz="1200" b="1" kern="1200" dirty="0">
                          <a:solidFill>
                            <a:srgbClr val="002060"/>
                          </a:solidFill>
                          <a:effectLst/>
                          <a:latin typeface="Arial" panose="020B0604020202020204" pitchFamily="34" charset="0"/>
                          <a:ea typeface="+mn-ea"/>
                          <a:cs typeface="Arial" panose="020B0604020202020204" pitchFamily="34" charset="0"/>
                        </a:rPr>
                        <a:t>$0</a:t>
                      </a:r>
                      <a:r>
                        <a:rPr lang="en-US" sz="1200" kern="1200" dirty="0">
                          <a:solidFill>
                            <a:schemeClr val="tx1"/>
                          </a:solidFill>
                          <a:effectLst/>
                          <a:latin typeface="Arial" panose="020B0604020202020204" pitchFamily="34" charset="0"/>
                          <a:ea typeface="+mn-ea"/>
                          <a:cs typeface="Arial" panose="020B0604020202020204" pitchFamily="34" charset="0"/>
                        </a:rPr>
                        <a:t> for each benefit period</a:t>
                      </a:r>
                    </a:p>
                    <a:p>
                      <a:r>
                        <a:rPr lang="en-US" sz="1200" kern="1200" dirty="0">
                          <a:solidFill>
                            <a:schemeClr val="tx1"/>
                          </a:solidFill>
                          <a:effectLst/>
                          <a:latin typeface="Arial" panose="020B0604020202020204" pitchFamily="34" charset="0"/>
                          <a:ea typeface="+mn-ea"/>
                          <a:cs typeface="Arial" panose="020B0604020202020204" pitchFamily="34" charset="0"/>
                        </a:rPr>
                        <a:t>Days 21-100: </a:t>
                      </a:r>
                      <a:r>
                        <a:rPr lang="en-US" sz="1200" b="1" kern="1200" dirty="0">
                          <a:solidFill>
                            <a:srgbClr val="002060"/>
                          </a:solidFill>
                          <a:effectLst/>
                          <a:latin typeface="Arial" panose="020B0604020202020204" pitchFamily="34" charset="0"/>
                          <a:ea typeface="+mn-ea"/>
                          <a:cs typeface="Arial" panose="020B0604020202020204" pitchFamily="34" charset="0"/>
                        </a:rPr>
                        <a:t>$164.50</a:t>
                      </a:r>
                      <a:r>
                        <a:rPr lang="en-US" sz="1200" kern="1200" dirty="0">
                          <a:solidFill>
                            <a:schemeClr val="tx1"/>
                          </a:solidFill>
                          <a:effectLst/>
                          <a:latin typeface="Arial" panose="020B0604020202020204" pitchFamily="34" charset="0"/>
                          <a:ea typeface="+mn-ea"/>
                          <a:cs typeface="Arial" panose="020B0604020202020204" pitchFamily="34" charset="0"/>
                        </a:rPr>
                        <a:t> coinsurance per day of each benefit period </a:t>
                      </a:r>
                    </a:p>
                    <a:p>
                      <a:r>
                        <a:rPr lang="en-US" sz="1200" kern="1200" dirty="0">
                          <a:solidFill>
                            <a:schemeClr val="tx1"/>
                          </a:solidFill>
                          <a:effectLst/>
                          <a:latin typeface="Arial" panose="020B0604020202020204" pitchFamily="34" charset="0"/>
                          <a:ea typeface="+mn-ea"/>
                          <a:cs typeface="Arial" panose="020B0604020202020204" pitchFamily="34" charset="0"/>
                        </a:rPr>
                        <a:t>Days 101 and beyond: all costs</a:t>
                      </a:r>
                    </a:p>
                  </a:txBody>
                  <a:tcPr marL="48410" marR="48410" marT="4841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376496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000" dirty="0"/>
              <a:t/>
            </a:r>
            <a:br>
              <a:rPr lang="en-US" sz="2000" dirty="0"/>
            </a:br>
            <a:r>
              <a:rPr lang="en-US" sz="2000" dirty="0"/>
              <a:t>2018 MedStar Medicare Choice Dual Advantage Benefit Grid (cont)</a:t>
            </a:r>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27</a:t>
            </a:fld>
            <a:endParaRPr lang="en-US" altLang="en-US" dirty="0"/>
          </a:p>
        </p:txBody>
      </p:sp>
      <p:sp>
        <p:nvSpPr>
          <p:cNvPr id="7" name="Rectangle 6"/>
          <p:cNvSpPr/>
          <p:nvPr/>
        </p:nvSpPr>
        <p:spPr>
          <a:xfrm>
            <a:off x="514342" y="5360209"/>
            <a:ext cx="8407078" cy="507831"/>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panose="020B0604020202020204" pitchFamily="34" charset="0"/>
                <a:cs typeface="Arial" panose="020B0604020202020204" pitchFamily="34" charset="0"/>
              </a:rPr>
              <a:t>NOTE: </a:t>
            </a:r>
            <a:r>
              <a:rPr lang="en-US" sz="900" dirty="0">
                <a:solidFill>
                  <a:prstClr val="black"/>
                </a:solidFill>
                <a:latin typeface="Arial" panose="020B0604020202020204" pitchFamily="34" charset="0"/>
                <a:cs typeface="Arial" panose="020B0604020202020204" pitchFamily="34" charset="0"/>
              </a:rPr>
              <a:t>Depending on Medicaid eligibility, member may not have any cost-sharing responsibility for original Medicare services. If the member looses full status, they may be subject to cost sharing. This grid is for training purposes do NOT distribute to beneficiaries. Grids are not submitted to CMS for approval. A CMS tracking number must be on member materials in order to distribute them. </a:t>
            </a:r>
            <a:r>
              <a:rPr lang="en-US" sz="900" dirty="0">
                <a:solidFill>
                  <a:prstClr val="black"/>
                </a:solidFill>
                <a:latin typeface="Arial"/>
                <a:cs typeface="Arial"/>
              </a:rPr>
              <a:t>Please do not use Benefit Grid to quote benefits – please refer to the EOC</a:t>
            </a:r>
            <a:endParaRPr lang="en-US" sz="900" dirty="0">
              <a:solidFill>
                <a:prstClr val="black"/>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nvPr>
        </p:nvGraphicFramePr>
        <p:xfrm>
          <a:off x="514342" y="678039"/>
          <a:ext cx="7970938" cy="4654823"/>
        </p:xfrm>
        <a:graphic>
          <a:graphicData uri="http://schemas.openxmlformats.org/drawingml/2006/table">
            <a:tbl>
              <a:tblPr firstRow="1" bandRow="1">
                <a:tableStyleId>{B301B821-A1FF-4177-AEE7-76D212191A09}</a:tableStyleId>
              </a:tblPr>
              <a:tblGrid>
                <a:gridCol w="2222154">
                  <a:extLst>
                    <a:ext uri="{9D8B030D-6E8A-4147-A177-3AD203B41FA5}">
                      <a16:colId xmlns:a16="http://schemas.microsoft.com/office/drawing/2014/main" xmlns="" val="20000"/>
                    </a:ext>
                  </a:extLst>
                </a:gridCol>
                <a:gridCol w="2874392">
                  <a:extLst>
                    <a:ext uri="{9D8B030D-6E8A-4147-A177-3AD203B41FA5}">
                      <a16:colId xmlns:a16="http://schemas.microsoft.com/office/drawing/2014/main" xmlns="" val="20001"/>
                    </a:ext>
                  </a:extLst>
                </a:gridCol>
                <a:gridCol w="2874392">
                  <a:extLst>
                    <a:ext uri="{9D8B030D-6E8A-4147-A177-3AD203B41FA5}">
                      <a16:colId xmlns:a16="http://schemas.microsoft.com/office/drawing/2014/main" xmlns="" val="20002"/>
                    </a:ext>
                  </a:extLst>
                </a:gridCol>
              </a:tblGrid>
              <a:tr h="591800">
                <a:tc>
                  <a:txBody>
                    <a:bodyPr/>
                    <a:lstStyle/>
                    <a:p>
                      <a:pPr marL="0" marR="0" algn="l">
                        <a:lnSpc>
                          <a:spcPct val="100000"/>
                        </a:lnSpc>
                        <a:spcBef>
                          <a:spcPts val="0"/>
                        </a:spcBef>
                        <a:spcAft>
                          <a:spcPts val="0"/>
                        </a:spcAft>
                      </a:pPr>
                      <a:r>
                        <a:rPr lang="en-US" sz="1200" dirty="0">
                          <a:latin typeface="Arial" pitchFamily="34" charset="0"/>
                          <a:cs typeface="Arial" pitchFamily="34" charset="0"/>
                        </a:rPr>
                        <a:t>Benefit</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(Maryland)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extLst>
                  <a:ext uri="{0D108BD9-81ED-4DB2-BD59-A6C34878D82A}">
                    <a16:rowId xmlns:a16="http://schemas.microsoft.com/office/drawing/2014/main" xmlns="" val="10000"/>
                  </a:ext>
                </a:extLst>
              </a:tr>
              <a:tr h="588817">
                <a:tc>
                  <a:txBody>
                    <a:bodyPr/>
                    <a:lstStyle/>
                    <a:p>
                      <a:pPr marL="0" marR="0" algn="l">
                        <a:lnSpc>
                          <a:spcPct val="100000"/>
                        </a:lnSpc>
                        <a:spcBef>
                          <a:spcPts val="0"/>
                        </a:spcBef>
                        <a:spcAft>
                          <a:spcPts val="0"/>
                        </a:spcAft>
                      </a:pPr>
                      <a:r>
                        <a:rPr lang="en-US" sz="1200" dirty="0">
                          <a:latin typeface="Arial" pitchFamily="34" charset="0"/>
                          <a:cs typeface="Arial" pitchFamily="34" charset="0"/>
                        </a:rPr>
                        <a:t>Doctor Office Visits – </a:t>
                      </a:r>
                    </a:p>
                    <a:p>
                      <a:pPr marL="0" marR="0" algn="l">
                        <a:lnSpc>
                          <a:spcPct val="100000"/>
                        </a:lnSpc>
                        <a:spcBef>
                          <a:spcPts val="0"/>
                        </a:spcBef>
                        <a:spcAft>
                          <a:spcPts val="0"/>
                        </a:spcAft>
                      </a:pPr>
                      <a:r>
                        <a:rPr lang="en-US" sz="1200" dirty="0">
                          <a:latin typeface="Arial" pitchFamily="34" charset="0"/>
                          <a:cs typeface="Arial" pitchFamily="34" charset="0"/>
                        </a:rPr>
                        <a:t>Primary Care  Physician (PCP) and Specialist </a:t>
                      </a:r>
                      <a:endParaRPr lang="en-US" sz="1200" dirty="0">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dirty="0">
                          <a:latin typeface="Arial" pitchFamily="34" charset="0"/>
                          <a:cs typeface="Arial" pitchFamily="34" charset="0"/>
                        </a:rPr>
                        <a:t>0% or 20% coinsurance per</a:t>
                      </a:r>
                      <a:r>
                        <a:rPr lang="en-US" sz="1200" baseline="0" dirty="0">
                          <a:latin typeface="Arial" pitchFamily="34" charset="0"/>
                          <a:cs typeface="Arial" pitchFamily="34" charset="0"/>
                        </a:rPr>
                        <a:t> visit</a:t>
                      </a:r>
                    </a:p>
                  </a:txBody>
                  <a:tcPr marL="48410" marR="48410" marT="48410" marB="0"/>
                </a:tc>
                <a:tc>
                  <a:txBody>
                    <a:bodyPr/>
                    <a:lstStyle/>
                    <a:p>
                      <a:pPr marL="0" marR="0" algn="l">
                        <a:lnSpc>
                          <a:spcPct val="100000"/>
                        </a:lnSpc>
                        <a:spcBef>
                          <a:spcPts val="0"/>
                        </a:spcBef>
                        <a:spcAft>
                          <a:spcPts val="0"/>
                        </a:spcAft>
                      </a:pPr>
                      <a:r>
                        <a:rPr lang="en-US" sz="1200" dirty="0">
                          <a:latin typeface="Arial" pitchFamily="34" charset="0"/>
                          <a:cs typeface="Arial" pitchFamily="34" charset="0"/>
                        </a:rPr>
                        <a:t>0% or 20% coinsurance per</a:t>
                      </a:r>
                      <a:r>
                        <a:rPr lang="en-US" sz="1200" baseline="0" dirty="0">
                          <a:latin typeface="Arial" pitchFamily="34" charset="0"/>
                          <a:cs typeface="Arial" pitchFamily="34" charset="0"/>
                        </a:rPr>
                        <a:t> visit</a:t>
                      </a:r>
                    </a:p>
                  </a:txBody>
                  <a:tcPr marL="48410" marR="48410" marT="48410" marB="0"/>
                </a:tc>
                <a:extLst>
                  <a:ext uri="{0D108BD9-81ED-4DB2-BD59-A6C34878D82A}">
                    <a16:rowId xmlns:a16="http://schemas.microsoft.com/office/drawing/2014/main" xmlns="" val="10001"/>
                  </a:ext>
                </a:extLst>
              </a:tr>
              <a:tr h="621456">
                <a:tc>
                  <a:txBody>
                    <a:bodyPr/>
                    <a:lstStyle/>
                    <a:p>
                      <a:pPr marL="0" marR="0" algn="l">
                        <a:lnSpc>
                          <a:spcPct val="100000"/>
                        </a:lnSpc>
                        <a:spcBef>
                          <a:spcPts val="0"/>
                        </a:spcBef>
                        <a:spcAft>
                          <a:spcPts val="0"/>
                        </a:spcAft>
                      </a:pPr>
                      <a:r>
                        <a:rPr lang="en-US" sz="1200" dirty="0">
                          <a:latin typeface="Arial" pitchFamily="34" charset="0"/>
                          <a:cs typeface="Arial" pitchFamily="34" charset="0"/>
                        </a:rPr>
                        <a:t>Outpatient Rehabilitation (e.g., occupational, physical, speech and language therapy) </a:t>
                      </a:r>
                      <a:endParaRPr lang="en-US" sz="1200" dirty="0">
                        <a:latin typeface="Arial" pitchFamily="34" charset="0"/>
                        <a:ea typeface="Calibri"/>
                        <a:cs typeface="Arial" pitchFamily="34" charset="0"/>
                      </a:endParaRPr>
                    </a:p>
                  </a:txBody>
                  <a:tcPr marL="51435" marR="51435" marT="51435" marB="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cs typeface="Arial" pitchFamily="34" charset="0"/>
                        </a:rPr>
                        <a:t>0% or 20% of the cost per therapy visit</a:t>
                      </a:r>
                      <a:endParaRPr lang="en-US" sz="1200" dirty="0">
                        <a:latin typeface="Arial" pitchFamily="34" charset="0"/>
                        <a:cs typeface="Arial" pitchFamily="34" charset="0"/>
                      </a:endParaRPr>
                    </a:p>
                    <a:p>
                      <a:pPr marL="0" marR="0" algn="l">
                        <a:lnSpc>
                          <a:spcPct val="100000"/>
                        </a:lnSpc>
                        <a:spcBef>
                          <a:spcPts val="0"/>
                        </a:spcBef>
                        <a:spcAft>
                          <a:spcPts val="0"/>
                        </a:spcAft>
                      </a:pPr>
                      <a:endParaRPr lang="en-US" sz="1200" b="0" dirty="0">
                        <a:solidFill>
                          <a:schemeClr val="tx1"/>
                        </a:solidFill>
                        <a:latin typeface="Arial" pitchFamily="34" charset="0"/>
                        <a:ea typeface="Calibri"/>
                        <a:cs typeface="Arial" pitchFamily="34" charset="0"/>
                      </a:endParaRPr>
                    </a:p>
                  </a:txBody>
                  <a:tcPr marL="51435" marR="51435" marT="51435" marB="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cs typeface="Arial" pitchFamily="34" charset="0"/>
                        </a:rPr>
                        <a:t>0% or 20% of the cost per therapy visit</a:t>
                      </a:r>
                      <a:endParaRPr lang="en-US" sz="1200" dirty="0">
                        <a:latin typeface="Arial" pitchFamily="34" charset="0"/>
                        <a:cs typeface="Arial" pitchFamily="34" charset="0"/>
                      </a:endParaRPr>
                    </a:p>
                    <a:p>
                      <a:pPr marL="0" marR="0" algn="l">
                        <a:lnSpc>
                          <a:spcPct val="100000"/>
                        </a:lnSpc>
                        <a:spcBef>
                          <a:spcPts val="0"/>
                        </a:spcBef>
                        <a:spcAft>
                          <a:spcPts val="0"/>
                        </a:spcAft>
                      </a:pPr>
                      <a:endParaRPr lang="en-US" sz="1200" b="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2"/>
                  </a:ext>
                </a:extLst>
              </a:tr>
              <a:tr h="1132874">
                <a:tc>
                  <a:txBody>
                    <a:bodyPr/>
                    <a:lstStyle/>
                    <a:p>
                      <a:pPr marL="0" marR="0" algn="l">
                        <a:lnSpc>
                          <a:spcPct val="100000"/>
                        </a:lnSpc>
                        <a:spcBef>
                          <a:spcPts val="0"/>
                        </a:spcBef>
                        <a:spcAft>
                          <a:spcPts val="0"/>
                        </a:spcAft>
                      </a:pPr>
                      <a:r>
                        <a:rPr lang="en-US" sz="1200" dirty="0">
                          <a:latin typeface="Arial" pitchFamily="34" charset="0"/>
                          <a:cs typeface="Arial" pitchFamily="34" charset="0"/>
                        </a:rPr>
                        <a:t>Outpatient Surgery </a:t>
                      </a:r>
                    </a:p>
                    <a:p>
                      <a:pPr marL="0" marR="0" algn="l">
                        <a:lnSpc>
                          <a:spcPct val="100000"/>
                        </a:lnSpc>
                        <a:spcBef>
                          <a:spcPts val="0"/>
                        </a:spcBef>
                        <a:spcAft>
                          <a:spcPts val="0"/>
                        </a:spcAft>
                      </a:pP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cs typeface="Arial" pitchFamily="34" charset="0"/>
                        </a:rPr>
                        <a:t>Outpatient Hospital Facility – 0% or 20% coinsurance</a:t>
                      </a:r>
                      <a:r>
                        <a:rPr lang="en-US" sz="1200" b="0" baseline="0" dirty="0">
                          <a:solidFill>
                            <a:schemeClr val="tx1"/>
                          </a:solidFill>
                          <a:latin typeface="Arial" pitchFamily="34" charset="0"/>
                          <a:cs typeface="Arial" pitchFamily="34" charset="0"/>
                        </a:rPr>
                        <a:t> </a:t>
                      </a:r>
                      <a:r>
                        <a:rPr lang="en-US" sz="1200" b="0" dirty="0">
                          <a:solidFill>
                            <a:schemeClr val="tx1"/>
                          </a:solidFill>
                          <a:latin typeface="Arial" pitchFamily="34" charset="0"/>
                          <a:cs typeface="Arial" pitchFamily="34" charset="0"/>
                        </a:rPr>
                        <a:t>per surgery</a:t>
                      </a:r>
                      <a:r>
                        <a:rPr lang="en-US" sz="1200" b="0" baseline="0" dirty="0">
                          <a:solidFill>
                            <a:schemeClr val="tx1"/>
                          </a:solidFill>
                          <a:latin typeface="Arial" pitchFamily="34" charset="0"/>
                          <a:cs typeface="Arial" pitchFamily="34" charset="0"/>
                        </a:rPr>
                        <a:t> </a:t>
                      </a:r>
                    </a:p>
                    <a:p>
                      <a:pPr marL="0" marR="0" algn="l">
                        <a:lnSpc>
                          <a:spcPct val="100000"/>
                        </a:lnSpc>
                        <a:spcBef>
                          <a:spcPts val="0"/>
                        </a:spcBef>
                        <a:spcAft>
                          <a:spcPts val="0"/>
                        </a:spcAft>
                      </a:pPr>
                      <a:endParaRPr lang="en-US" sz="1200" b="0" baseline="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r>
                        <a:rPr lang="en-US" sz="1200" b="0" baseline="0" dirty="0">
                          <a:solidFill>
                            <a:schemeClr val="tx1"/>
                          </a:solidFill>
                          <a:latin typeface="Arial" pitchFamily="34" charset="0"/>
                          <a:ea typeface="Calibri"/>
                          <a:cs typeface="Arial" pitchFamily="34" charset="0"/>
                        </a:rPr>
                        <a:t>Ambulatory Surgical Center (ASC) – 0% or 20% coinsurance per surgical visit</a:t>
                      </a:r>
                      <a:endParaRPr lang="en-US" sz="1200" b="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cs typeface="Arial" pitchFamily="34" charset="0"/>
                        </a:rPr>
                        <a:t>Outpatient Hospital Facility – 0$ or 20% coinsurance</a:t>
                      </a:r>
                      <a:r>
                        <a:rPr lang="en-US" sz="1200" b="0" baseline="0" dirty="0">
                          <a:solidFill>
                            <a:schemeClr val="tx1"/>
                          </a:solidFill>
                          <a:latin typeface="Arial" pitchFamily="34" charset="0"/>
                          <a:cs typeface="Arial" pitchFamily="34" charset="0"/>
                        </a:rPr>
                        <a:t> </a:t>
                      </a:r>
                      <a:r>
                        <a:rPr lang="en-US" sz="1200" b="0" dirty="0">
                          <a:solidFill>
                            <a:schemeClr val="tx1"/>
                          </a:solidFill>
                          <a:latin typeface="Arial" pitchFamily="34" charset="0"/>
                          <a:cs typeface="Arial" pitchFamily="34" charset="0"/>
                        </a:rPr>
                        <a:t>per surgery</a:t>
                      </a:r>
                      <a:r>
                        <a:rPr lang="en-US" sz="1200" b="0" baseline="0" dirty="0">
                          <a:solidFill>
                            <a:schemeClr val="tx1"/>
                          </a:solidFill>
                          <a:latin typeface="Arial" pitchFamily="34" charset="0"/>
                          <a:cs typeface="Arial" pitchFamily="34" charset="0"/>
                        </a:rPr>
                        <a:t> </a:t>
                      </a:r>
                    </a:p>
                    <a:p>
                      <a:pPr marL="0" marR="0" algn="l">
                        <a:lnSpc>
                          <a:spcPct val="100000"/>
                        </a:lnSpc>
                        <a:spcBef>
                          <a:spcPts val="0"/>
                        </a:spcBef>
                        <a:spcAft>
                          <a:spcPts val="0"/>
                        </a:spcAft>
                      </a:pPr>
                      <a:endParaRPr lang="en-US" sz="1200" b="0" baseline="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r>
                        <a:rPr lang="en-US" sz="1200" b="0" baseline="0" dirty="0">
                          <a:solidFill>
                            <a:schemeClr val="tx1"/>
                          </a:solidFill>
                          <a:latin typeface="Arial" pitchFamily="34" charset="0"/>
                          <a:ea typeface="Calibri"/>
                          <a:cs typeface="Arial" pitchFamily="34" charset="0"/>
                        </a:rPr>
                        <a:t>Ambulatory Surgical Center (ASC) – 0% or 20% coinsurance per surgical visit</a:t>
                      </a:r>
                    </a:p>
                  </a:txBody>
                  <a:tcPr marL="51435" marR="51435" marT="51435" marB="0"/>
                </a:tc>
                <a:extLst>
                  <a:ext uri="{0D108BD9-81ED-4DB2-BD59-A6C34878D82A}">
                    <a16:rowId xmlns:a16="http://schemas.microsoft.com/office/drawing/2014/main" xmlns="" val="10003"/>
                  </a:ext>
                </a:extLst>
              </a:tr>
              <a:tr h="411442">
                <a:tc>
                  <a:txBody>
                    <a:bodyPr/>
                    <a:lstStyle/>
                    <a:p>
                      <a:pPr marL="0" marR="0" algn="l">
                        <a:lnSpc>
                          <a:spcPct val="100000"/>
                        </a:lnSpc>
                        <a:spcBef>
                          <a:spcPts val="0"/>
                        </a:spcBef>
                        <a:spcAft>
                          <a:spcPts val="0"/>
                        </a:spcAft>
                      </a:pPr>
                      <a:r>
                        <a:rPr lang="en-US" sz="1200" dirty="0">
                          <a:latin typeface="Arial" pitchFamily="34" charset="0"/>
                          <a:cs typeface="Arial" pitchFamily="34" charset="0"/>
                        </a:rPr>
                        <a:t>Emergency Care</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cs typeface="Arial" pitchFamily="34" charset="0"/>
                        </a:rPr>
                        <a:t>0% or 20% of the cost per visit</a:t>
                      </a:r>
                      <a:r>
                        <a:rPr lang="en-US" sz="1200" b="0" baseline="0" dirty="0">
                          <a:solidFill>
                            <a:schemeClr val="tx1"/>
                          </a:solidFill>
                          <a:latin typeface="Arial" pitchFamily="34" charset="0"/>
                          <a:cs typeface="Arial" pitchFamily="34" charset="0"/>
                        </a:rPr>
                        <a:t> </a:t>
                      </a: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cs typeface="Arial" pitchFamily="34" charset="0"/>
                        </a:rPr>
                        <a:t>0% or 20% of the cost per visit</a:t>
                      </a:r>
                      <a:r>
                        <a:rPr lang="en-US" sz="1200" b="0" baseline="0" dirty="0">
                          <a:solidFill>
                            <a:schemeClr val="tx1"/>
                          </a:solidFill>
                          <a:latin typeface="Arial" pitchFamily="34" charset="0"/>
                          <a:cs typeface="Arial" pitchFamily="34" charset="0"/>
                        </a:rPr>
                        <a:t> </a:t>
                      </a:r>
                    </a:p>
                  </a:txBody>
                  <a:tcPr marL="51435" marR="51435" marT="51435" marB="0"/>
                </a:tc>
                <a:extLst>
                  <a:ext uri="{0D108BD9-81ED-4DB2-BD59-A6C34878D82A}">
                    <a16:rowId xmlns:a16="http://schemas.microsoft.com/office/drawing/2014/main" xmlns="" val="10004"/>
                  </a:ext>
                </a:extLst>
              </a:tr>
              <a:tr h="411442">
                <a:tc>
                  <a:txBody>
                    <a:bodyPr/>
                    <a:lstStyle/>
                    <a:p>
                      <a:pPr marL="0" marR="0" algn="l">
                        <a:lnSpc>
                          <a:spcPct val="100000"/>
                        </a:lnSpc>
                        <a:spcBef>
                          <a:spcPts val="0"/>
                        </a:spcBef>
                        <a:spcAft>
                          <a:spcPts val="0"/>
                        </a:spcAft>
                      </a:pPr>
                      <a:r>
                        <a:rPr lang="en-US" sz="1200" dirty="0">
                          <a:latin typeface="Arial" pitchFamily="34" charset="0"/>
                          <a:cs typeface="Arial" pitchFamily="34" charset="0"/>
                        </a:rPr>
                        <a:t>Urgent Care</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cs typeface="Arial" pitchFamily="34" charset="0"/>
                        </a:rPr>
                        <a:t>0% or 20% of the cost per visit</a:t>
                      </a: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cs typeface="Arial" pitchFamily="34" charset="0"/>
                        </a:rPr>
                        <a:t>0% or 20% of the cost per visit</a:t>
                      </a:r>
                      <a:r>
                        <a:rPr lang="en-US" sz="1200" b="0" baseline="0" dirty="0">
                          <a:solidFill>
                            <a:schemeClr val="tx1"/>
                          </a:solidFill>
                          <a:latin typeface="Arial" pitchFamily="34" charset="0"/>
                          <a:cs typeface="Arial" pitchFamily="34" charset="0"/>
                        </a:rPr>
                        <a:t> </a:t>
                      </a:r>
                    </a:p>
                  </a:txBody>
                  <a:tcPr marL="51435" marR="51435" marT="51435" marB="0"/>
                </a:tc>
                <a:extLst>
                  <a:ext uri="{0D108BD9-81ED-4DB2-BD59-A6C34878D82A}">
                    <a16:rowId xmlns:a16="http://schemas.microsoft.com/office/drawing/2014/main" xmlns="" val="10005"/>
                  </a:ext>
                </a:extLst>
              </a:tr>
              <a:tr h="459794">
                <a:tc>
                  <a:txBody>
                    <a:bodyPr/>
                    <a:lstStyle/>
                    <a:p>
                      <a:pPr marL="0" marR="0" algn="l">
                        <a:lnSpc>
                          <a:spcPct val="100000"/>
                        </a:lnSpc>
                        <a:spcBef>
                          <a:spcPts val="0"/>
                        </a:spcBef>
                        <a:spcAft>
                          <a:spcPts val="0"/>
                        </a:spcAft>
                      </a:pPr>
                      <a:r>
                        <a:rPr lang="en-US" sz="1200" dirty="0">
                          <a:latin typeface="Arial" pitchFamily="34" charset="0"/>
                          <a:cs typeface="Arial" pitchFamily="34" charset="0"/>
                        </a:rPr>
                        <a:t>Durable Medical Equipment</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cs typeface="Arial" pitchFamily="34" charset="0"/>
                        </a:rPr>
                        <a:t>0% or 20% of the cost per item</a:t>
                      </a:r>
                      <a:r>
                        <a:rPr lang="en-US" sz="1200" b="0" baseline="0" dirty="0">
                          <a:solidFill>
                            <a:schemeClr val="tx1"/>
                          </a:solidFill>
                          <a:latin typeface="Arial" pitchFamily="34" charset="0"/>
                          <a:cs typeface="Arial" pitchFamily="34" charset="0"/>
                        </a:rPr>
                        <a:t> </a:t>
                      </a: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cs typeface="Arial" pitchFamily="34" charset="0"/>
                        </a:rPr>
                        <a:t>0% or 20% of the cost per item</a:t>
                      </a:r>
                      <a:endParaRPr lang="en-US" sz="1200" b="0" baseline="0" dirty="0">
                        <a:solidFill>
                          <a:schemeClr val="tx1"/>
                        </a:solidFill>
                        <a:latin typeface="Arial" pitchFamily="34" charset="0"/>
                        <a:cs typeface="Arial" pitchFamily="34" charset="0"/>
                      </a:endParaRPr>
                    </a:p>
                  </a:txBody>
                  <a:tcPr marL="51435" marR="51435" marT="51435" marB="0"/>
                </a:tc>
                <a:extLst>
                  <a:ext uri="{0D108BD9-81ED-4DB2-BD59-A6C34878D82A}">
                    <a16:rowId xmlns:a16="http://schemas.microsoft.com/office/drawing/2014/main" xmlns="" val="10006"/>
                  </a:ext>
                </a:extLst>
              </a:tr>
              <a:tr h="420690">
                <a:tc>
                  <a:txBody>
                    <a:bodyPr/>
                    <a:lstStyle/>
                    <a:p>
                      <a:pPr marL="0" marR="0" algn="l">
                        <a:lnSpc>
                          <a:spcPct val="100000"/>
                        </a:lnSpc>
                        <a:spcBef>
                          <a:spcPts val="0"/>
                        </a:spcBef>
                        <a:spcAft>
                          <a:spcPts val="0"/>
                        </a:spcAft>
                      </a:pPr>
                      <a:r>
                        <a:rPr lang="en-US" sz="1200" dirty="0">
                          <a:latin typeface="Arial" pitchFamily="34" charset="0"/>
                          <a:cs typeface="Arial" pitchFamily="34" charset="0"/>
                        </a:rPr>
                        <a:t>Diabetic Supplies (LifeScan Products Only)</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cs typeface="Arial" pitchFamily="34" charset="0"/>
                        </a:rPr>
                        <a:t>0% or 20% of the cost per item</a:t>
                      </a: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cs typeface="Arial" pitchFamily="34" charset="0"/>
                        </a:rPr>
                        <a:t>0% or 20% of the cost per item</a:t>
                      </a:r>
                      <a:endParaRPr lang="en-US" sz="1200" b="0" baseline="0" dirty="0">
                        <a:solidFill>
                          <a:schemeClr val="tx1"/>
                        </a:solidFill>
                        <a:latin typeface="Arial" pitchFamily="34" charset="0"/>
                        <a:cs typeface="Arial" pitchFamily="34" charset="0"/>
                      </a:endParaRPr>
                    </a:p>
                  </a:txBody>
                  <a:tcPr marL="51435" marR="51435" marT="51435"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205578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sz="2000" dirty="0"/>
              <a:t>2018 MedStar Medicare Choice Dual Advantage Benefit Grid </a:t>
            </a:r>
            <a:r>
              <a:rPr lang="en-US" sz="1500" dirty="0"/>
              <a:t>(cont.)</a:t>
            </a:r>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28</a:t>
            </a:fld>
            <a:endParaRPr lang="en-US" altLang="en-US" dirty="0"/>
          </a:p>
        </p:txBody>
      </p:sp>
      <p:sp>
        <p:nvSpPr>
          <p:cNvPr id="7" name="Rectangle 6"/>
          <p:cNvSpPr/>
          <p:nvPr/>
        </p:nvSpPr>
        <p:spPr>
          <a:xfrm>
            <a:off x="528035" y="5254358"/>
            <a:ext cx="8407078" cy="507831"/>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panose="020B0604020202020204" pitchFamily="34" charset="0"/>
                <a:cs typeface="Arial" panose="020B0604020202020204" pitchFamily="34" charset="0"/>
              </a:rPr>
              <a:t>NOTE: </a:t>
            </a:r>
            <a:r>
              <a:rPr lang="en-US" sz="900" dirty="0">
                <a:solidFill>
                  <a:prstClr val="black"/>
                </a:solidFill>
                <a:latin typeface="Arial" panose="020B0604020202020204" pitchFamily="34" charset="0"/>
                <a:cs typeface="Arial" panose="020B0604020202020204" pitchFamily="34" charset="0"/>
              </a:rPr>
              <a:t>Depending on Medicaid eligibility, member may not have any cost-sharing responsibility for original Medicare services. If the member looses full status, they may be subject to cost sharing. This grid is for training purposes do NOT distribute to beneficiaries. Grids are not submitted to CMS for approval. A CMS tracking number must be on member materials in order to distribute them.</a:t>
            </a:r>
          </a:p>
        </p:txBody>
      </p:sp>
      <p:graphicFrame>
        <p:nvGraphicFramePr>
          <p:cNvPr id="6" name="Table 5"/>
          <p:cNvGraphicFramePr>
            <a:graphicFrameLocks noGrp="1"/>
          </p:cNvGraphicFramePr>
          <p:nvPr>
            <p:extLst/>
          </p:nvPr>
        </p:nvGraphicFramePr>
        <p:xfrm>
          <a:off x="528035" y="1118937"/>
          <a:ext cx="8074544" cy="4048357"/>
        </p:xfrm>
        <a:graphic>
          <a:graphicData uri="http://schemas.openxmlformats.org/drawingml/2006/table">
            <a:tbl>
              <a:tblPr firstRow="1" bandRow="1">
                <a:tableStyleId>{B301B821-A1FF-4177-AEE7-76D212191A09}</a:tableStyleId>
              </a:tblPr>
              <a:tblGrid>
                <a:gridCol w="1600197">
                  <a:extLst>
                    <a:ext uri="{9D8B030D-6E8A-4147-A177-3AD203B41FA5}">
                      <a16:colId xmlns:a16="http://schemas.microsoft.com/office/drawing/2014/main" xmlns="" val="20000"/>
                    </a:ext>
                  </a:extLst>
                </a:gridCol>
                <a:gridCol w="3236462">
                  <a:extLst>
                    <a:ext uri="{9D8B030D-6E8A-4147-A177-3AD203B41FA5}">
                      <a16:colId xmlns:a16="http://schemas.microsoft.com/office/drawing/2014/main" xmlns="" val="20001"/>
                    </a:ext>
                  </a:extLst>
                </a:gridCol>
                <a:gridCol w="3237885">
                  <a:extLst>
                    <a:ext uri="{9D8B030D-6E8A-4147-A177-3AD203B41FA5}">
                      <a16:colId xmlns:a16="http://schemas.microsoft.com/office/drawing/2014/main" xmlns="" val="20002"/>
                    </a:ext>
                  </a:extLst>
                </a:gridCol>
              </a:tblGrid>
              <a:tr h="804028">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Benefit</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(Maryland)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extLst>
                  <a:ext uri="{0D108BD9-81ED-4DB2-BD59-A6C34878D82A}">
                    <a16:rowId xmlns:a16="http://schemas.microsoft.com/office/drawing/2014/main" xmlns="" val="10000"/>
                  </a:ext>
                </a:extLst>
              </a:tr>
              <a:tr h="1910999">
                <a:tc>
                  <a:txBody>
                    <a:bodyPr/>
                    <a:lstStyle/>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Lab Services, X-rays </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and Advanced Imaging Radiology Services (e.g., CT scans, MRI, MRA, PET scans, Nuclear Medicine and Stress tests)</a:t>
                      </a:r>
                    </a:p>
                  </a:txBody>
                  <a:tcPr marL="51435" marR="51435" marT="51435" marB="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0% or 20% coinsurance for diagnostic tests/procedures</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or 20% of the cost for lab services</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or 20% of the cost for X-rays or ultrasound</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or 20% of the cost for each advanced imaging radiology service (e.g. CT scans,</a:t>
                      </a:r>
                      <a:r>
                        <a:rPr lang="en-US" sz="1200" baseline="0" dirty="0">
                          <a:solidFill>
                            <a:schemeClr val="tx1"/>
                          </a:solidFill>
                          <a:latin typeface="Arial" panose="020B0604020202020204" pitchFamily="34" charset="0"/>
                          <a:cs typeface="Arial" panose="020B0604020202020204" pitchFamily="34" charset="0"/>
                        </a:rPr>
                        <a:t> MRI, MRA, PET scans)</a:t>
                      </a:r>
                      <a:endParaRPr lang="en-US" sz="1200" dirty="0">
                        <a:solidFill>
                          <a:schemeClr val="tx1"/>
                        </a:solidFill>
                        <a:latin typeface="Arial" panose="020B0604020202020204" pitchFamily="34" charset="0"/>
                        <a:cs typeface="Arial" panose="020B0604020202020204" pitchFamily="34" charset="0"/>
                      </a:endParaRP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or 20% coinsurance for therapeutic radiology</a:t>
                      </a:r>
                    </a:p>
                    <a:p>
                      <a:pPr marL="0" marR="0" algn="l">
                        <a:lnSpc>
                          <a:spcPct val="100000"/>
                        </a:lnSpc>
                        <a:spcBef>
                          <a:spcPts val="0"/>
                        </a:spcBef>
                        <a:spcAft>
                          <a:spcPts val="0"/>
                        </a:spcAft>
                      </a:pPr>
                      <a:endParaRPr lang="en-US" sz="1200" dirty="0">
                        <a:solidFill>
                          <a:schemeClr val="tx1"/>
                        </a:solidFill>
                        <a:latin typeface="Arial" panose="020B0604020202020204" pitchFamily="34" charset="0"/>
                        <a:cs typeface="Arial" panose="020B0604020202020204" pitchFamily="34" charset="0"/>
                      </a:endParaRPr>
                    </a:p>
                  </a:txBody>
                  <a:tcPr marL="51435" marR="51435" marT="51435" marB="0"/>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0% or 20% coinsurance for diagnostic tests/procedures</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or 20% of the cost for lab services</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or 20% of the cost for X-rays or ultrasound</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or 20% of the cost for each advanced imaging radiology service (e.g. CT scans,</a:t>
                      </a:r>
                      <a:r>
                        <a:rPr lang="en-US" sz="1200" baseline="0" dirty="0">
                          <a:solidFill>
                            <a:schemeClr val="tx1"/>
                          </a:solidFill>
                          <a:latin typeface="Arial" panose="020B0604020202020204" pitchFamily="34" charset="0"/>
                          <a:cs typeface="Arial" panose="020B0604020202020204" pitchFamily="34" charset="0"/>
                        </a:rPr>
                        <a:t> MRI, MRA, PET scans)</a:t>
                      </a:r>
                      <a:endParaRPr lang="en-US" sz="1200" dirty="0">
                        <a:solidFill>
                          <a:schemeClr val="tx1"/>
                        </a:solidFill>
                        <a:latin typeface="Arial" panose="020B0604020202020204" pitchFamily="34" charset="0"/>
                        <a:cs typeface="Arial" panose="020B0604020202020204" pitchFamily="34" charset="0"/>
                      </a:endParaRP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or 20% coinsurance for therapeutic radiology</a:t>
                      </a:r>
                    </a:p>
                  </a:txBody>
                  <a:tcPr marL="51435" marR="51435" marT="51435" marB="0"/>
                </a:tc>
                <a:extLst>
                  <a:ext uri="{0D108BD9-81ED-4DB2-BD59-A6C34878D82A}">
                    <a16:rowId xmlns:a16="http://schemas.microsoft.com/office/drawing/2014/main" xmlns="" val="10001"/>
                  </a:ext>
                </a:extLst>
              </a:tr>
              <a:tr h="1333330">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Preventive Services</a:t>
                      </a:r>
                      <a:endParaRPr lang="en-US" sz="1200" dirty="0">
                        <a:latin typeface="Arial" pitchFamily="34" charset="0"/>
                        <a:ea typeface="Calibri"/>
                        <a:cs typeface="Arial" pitchFamily="34" charset="0"/>
                      </a:endParaRPr>
                    </a:p>
                  </a:txBody>
                  <a:tcPr marL="51435" marR="51435" marT="51435" marB="0"/>
                </a:tc>
                <a:tc>
                  <a:txBody>
                    <a:bodyPr/>
                    <a:lstStyle/>
                    <a:p>
                      <a:r>
                        <a:rPr lang="en-US" sz="1200" b="0" dirty="0">
                          <a:solidFill>
                            <a:schemeClr val="tx1"/>
                          </a:solidFill>
                          <a:latin typeface="Arial" pitchFamily="34" charset="0"/>
                          <a:cs typeface="Arial" pitchFamily="34" charset="0"/>
                        </a:rPr>
                        <a:t>$0 copay for annual wellness exam, routine physical exam, immunizations (e.g., flu and pneumonia) and preventive screenings, including mammograms, Pap, pelvic, prostate, colorectal exams and bone mass measurement</a:t>
                      </a:r>
                    </a:p>
                  </a:txBody>
                  <a:tcPr marL="51435" marR="51435" marT="51435" marB="0"/>
                </a:tc>
                <a:tc>
                  <a:txBody>
                    <a:bodyPr/>
                    <a:lstStyle/>
                    <a:p>
                      <a:r>
                        <a:rPr lang="en-US" sz="1200" dirty="0">
                          <a:solidFill>
                            <a:schemeClr val="tx1"/>
                          </a:solidFill>
                          <a:latin typeface="Arial" pitchFamily="34" charset="0"/>
                          <a:cs typeface="Arial" pitchFamily="34" charset="0"/>
                        </a:rPr>
                        <a:t>$0 copay for annual wellness exam, routine physical exam, immunizations (e.g., flu and pneumonia) and preventive screenings, including mammograms, Pap, pelvic, prostate, colorectal exams and bone mass measurement</a:t>
                      </a:r>
                    </a:p>
                  </a:txBody>
                  <a:tcPr marL="51435" marR="51435" marT="51435"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55376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2018 MedStar Medicare Choice</a:t>
            </a:r>
            <a:br>
              <a:rPr lang="en-US" dirty="0"/>
            </a:br>
            <a:r>
              <a:rPr lang="en-US" dirty="0"/>
              <a:t>Product Training	</a:t>
            </a:r>
          </a:p>
        </p:txBody>
      </p:sp>
      <p:sp>
        <p:nvSpPr>
          <p:cNvPr id="4" name="Slide Number Placeholder 3"/>
          <p:cNvSpPr>
            <a:spLocks noGrp="1"/>
          </p:cNvSpPr>
          <p:nvPr>
            <p:ph type="sldNum" sz="quarter" idx="12"/>
          </p:nvPr>
        </p:nvSpPr>
        <p:spPr/>
        <p:txBody>
          <a:bodyPr/>
          <a:lstStyle/>
          <a:p>
            <a:pPr>
              <a:defRPr/>
            </a:pPr>
            <a:fld id="{3040BA6A-68B6-4FB1-9338-1468C929A70B}" type="slidenum">
              <a:rPr lang="en-US" altLang="en-US">
                <a:solidFill>
                  <a:prstClr val="white"/>
                </a:solidFill>
              </a:rPr>
              <a:pPr>
                <a:defRPr/>
              </a:pPr>
              <a:t>2</a:t>
            </a:fld>
            <a:endParaRPr lang="en-US" altLang="en-US" dirty="0">
              <a:solidFill>
                <a:prstClr val="white"/>
              </a:solidFill>
            </a:endParaRPr>
          </a:p>
        </p:txBody>
      </p:sp>
      <p:sp>
        <p:nvSpPr>
          <p:cNvPr id="5" name="Footer Placeholder 4"/>
          <p:cNvSpPr>
            <a:spLocks noGrp="1"/>
          </p:cNvSpPr>
          <p:nvPr>
            <p:ph type="ftr" sz="quarter" idx="11"/>
          </p:nvPr>
        </p:nvSpPr>
        <p:spPr/>
        <p:txBody>
          <a:bodyPr/>
          <a:lstStyle/>
          <a:p>
            <a:r>
              <a:rPr lang="en-US" dirty="0"/>
              <a:t>For Broker Training Purposes Only - Do Not Distribute</a:t>
            </a:r>
          </a:p>
        </p:txBody>
      </p:sp>
      <p:sp>
        <p:nvSpPr>
          <p:cNvPr id="7" name="Subtitle 2"/>
          <p:cNvSpPr>
            <a:spLocks noGrp="1"/>
          </p:cNvSpPr>
          <p:nvPr>
            <p:ph type="subTitle" idx="1"/>
          </p:nvPr>
        </p:nvSpPr>
        <p:spPr>
          <a:xfrm>
            <a:off x="599017" y="3971200"/>
            <a:ext cx="7772399" cy="791645"/>
          </a:xfrm>
        </p:spPr>
        <p:txBody>
          <a:bodyPr/>
          <a:lstStyle/>
          <a:p>
            <a:r>
              <a:rPr lang="en-US" dirty="0"/>
              <a:t>September 2018</a:t>
            </a:r>
          </a:p>
        </p:txBody>
      </p:sp>
    </p:spTree>
    <p:extLst>
      <p:ext uri="{BB962C8B-B14F-4D97-AF65-F5344CB8AC3E}">
        <p14:creationId xmlns:p14="http://schemas.microsoft.com/office/powerpoint/2010/main" val="3299127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MedStar Medicare Choice Dual Advantage</a:t>
            </a:r>
            <a:br>
              <a:rPr lang="en-US" dirty="0"/>
            </a:br>
            <a:r>
              <a:rPr lang="en-US" dirty="0"/>
              <a:t>Prescription Drug Benefits Grid</a:t>
            </a:r>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29</a:t>
            </a:fld>
            <a:endParaRPr lang="en-US" altLang="en-US" dirty="0"/>
          </a:p>
        </p:txBody>
      </p:sp>
      <p:sp>
        <p:nvSpPr>
          <p:cNvPr id="7" name="Rectangle 6"/>
          <p:cNvSpPr/>
          <p:nvPr/>
        </p:nvSpPr>
        <p:spPr>
          <a:xfrm>
            <a:off x="457200" y="5158858"/>
            <a:ext cx="8407078" cy="507831"/>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panose="020B0604020202020204" pitchFamily="34" charset="0"/>
                <a:cs typeface="Arial" panose="020B0604020202020204" pitchFamily="34" charset="0"/>
              </a:rPr>
              <a:t>NOTE: </a:t>
            </a:r>
            <a:r>
              <a:rPr lang="en-US" sz="900" dirty="0">
                <a:solidFill>
                  <a:prstClr val="black"/>
                </a:solidFill>
                <a:latin typeface="Arial" panose="020B0604020202020204" pitchFamily="34" charset="0"/>
                <a:cs typeface="Arial" panose="020B0604020202020204" pitchFamily="34" charset="0"/>
              </a:rPr>
              <a:t>Depending on Medicaid eligibility, member may not have any cost-sharing responsibility for original Medicare services. If the member looses full status, they may be subject to cost sharing. This grid is for training purposes do NOT distribute to beneficiaries. Grids are not submitted to CMS for approval. A CMS tracking number must be on member materials in order to distribute them. </a:t>
            </a:r>
            <a:r>
              <a:rPr lang="en-US" sz="900" dirty="0">
                <a:solidFill>
                  <a:prstClr val="black"/>
                </a:solidFill>
                <a:latin typeface="Arial"/>
                <a:cs typeface="Arial"/>
              </a:rPr>
              <a:t>Please do not use Benefit Grid to quote benefits – please refer to the EOC</a:t>
            </a:r>
            <a:endParaRPr lang="en-US" sz="900" dirty="0">
              <a:solidFill>
                <a:prstClr val="black"/>
              </a:solidFill>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457200" y="1239159"/>
            <a:ext cx="8229600" cy="3919699"/>
          </a:xfrm>
        </p:spPr>
        <p:txBody>
          <a:bodyPr>
            <a:normAutofit fontScale="77500" lnSpcReduction="20000"/>
          </a:bodyPr>
          <a:lstStyle/>
          <a:p>
            <a:pPr marL="0" indent="0" fontAlgn="t">
              <a:buNone/>
            </a:pPr>
            <a:r>
              <a:rPr lang="en-US" b="1" dirty="0"/>
              <a:t>Prescription Drugs One </a:t>
            </a:r>
            <a:r>
              <a:rPr lang="en-US" b="1" dirty="0">
                <a:solidFill>
                  <a:srgbClr val="002060"/>
                </a:solidFill>
              </a:rPr>
              <a:t>(up to </a:t>
            </a:r>
            <a:r>
              <a:rPr lang="en-US" b="1" dirty="0"/>
              <a:t>30-day) to Three (</a:t>
            </a:r>
            <a:r>
              <a:rPr lang="en-US" b="1" dirty="0">
                <a:solidFill>
                  <a:srgbClr val="002060"/>
                </a:solidFill>
              </a:rPr>
              <a:t>up to </a:t>
            </a:r>
            <a:r>
              <a:rPr lang="en-US" b="1" dirty="0"/>
              <a:t>90-day) Month Supply</a:t>
            </a:r>
            <a:endParaRPr lang="en-US" dirty="0"/>
          </a:p>
          <a:p>
            <a:pPr marL="0" indent="0" fontAlgn="t">
              <a:buNone/>
            </a:pPr>
            <a:r>
              <a:rPr lang="en-US" dirty="0"/>
              <a:t>All covered formulary drugs</a:t>
            </a:r>
          </a:p>
          <a:p>
            <a:pPr marL="0" indent="0" fontAlgn="t">
              <a:buNone/>
            </a:pPr>
            <a:endParaRPr lang="en-US" dirty="0"/>
          </a:p>
          <a:p>
            <a:pPr marL="0" indent="0" fontAlgn="t">
              <a:buNone/>
            </a:pPr>
            <a:r>
              <a:rPr lang="en-US" dirty="0"/>
              <a:t>Member cost share depends on income and institutional status (full dual status level). If a member loses full dual status, they will be responsible for higher pharmacy cost shares.</a:t>
            </a:r>
          </a:p>
          <a:p>
            <a:pPr marL="0" indent="0" fontAlgn="t">
              <a:buNone/>
            </a:pPr>
            <a:endParaRPr lang="en-US" dirty="0"/>
          </a:p>
          <a:p>
            <a:pPr fontAlgn="t"/>
            <a:r>
              <a:rPr lang="en-US" dirty="0"/>
              <a:t>For generic drugs (including brand drugs treated as generic), members will pay either:</a:t>
            </a:r>
          </a:p>
          <a:p>
            <a:pPr lvl="1" fontAlgn="t">
              <a:buFont typeface="Arial" panose="020B0604020202020204" pitchFamily="34" charset="0"/>
              <a:buChar char="•"/>
            </a:pPr>
            <a:r>
              <a:rPr lang="en-US" dirty="0"/>
              <a:t>$0</a:t>
            </a:r>
          </a:p>
          <a:p>
            <a:pPr lvl="1" fontAlgn="t">
              <a:buFont typeface="Arial" panose="020B0604020202020204" pitchFamily="34" charset="0"/>
              <a:buChar char="•"/>
            </a:pPr>
            <a:r>
              <a:rPr lang="en-US" dirty="0"/>
              <a:t>$1.25</a:t>
            </a:r>
          </a:p>
          <a:p>
            <a:pPr lvl="1" fontAlgn="t">
              <a:buFont typeface="Arial" panose="020B0604020202020204" pitchFamily="34" charset="0"/>
              <a:buChar char="•"/>
            </a:pPr>
            <a:r>
              <a:rPr lang="en-US" dirty="0"/>
              <a:t>$3.70</a:t>
            </a:r>
          </a:p>
          <a:p>
            <a:pPr fontAlgn="t"/>
            <a:r>
              <a:rPr lang="en-US" dirty="0"/>
              <a:t>For all other drugs, members will pay either:</a:t>
            </a:r>
          </a:p>
          <a:p>
            <a:pPr lvl="1" fontAlgn="t">
              <a:buFont typeface="Arial" panose="020B0604020202020204" pitchFamily="34" charset="0"/>
              <a:buChar char="•"/>
            </a:pPr>
            <a:r>
              <a:rPr lang="en-US" dirty="0"/>
              <a:t>$0</a:t>
            </a:r>
          </a:p>
          <a:p>
            <a:pPr lvl="1" fontAlgn="t">
              <a:buFont typeface="Arial" panose="020B0604020202020204" pitchFamily="34" charset="0"/>
              <a:buChar char="•"/>
            </a:pPr>
            <a:r>
              <a:rPr lang="en-US" dirty="0"/>
              <a:t>$3.35</a:t>
            </a:r>
          </a:p>
          <a:p>
            <a:pPr lvl="1" fontAlgn="t">
              <a:buFont typeface="Arial" panose="020B0604020202020204" pitchFamily="34" charset="0"/>
              <a:buChar char="•"/>
            </a:pPr>
            <a:r>
              <a:rPr lang="en-US" dirty="0"/>
              <a:t>$8.35</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22868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67" y="758429"/>
            <a:ext cx="7554686" cy="857250"/>
          </a:xfrm>
        </p:spPr>
        <p:txBody>
          <a:bodyPr>
            <a:normAutofit fontScale="90000"/>
          </a:bodyPr>
          <a:lstStyle/>
          <a:p>
            <a:r>
              <a:rPr lang="en-US" sz="2700" dirty="0"/>
              <a:t>2018 MedStar Medicare Choice Dual Advantage  Additional Benefits and Services</a:t>
            </a:r>
            <a:r>
              <a:rPr lang="en-US" dirty="0"/>
              <a:t/>
            </a:r>
            <a:br>
              <a:rPr lang="en-US" dirty="0"/>
            </a:br>
            <a:r>
              <a:rPr lang="en-US" dirty="0"/>
              <a:t/>
            </a:r>
            <a:br>
              <a:rPr lang="en-US" dirty="0"/>
            </a:br>
            <a:r>
              <a:rPr lang="en-US" sz="1800" dirty="0"/>
              <a:t>Our MedStar Medicare Choice Dual Advantage plan provides the following additional benefits and services:</a:t>
            </a:r>
            <a:r>
              <a:rPr lang="en-US" sz="1500" dirty="0"/>
              <a:t/>
            </a:r>
            <a:br>
              <a:rPr lang="en-US" sz="1500"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30</a:t>
            </a:fld>
            <a:endParaRPr lang="en-US" altLang="en-US" dirty="0"/>
          </a:p>
        </p:txBody>
      </p:sp>
      <p:sp>
        <p:nvSpPr>
          <p:cNvPr id="13" name="Title 1"/>
          <p:cNvSpPr txBox="1">
            <a:spLocks/>
          </p:cNvSpPr>
          <p:nvPr/>
        </p:nvSpPr>
        <p:spPr>
          <a:xfrm>
            <a:off x="653143" y="2847703"/>
            <a:ext cx="7554686" cy="2264227"/>
          </a:xfrm>
          <a:prstGeom prst="rect">
            <a:avLst/>
          </a:prstGeom>
        </p:spPr>
        <p:txBody>
          <a:bodyPr vert="horz" lIns="91440" tIns="45720" rIns="91440" bIns="45720" rtlCol="0" anchor="t">
            <a:normAutofit fontScale="97500"/>
          </a:bodyPr>
          <a:lstStyle>
            <a:lvl1pPr algn="l" defTabSz="342900" rtl="0" eaLnBrk="1" latinLnBrk="0" hangingPunct="1">
              <a:spcBef>
                <a:spcPct val="0"/>
              </a:spcBef>
              <a:buNone/>
              <a:defRPr sz="2400" b="1" i="0" kern="1200">
                <a:solidFill>
                  <a:srgbClr val="002664"/>
                </a:solidFill>
                <a:latin typeface="Arial Bold"/>
                <a:ea typeface="+mj-ea"/>
                <a:cs typeface="Arial Bold"/>
              </a:defRPr>
            </a:lvl1pPr>
          </a:lstStyle>
          <a:p>
            <a:pPr fontAlgn="auto">
              <a:spcAft>
                <a:spcPts val="0"/>
              </a:spcAft>
            </a:pPr>
            <a:endParaRPr lang="en-US" dirty="0"/>
          </a:p>
        </p:txBody>
      </p:sp>
      <p:sp>
        <p:nvSpPr>
          <p:cNvPr id="14" name="Rounded Rectangle 13"/>
          <p:cNvSpPr/>
          <p:nvPr/>
        </p:nvSpPr>
        <p:spPr>
          <a:xfrm>
            <a:off x="513245" y="3148629"/>
            <a:ext cx="1337277" cy="1074842"/>
          </a:xfrm>
          <a:prstGeom prst="round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14"/>
          <p:cNvSpPr/>
          <p:nvPr/>
        </p:nvSpPr>
        <p:spPr>
          <a:xfrm>
            <a:off x="2151886" y="3143795"/>
            <a:ext cx="1335847" cy="1076097"/>
          </a:xfrm>
          <a:prstGeom prst="roundRect">
            <a:avLst/>
          </a:prstGeom>
          <a:blipFill>
            <a:blip r:embed="rId3" cstate="print">
              <a:extLst>
                <a:ext uri="{28A0092B-C50C-407E-A947-70E740481C1C}">
                  <a14:useLocalDpi xmlns:a14="http://schemas.microsoft.com/office/drawing/2010/main" val="0"/>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15"/>
          <p:cNvSpPr/>
          <p:nvPr/>
        </p:nvSpPr>
        <p:spPr>
          <a:xfrm>
            <a:off x="3789072" y="3138663"/>
            <a:ext cx="1335847" cy="1049676"/>
          </a:xfrm>
          <a:prstGeom prst="roundRect">
            <a:avLst/>
          </a:prstGeom>
          <a:blipFill>
            <a:blip r:embed="rId4" cstate="print">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16"/>
          <p:cNvSpPr/>
          <p:nvPr/>
        </p:nvSpPr>
        <p:spPr>
          <a:xfrm>
            <a:off x="5339275" y="3135716"/>
            <a:ext cx="1316736" cy="1060704"/>
          </a:xfrm>
          <a:prstGeom prst="roundRect">
            <a:avLst>
              <a:gd name="adj" fmla="val 5394"/>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dirty="0">
              <a:solidFill>
                <a:prstClr val="white"/>
              </a:solidFill>
            </a:endParaRPr>
          </a:p>
        </p:txBody>
      </p:sp>
      <p:sp>
        <p:nvSpPr>
          <p:cNvPr id="18" name="Rounded Rectangle 17"/>
          <p:cNvSpPr/>
          <p:nvPr/>
        </p:nvSpPr>
        <p:spPr>
          <a:xfrm>
            <a:off x="5426258" y="3167266"/>
            <a:ext cx="1142771" cy="1029154"/>
          </a:xfrm>
          <a:prstGeom prst="roundRect">
            <a:avLst/>
          </a:prstGeom>
          <a:blipFill>
            <a:blip r:embed="rId5" cstate="print">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18"/>
          <p:cNvSpPr/>
          <p:nvPr/>
        </p:nvSpPr>
        <p:spPr>
          <a:xfrm>
            <a:off x="6941627" y="3125641"/>
            <a:ext cx="1319221" cy="1062698"/>
          </a:xfrm>
          <a:prstGeom prst="roundRect">
            <a:avLst/>
          </a:prstGeom>
          <a:blipFill>
            <a:blip r:embed="rId6">
              <a:extLst>
                <a:ext uri="{28A0092B-C50C-407E-A947-70E740481C1C}">
                  <a14:useLocalDpi xmlns:a14="http://schemas.microsoft.com/office/drawing/2010/main" val="0"/>
                </a:ext>
              </a:extLst>
            </a:blip>
            <a:srcRect/>
            <a:stretch>
              <a:fillRect t="-52000" b="-5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0" name="Group 19"/>
          <p:cNvGrpSpPr/>
          <p:nvPr/>
        </p:nvGrpSpPr>
        <p:grpSpPr>
          <a:xfrm>
            <a:off x="300344" y="4222875"/>
            <a:ext cx="1931994" cy="716769"/>
            <a:chOff x="4059" y="2339187"/>
            <a:chExt cx="1931994" cy="716769"/>
          </a:xfrm>
        </p:grpSpPr>
        <p:sp>
          <p:nvSpPr>
            <p:cNvPr id="21" name="Rectangle 20"/>
            <p:cNvSpPr/>
            <p:nvPr/>
          </p:nvSpPr>
          <p:spPr>
            <a:xfrm>
              <a:off x="4059" y="2339187"/>
              <a:ext cx="1931994" cy="7167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4059" y="2339187"/>
              <a:ext cx="1931994" cy="7167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352" tIns="149352" rIns="149352" bIns="0" numCol="1" spcCol="1270" anchor="t" anchorCtr="0">
              <a:noAutofit/>
            </a:bodyPr>
            <a:lstStyle/>
            <a:p>
              <a:pPr algn="ctr" defTabSz="933450" fontAlgn="auto">
                <a:lnSpc>
                  <a:spcPct val="90000"/>
                </a:lnSpc>
                <a:spcAft>
                  <a:spcPct val="35000"/>
                </a:spcAft>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Routine Vision</a:t>
              </a:r>
            </a:p>
          </p:txBody>
        </p:sp>
      </p:grpSp>
      <p:grpSp>
        <p:nvGrpSpPr>
          <p:cNvPr id="23" name="Group 22"/>
          <p:cNvGrpSpPr/>
          <p:nvPr/>
        </p:nvGrpSpPr>
        <p:grpSpPr>
          <a:xfrm>
            <a:off x="1990420" y="4222875"/>
            <a:ext cx="1931994" cy="716769"/>
            <a:chOff x="1974813" y="2339187"/>
            <a:chExt cx="1931994" cy="716769"/>
          </a:xfrm>
        </p:grpSpPr>
        <p:sp>
          <p:nvSpPr>
            <p:cNvPr id="24" name="Rectangle 23"/>
            <p:cNvSpPr/>
            <p:nvPr/>
          </p:nvSpPr>
          <p:spPr>
            <a:xfrm>
              <a:off x="1974813" y="2339187"/>
              <a:ext cx="1931994" cy="7167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1974813" y="2339187"/>
              <a:ext cx="1931994" cy="7167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352" tIns="149352" rIns="149352" bIns="0" numCol="1" spcCol="1270" anchor="t" anchorCtr="0">
              <a:noAutofit/>
            </a:bodyPr>
            <a:lstStyle/>
            <a:p>
              <a:pPr algn="ctr" defTabSz="933450" fontAlgn="auto">
                <a:lnSpc>
                  <a:spcPct val="90000"/>
                </a:lnSpc>
                <a:spcAft>
                  <a:spcPct val="35000"/>
                </a:spcAft>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Dental Services</a:t>
              </a:r>
            </a:p>
          </p:txBody>
        </p:sp>
      </p:grpSp>
      <p:grpSp>
        <p:nvGrpSpPr>
          <p:cNvPr id="26" name="Group 25"/>
          <p:cNvGrpSpPr/>
          <p:nvPr/>
        </p:nvGrpSpPr>
        <p:grpSpPr>
          <a:xfrm>
            <a:off x="4983159" y="4188341"/>
            <a:ext cx="2085865" cy="800214"/>
            <a:chOff x="6006178" y="2339187"/>
            <a:chExt cx="2085865" cy="758287"/>
          </a:xfrm>
        </p:grpSpPr>
        <p:sp>
          <p:nvSpPr>
            <p:cNvPr id="27" name="Rectangle 26"/>
            <p:cNvSpPr/>
            <p:nvPr/>
          </p:nvSpPr>
          <p:spPr>
            <a:xfrm>
              <a:off x="6006178" y="2339187"/>
              <a:ext cx="1931994" cy="7167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6160049" y="2380705"/>
              <a:ext cx="1931994" cy="7167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352" tIns="149352" rIns="149352" bIns="0" numCol="1" spcCol="1270" anchor="t" anchorCtr="0">
              <a:noAutofit/>
            </a:bodyPr>
            <a:lstStyle/>
            <a:p>
              <a:pPr algn="ctr" defTabSz="933450" fontAlgn="auto">
                <a:lnSpc>
                  <a:spcPct val="90000"/>
                </a:lnSpc>
                <a:spcAft>
                  <a:spcPct val="35000"/>
                </a:spcAft>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Nurse Line</a:t>
              </a:r>
            </a:p>
          </p:txBody>
        </p:sp>
      </p:grpSp>
      <p:grpSp>
        <p:nvGrpSpPr>
          <p:cNvPr id="29" name="Group 28"/>
          <p:cNvGrpSpPr/>
          <p:nvPr/>
        </p:nvGrpSpPr>
        <p:grpSpPr>
          <a:xfrm>
            <a:off x="6742994" y="4204180"/>
            <a:ext cx="1931994" cy="716769"/>
            <a:chOff x="6006178" y="2339187"/>
            <a:chExt cx="1931994" cy="716769"/>
          </a:xfrm>
        </p:grpSpPr>
        <p:sp>
          <p:nvSpPr>
            <p:cNvPr id="30" name="Rectangle 29"/>
            <p:cNvSpPr/>
            <p:nvPr/>
          </p:nvSpPr>
          <p:spPr>
            <a:xfrm>
              <a:off x="6006178" y="2339187"/>
              <a:ext cx="1931994" cy="7167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p:cNvSpPr/>
            <p:nvPr/>
          </p:nvSpPr>
          <p:spPr>
            <a:xfrm>
              <a:off x="6006178" y="2339187"/>
              <a:ext cx="1931994" cy="7167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352" tIns="149352" rIns="149352" bIns="0" numCol="1" spcCol="1270" anchor="t" anchorCtr="0">
              <a:noAutofit/>
            </a:bodyPr>
            <a:lstStyle/>
            <a:p>
              <a:pPr algn="ctr" defTabSz="933450" fontAlgn="auto">
                <a:lnSpc>
                  <a:spcPct val="90000"/>
                </a:lnSpc>
                <a:spcAft>
                  <a:spcPct val="35000"/>
                </a:spcAft>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OTC</a:t>
              </a:r>
            </a:p>
          </p:txBody>
        </p:sp>
      </p:grpSp>
      <p:grpSp>
        <p:nvGrpSpPr>
          <p:cNvPr id="32" name="Group 31"/>
          <p:cNvGrpSpPr/>
          <p:nvPr/>
        </p:nvGrpSpPr>
        <p:grpSpPr>
          <a:xfrm>
            <a:off x="3550003" y="4227970"/>
            <a:ext cx="1931994" cy="756400"/>
            <a:chOff x="6006178" y="2339187"/>
            <a:chExt cx="1931994" cy="716769"/>
          </a:xfrm>
        </p:grpSpPr>
        <p:sp>
          <p:nvSpPr>
            <p:cNvPr id="33" name="Rectangle 32"/>
            <p:cNvSpPr/>
            <p:nvPr/>
          </p:nvSpPr>
          <p:spPr>
            <a:xfrm>
              <a:off x="6006178" y="2339187"/>
              <a:ext cx="1931994" cy="7167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Rectangle 33"/>
            <p:cNvSpPr/>
            <p:nvPr/>
          </p:nvSpPr>
          <p:spPr>
            <a:xfrm>
              <a:off x="6006178" y="2339187"/>
              <a:ext cx="1931994" cy="7167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352" tIns="149352" rIns="149352" bIns="0" numCol="1" spcCol="1270" anchor="t" anchorCtr="0">
              <a:noAutofit/>
            </a:bodyPr>
            <a:lstStyle/>
            <a:p>
              <a:pPr algn="ctr" defTabSz="933450" fontAlgn="auto">
                <a:lnSpc>
                  <a:spcPct val="90000"/>
                </a:lnSpc>
                <a:spcAft>
                  <a:spcPct val="35000"/>
                </a:spcAft>
              </a:pP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Transportation Services</a:t>
              </a:r>
            </a:p>
          </p:txBody>
        </p:sp>
      </p:grpSp>
    </p:spTree>
    <p:extLst>
      <p:ext uri="{BB962C8B-B14F-4D97-AF65-F5344CB8AC3E}">
        <p14:creationId xmlns:p14="http://schemas.microsoft.com/office/powerpoint/2010/main" val="1729956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8928" y="118408"/>
            <a:ext cx="8385012" cy="646331"/>
          </a:xfrm>
          <a:prstGeom prst="rect">
            <a:avLst/>
          </a:prstGeom>
        </p:spPr>
        <p:txBody>
          <a:bodyPr wrap="square">
            <a:spAutoFit/>
          </a:bodyPr>
          <a:lstStyle/>
          <a:p>
            <a:pPr fontAlgn="auto">
              <a:spcBef>
                <a:spcPts val="0"/>
              </a:spcBef>
              <a:spcAft>
                <a:spcPts val="0"/>
              </a:spcAft>
            </a:pPr>
            <a:r>
              <a:rPr lang="en-US" sz="1800" dirty="0">
                <a:solidFill>
                  <a:srgbClr val="002664"/>
                </a:solidFill>
                <a:latin typeface="Arial Bold" panose="020B0704020202020204" pitchFamily="34" charset="0"/>
                <a:cs typeface="Arial Bold" panose="020B0704020202020204" pitchFamily="34" charset="0"/>
              </a:rPr>
              <a:t>2018 MedStar Medicare Choice Dual Advantage Additional Benefits and Services (continued)</a:t>
            </a:r>
          </a:p>
        </p:txBody>
      </p:sp>
      <p:sp>
        <p:nvSpPr>
          <p:cNvPr id="4" name="Rectangle 3"/>
          <p:cNvSpPr/>
          <p:nvPr/>
        </p:nvSpPr>
        <p:spPr>
          <a:xfrm>
            <a:off x="2382802" y="5849252"/>
            <a:ext cx="4686737" cy="473206"/>
          </a:xfrm>
          <a:prstGeom prst="rect">
            <a:avLst/>
          </a:prstGeom>
        </p:spPr>
        <p:txBody>
          <a:bodyPr wrap="square">
            <a:spAutoFit/>
          </a:bodyPr>
          <a:lstStyle/>
          <a:p>
            <a:pPr fontAlgn="auto">
              <a:spcBef>
                <a:spcPts val="0"/>
              </a:spcBef>
              <a:spcAft>
                <a:spcPts val="0"/>
              </a:spcAft>
            </a:pPr>
            <a:r>
              <a:rPr lang="en-US" sz="825" b="1" i="1" dirty="0">
                <a:solidFill>
                  <a:prstClr val="black"/>
                </a:solidFill>
                <a:latin typeface="Arial"/>
                <a:cs typeface="Arial"/>
              </a:rPr>
              <a:t>NOTE: </a:t>
            </a:r>
            <a:r>
              <a:rPr lang="en-US" sz="825" i="1"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a:t>
            </a:r>
            <a:r>
              <a:rPr lang="en-US" sz="800" dirty="0">
                <a:solidFill>
                  <a:prstClr val="black"/>
                </a:solidFill>
                <a:latin typeface="Arial"/>
                <a:cs typeface="Arial"/>
              </a:rPr>
              <a:t>Please do not use Benefit Grid to quote benefits – please refer to the EOC.</a:t>
            </a:r>
            <a:endParaRPr lang="en-US" sz="825" i="1" dirty="0">
              <a:solidFill>
                <a:prstClr val="black"/>
              </a:solidFill>
              <a:latin typeface="Arial"/>
              <a:cs typeface="Arial"/>
            </a:endParaRPr>
          </a:p>
        </p:txBody>
      </p:sp>
      <p:graphicFrame>
        <p:nvGraphicFramePr>
          <p:cNvPr id="6" name="Table 5"/>
          <p:cNvGraphicFramePr>
            <a:graphicFrameLocks noGrp="1"/>
          </p:cNvGraphicFramePr>
          <p:nvPr>
            <p:extLst/>
          </p:nvPr>
        </p:nvGraphicFramePr>
        <p:xfrm>
          <a:off x="458928" y="818779"/>
          <a:ext cx="7336822" cy="4913755"/>
        </p:xfrm>
        <a:graphic>
          <a:graphicData uri="http://schemas.openxmlformats.org/drawingml/2006/table">
            <a:tbl>
              <a:tblPr firstRow="1" bandRow="1">
                <a:tableStyleId>{B301B821-A1FF-4177-AEE7-76D212191A09}</a:tableStyleId>
              </a:tblPr>
              <a:tblGrid>
                <a:gridCol w="1453997">
                  <a:extLst>
                    <a:ext uri="{9D8B030D-6E8A-4147-A177-3AD203B41FA5}">
                      <a16:colId xmlns:a16="http://schemas.microsoft.com/office/drawing/2014/main" xmlns="" val="20000"/>
                    </a:ext>
                  </a:extLst>
                </a:gridCol>
                <a:gridCol w="2940766">
                  <a:extLst>
                    <a:ext uri="{9D8B030D-6E8A-4147-A177-3AD203B41FA5}">
                      <a16:colId xmlns:a16="http://schemas.microsoft.com/office/drawing/2014/main" xmlns="" val="20001"/>
                    </a:ext>
                  </a:extLst>
                </a:gridCol>
                <a:gridCol w="2942059">
                  <a:extLst>
                    <a:ext uri="{9D8B030D-6E8A-4147-A177-3AD203B41FA5}">
                      <a16:colId xmlns:a16="http://schemas.microsoft.com/office/drawing/2014/main" xmlns="" val="20002"/>
                    </a:ext>
                  </a:extLst>
                </a:gridCol>
              </a:tblGrid>
              <a:tr h="576269">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Benefit</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(Maryland)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extLst>
                  <a:ext uri="{0D108BD9-81ED-4DB2-BD59-A6C34878D82A}">
                    <a16:rowId xmlns:a16="http://schemas.microsoft.com/office/drawing/2014/main" xmlns="" val="10000"/>
                  </a:ext>
                </a:extLst>
              </a:tr>
              <a:tr h="1369312">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Routine Vision</a:t>
                      </a:r>
                    </a:p>
                  </a:txBody>
                  <a:tcPr marL="51435" marR="51435" marT="51435" marB="0"/>
                </a:tc>
                <a:tc>
                  <a:txBody>
                    <a:bodyPr/>
                    <a:lstStyle/>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copay for one routine eye exam per year</a:t>
                      </a:r>
                    </a:p>
                    <a:p>
                      <a:pPr marL="0" marR="0" algn="l">
                        <a:lnSpc>
                          <a:spcPct val="100000"/>
                        </a:lnSpc>
                        <a:spcBef>
                          <a:spcPts val="0"/>
                        </a:spcBef>
                        <a:spcAft>
                          <a:spcPts val="0"/>
                        </a:spcAft>
                      </a:pPr>
                      <a:endParaRPr lang="en-US" sz="1200" dirty="0">
                        <a:solidFill>
                          <a:schemeClr val="tx1"/>
                        </a:solidFill>
                        <a:latin typeface="Arial" panose="020B0604020202020204" pitchFamily="34" charset="0"/>
                        <a:cs typeface="Arial" panose="020B0604020202020204" pitchFamily="34" charset="0"/>
                      </a:endParaRP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$100 allowance toward the cost of one pair of glasses (frames and lenses) or contact lenses every year</a:t>
                      </a:r>
                    </a:p>
                  </a:txBody>
                  <a:tcPr marL="51435" marR="51435" marT="51435" marB="0"/>
                </a:tc>
                <a:tc>
                  <a:txBody>
                    <a:bodyPr/>
                    <a:lstStyle/>
                    <a:p>
                      <a:pPr marL="0" marR="0" algn="l">
                        <a:lnSpc>
                          <a:spcPct val="100000"/>
                        </a:lnSpc>
                        <a:spcBef>
                          <a:spcPts val="0"/>
                        </a:spcBef>
                        <a:spcAft>
                          <a:spcPts val="0"/>
                        </a:spcAft>
                      </a:pPr>
                      <a:r>
                        <a:rPr lang="en-US" sz="1200" dirty="0">
                          <a:solidFill>
                            <a:schemeClr val="tx1"/>
                          </a:solidFill>
                          <a:latin typeface="Arial" pitchFamily="34" charset="0"/>
                          <a:cs typeface="Arial" pitchFamily="34" charset="0"/>
                        </a:rPr>
                        <a:t>$0 copay for one routine eye exam per year</a:t>
                      </a:r>
                    </a:p>
                    <a:p>
                      <a:pPr marL="0" marR="0" algn="l">
                        <a:lnSpc>
                          <a:spcPct val="100000"/>
                        </a:lnSpc>
                        <a:spcBef>
                          <a:spcPts val="0"/>
                        </a:spcBef>
                        <a:spcAft>
                          <a:spcPts val="0"/>
                        </a:spcAft>
                      </a:pPr>
                      <a:endParaRPr lang="en-US" sz="1200" dirty="0">
                        <a:solidFill>
                          <a:schemeClr val="tx1"/>
                        </a:solidFill>
                        <a:latin typeface="Arial" pitchFamily="34" charset="0"/>
                        <a:cs typeface="Arial" pitchFamily="34" charset="0"/>
                      </a:endParaRPr>
                    </a:p>
                    <a:p>
                      <a:pPr marL="0" marR="0" algn="l">
                        <a:lnSpc>
                          <a:spcPct val="100000"/>
                        </a:lnSpc>
                        <a:spcBef>
                          <a:spcPts val="0"/>
                        </a:spcBef>
                        <a:spcAft>
                          <a:spcPts val="0"/>
                        </a:spcAft>
                      </a:pPr>
                      <a:r>
                        <a:rPr lang="en-US" sz="1200" dirty="0">
                          <a:solidFill>
                            <a:schemeClr val="tx1"/>
                          </a:solidFill>
                          <a:latin typeface="Arial" pitchFamily="34" charset="0"/>
                          <a:cs typeface="Arial" pitchFamily="34" charset="0"/>
                        </a:rPr>
                        <a:t>$100 allowance toward the cost of one pair of glasses (frames and lenses) or contact lenses every year</a:t>
                      </a:r>
                    </a:p>
                  </a:txBody>
                  <a:tcPr marL="51435" marR="51435" marT="51435" marB="0"/>
                </a:tc>
                <a:extLst>
                  <a:ext uri="{0D108BD9-81ED-4DB2-BD59-A6C34878D82A}">
                    <a16:rowId xmlns:a16="http://schemas.microsoft.com/office/drawing/2014/main" xmlns="" val="10001"/>
                  </a:ext>
                </a:extLst>
              </a:tr>
              <a:tr h="2852304">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Dental Services</a:t>
                      </a:r>
                    </a:p>
                    <a:p>
                      <a:pPr marL="0" marR="0" algn="l">
                        <a:lnSpc>
                          <a:spcPct val="100000"/>
                        </a:lnSpc>
                        <a:spcBef>
                          <a:spcPts val="0"/>
                        </a:spcBef>
                        <a:spcAft>
                          <a:spcPts val="0"/>
                        </a:spcAft>
                      </a:pPr>
                      <a:endParaRPr lang="en-US" sz="1200" b="1" dirty="0">
                        <a:latin typeface="Arial" pitchFamily="34" charset="0"/>
                        <a:ea typeface="Calibri"/>
                        <a:cs typeface="Arial" pitchFamily="34" charset="0"/>
                      </a:endParaRPr>
                    </a:p>
                    <a:p>
                      <a:pPr marL="0" marR="0" algn="l">
                        <a:lnSpc>
                          <a:spcPct val="100000"/>
                        </a:lnSpc>
                        <a:spcBef>
                          <a:spcPts val="0"/>
                        </a:spcBef>
                        <a:spcAft>
                          <a:spcPts val="0"/>
                        </a:spcAft>
                      </a:pPr>
                      <a:endParaRPr lang="en-US" sz="1200" b="1" dirty="0">
                        <a:latin typeface="Arial" pitchFamily="34" charset="0"/>
                        <a:ea typeface="Calibri"/>
                        <a:cs typeface="Arial" pitchFamily="34" charset="0"/>
                      </a:endParaRPr>
                    </a:p>
                    <a:p>
                      <a:pPr marL="0" marR="0" algn="l">
                        <a:lnSpc>
                          <a:spcPct val="100000"/>
                        </a:lnSpc>
                        <a:spcBef>
                          <a:spcPts val="0"/>
                        </a:spcBef>
                        <a:spcAft>
                          <a:spcPts val="0"/>
                        </a:spcAft>
                      </a:pPr>
                      <a:endParaRPr lang="en-US" sz="1200" b="1" dirty="0">
                        <a:latin typeface="Arial" pitchFamily="34" charset="0"/>
                        <a:ea typeface="Calibri"/>
                        <a:cs typeface="Arial" pitchFamily="34" charset="0"/>
                      </a:endParaRPr>
                    </a:p>
                    <a:p>
                      <a:pPr marL="0" marR="0" algn="l">
                        <a:lnSpc>
                          <a:spcPct val="100000"/>
                        </a:lnSpc>
                        <a:spcBef>
                          <a:spcPts val="0"/>
                        </a:spcBef>
                        <a:spcAft>
                          <a:spcPts val="0"/>
                        </a:spcAft>
                      </a:pPr>
                      <a:endParaRPr lang="en-US" sz="1200" b="1" dirty="0">
                        <a:latin typeface="Arial" pitchFamily="34" charset="0"/>
                        <a:ea typeface="Calibri"/>
                        <a:cs typeface="Arial" pitchFamily="34" charset="0"/>
                      </a:endParaRPr>
                    </a:p>
                    <a:p>
                      <a:pPr marL="0" marR="0" algn="l">
                        <a:lnSpc>
                          <a:spcPct val="100000"/>
                        </a:lnSpc>
                        <a:spcBef>
                          <a:spcPts val="0"/>
                        </a:spcBef>
                        <a:spcAft>
                          <a:spcPts val="0"/>
                        </a:spcAft>
                      </a:pPr>
                      <a:endParaRPr lang="en-US" sz="1200" b="1" dirty="0">
                        <a:latin typeface="Arial" pitchFamily="34" charset="0"/>
                        <a:ea typeface="Calibri"/>
                        <a:cs typeface="Arial" pitchFamily="34" charset="0"/>
                      </a:endParaRPr>
                    </a:p>
                    <a:p>
                      <a:pPr marL="0" marR="0" algn="l">
                        <a:lnSpc>
                          <a:spcPct val="100000"/>
                        </a:lnSpc>
                        <a:spcBef>
                          <a:spcPts val="0"/>
                        </a:spcBef>
                        <a:spcAft>
                          <a:spcPts val="0"/>
                        </a:spcAft>
                      </a:pPr>
                      <a:endParaRPr lang="en-US" sz="1200" b="1" dirty="0">
                        <a:latin typeface="Arial" pitchFamily="34" charset="0"/>
                        <a:ea typeface="Calibri"/>
                        <a:cs typeface="Arial" pitchFamily="34" charset="0"/>
                      </a:endParaRPr>
                    </a:p>
                  </a:txBody>
                  <a:tcPr marL="51435" marR="51435" marT="51435" marB="0"/>
                </a:tc>
                <a:tc>
                  <a:txBody>
                    <a:bodyPr/>
                    <a:lstStyle/>
                    <a:p>
                      <a:pPr marL="0" marR="0">
                        <a:lnSpc>
                          <a:spcPct val="115000"/>
                        </a:lnSpc>
                        <a:spcBef>
                          <a:spcPts val="0"/>
                        </a:spcBef>
                        <a:spcAft>
                          <a:spcPts val="0"/>
                        </a:spcAft>
                      </a:pPr>
                      <a:r>
                        <a:rPr lang="en-US" sz="1200" b="1" u="sng" dirty="0">
                          <a:solidFill>
                            <a:schemeClr val="tx1"/>
                          </a:solidFill>
                          <a:effectLst/>
                          <a:latin typeface="Arial" panose="020B0604020202020204" pitchFamily="34" charset="0"/>
                          <a:cs typeface="Arial" panose="020B0604020202020204" pitchFamily="34" charset="0"/>
                        </a:rPr>
                        <a:t>Routine Preventive Dental Services</a:t>
                      </a:r>
                    </a:p>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$0</a:t>
                      </a:r>
                      <a:r>
                        <a:rPr lang="en-US" sz="1200" b="0" baseline="0" dirty="0">
                          <a:solidFill>
                            <a:schemeClr val="tx1"/>
                          </a:solidFill>
                          <a:effectLst/>
                          <a:latin typeface="Arial" panose="020B0604020202020204" pitchFamily="34" charset="0"/>
                          <a:cs typeface="Arial" panose="020B0604020202020204" pitchFamily="34" charset="0"/>
                        </a:rPr>
                        <a:t> copay for routine oral exam and cleaning every six months</a:t>
                      </a:r>
                    </a:p>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$0</a:t>
                      </a:r>
                      <a:r>
                        <a:rPr lang="en-US" sz="1200" b="0" baseline="0" dirty="0">
                          <a:solidFill>
                            <a:schemeClr val="tx1"/>
                          </a:solidFill>
                          <a:effectLst/>
                          <a:latin typeface="Arial" panose="020B0604020202020204" pitchFamily="34" charset="0"/>
                          <a:cs typeface="Arial" panose="020B0604020202020204" pitchFamily="34" charset="0"/>
                        </a:rPr>
                        <a:t> copay for one fluoride treatment per year </a:t>
                      </a:r>
                    </a:p>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$0</a:t>
                      </a:r>
                      <a:r>
                        <a:rPr lang="en-US" sz="1200" b="0" baseline="0" dirty="0">
                          <a:solidFill>
                            <a:schemeClr val="tx1"/>
                          </a:solidFill>
                          <a:effectLst/>
                          <a:latin typeface="Arial" panose="020B0604020202020204" pitchFamily="34" charset="0"/>
                          <a:cs typeface="Arial" panose="020B0604020202020204" pitchFamily="34" charset="0"/>
                        </a:rPr>
                        <a:t> copay for one full mouth dental X-ray per year</a:t>
                      </a:r>
                    </a:p>
                    <a:p>
                      <a:pPr marL="0" marR="0">
                        <a:lnSpc>
                          <a:spcPct val="115000"/>
                        </a:lnSpc>
                        <a:spcBef>
                          <a:spcPts val="0"/>
                        </a:spcBef>
                        <a:spcAft>
                          <a:spcPts val="0"/>
                        </a:spcAft>
                      </a:pPr>
                      <a:endParaRPr lang="en-US" sz="1200" b="1" u="sng" baseline="0" dirty="0">
                        <a:solidFill>
                          <a:schemeClr val="tx1"/>
                        </a:solidFill>
                        <a:effectLst/>
                        <a:latin typeface="Arial" pitchFamily="34" charset="0"/>
                        <a:ea typeface="Times New Roman"/>
                        <a:cs typeface="Arial" pitchFamily="34" charset="0"/>
                      </a:endParaRPr>
                    </a:p>
                    <a:p>
                      <a:pPr marL="0" marR="0">
                        <a:lnSpc>
                          <a:spcPct val="115000"/>
                        </a:lnSpc>
                        <a:spcBef>
                          <a:spcPts val="0"/>
                        </a:spcBef>
                        <a:spcAft>
                          <a:spcPts val="0"/>
                        </a:spcAft>
                      </a:pPr>
                      <a:r>
                        <a:rPr lang="en-US" sz="1200" b="1" u="sng" baseline="0" dirty="0">
                          <a:solidFill>
                            <a:schemeClr val="tx1"/>
                          </a:solidFill>
                          <a:effectLst/>
                          <a:latin typeface="Arial" pitchFamily="34" charset="0"/>
                          <a:ea typeface="Times New Roman"/>
                          <a:cs typeface="Arial" pitchFamily="34" charset="0"/>
                        </a:rPr>
                        <a:t>Comprehensive Dental Services</a:t>
                      </a:r>
                    </a:p>
                    <a:p>
                      <a:pPr marL="0" marR="0">
                        <a:lnSpc>
                          <a:spcPct val="115000"/>
                        </a:lnSpc>
                        <a:spcBef>
                          <a:spcPts val="0"/>
                        </a:spcBef>
                        <a:spcAft>
                          <a:spcPts val="0"/>
                        </a:spcAft>
                      </a:pPr>
                      <a:r>
                        <a:rPr lang="en-US" sz="1200" b="0" baseline="0" dirty="0">
                          <a:solidFill>
                            <a:schemeClr val="tx1"/>
                          </a:solidFill>
                          <a:effectLst/>
                          <a:latin typeface="Arial" pitchFamily="34" charset="0"/>
                          <a:ea typeface="Times New Roman"/>
                          <a:cs typeface="Arial" pitchFamily="34" charset="0"/>
                        </a:rPr>
                        <a:t>Benefit coverage amount of $1,000 a year </a:t>
                      </a:r>
                    </a:p>
                    <a:p>
                      <a:pPr marL="0" marR="0">
                        <a:lnSpc>
                          <a:spcPct val="115000"/>
                        </a:lnSpc>
                        <a:spcBef>
                          <a:spcPts val="0"/>
                        </a:spcBef>
                        <a:spcAft>
                          <a:spcPts val="0"/>
                        </a:spcAft>
                      </a:pPr>
                      <a:r>
                        <a:rPr lang="en-US" sz="1200" b="0" baseline="0" dirty="0">
                          <a:solidFill>
                            <a:schemeClr val="tx1"/>
                          </a:solidFill>
                          <a:effectLst/>
                          <a:latin typeface="Arial" pitchFamily="34" charset="0"/>
                          <a:ea typeface="Times New Roman"/>
                          <a:cs typeface="Arial" pitchFamily="34" charset="0"/>
                        </a:rPr>
                        <a:t>Includes: non-routine, diagnostic, restorative, endodontics, periodontics, extractions, prosthodontics, and other oral/maxillofacial surgery</a:t>
                      </a:r>
                      <a:endParaRPr lang="en-US" sz="1200" b="0" dirty="0">
                        <a:solidFill>
                          <a:schemeClr val="tx1"/>
                        </a:solidFill>
                        <a:effectLst/>
                        <a:latin typeface="Arial" pitchFamily="34" charset="0"/>
                        <a:ea typeface="Times New Roman"/>
                        <a:cs typeface="Arial" pitchFamily="34" charset="0"/>
                      </a:endParaRPr>
                    </a:p>
                  </a:txBody>
                  <a:tcPr marL="38576" marR="38576" marT="0" marB="0"/>
                </a:tc>
                <a:tc>
                  <a:txBody>
                    <a:bodyPr/>
                    <a:lstStyle/>
                    <a:p>
                      <a:pPr marL="0" marR="0">
                        <a:lnSpc>
                          <a:spcPct val="115000"/>
                        </a:lnSpc>
                        <a:spcBef>
                          <a:spcPts val="0"/>
                        </a:spcBef>
                        <a:spcAft>
                          <a:spcPts val="0"/>
                        </a:spcAft>
                      </a:pPr>
                      <a:r>
                        <a:rPr lang="en-US" sz="1200" b="1" u="sng" dirty="0">
                          <a:solidFill>
                            <a:schemeClr val="tx1"/>
                          </a:solidFill>
                          <a:effectLst/>
                          <a:latin typeface="Arial" panose="020B0604020202020204" pitchFamily="34" charset="0"/>
                          <a:cs typeface="Arial" panose="020B0604020202020204" pitchFamily="34" charset="0"/>
                        </a:rPr>
                        <a:t>Routine Preventive Dental Services</a:t>
                      </a:r>
                    </a:p>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$0</a:t>
                      </a:r>
                      <a:r>
                        <a:rPr lang="en-US" sz="1200" b="0" baseline="0" dirty="0">
                          <a:solidFill>
                            <a:schemeClr val="tx1"/>
                          </a:solidFill>
                          <a:effectLst/>
                          <a:latin typeface="Arial" panose="020B0604020202020204" pitchFamily="34" charset="0"/>
                          <a:cs typeface="Arial" panose="020B0604020202020204" pitchFamily="34" charset="0"/>
                        </a:rPr>
                        <a:t> for routine oral exam and cleaning every six months</a:t>
                      </a:r>
                    </a:p>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$0</a:t>
                      </a:r>
                      <a:r>
                        <a:rPr lang="en-US" sz="1200" b="0" baseline="0" dirty="0">
                          <a:solidFill>
                            <a:schemeClr val="tx1"/>
                          </a:solidFill>
                          <a:effectLst/>
                          <a:latin typeface="Arial" panose="020B0604020202020204" pitchFamily="34" charset="0"/>
                          <a:cs typeface="Arial" panose="020B0604020202020204" pitchFamily="34" charset="0"/>
                        </a:rPr>
                        <a:t> copay for one fluoride treatment per year </a:t>
                      </a:r>
                    </a:p>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$0</a:t>
                      </a:r>
                      <a:r>
                        <a:rPr lang="en-US" sz="1200" b="0" baseline="0" dirty="0">
                          <a:solidFill>
                            <a:schemeClr val="tx1"/>
                          </a:solidFill>
                          <a:effectLst/>
                          <a:latin typeface="Arial" panose="020B0604020202020204" pitchFamily="34" charset="0"/>
                          <a:cs typeface="Arial" panose="020B0604020202020204" pitchFamily="34" charset="0"/>
                        </a:rPr>
                        <a:t> copay for one full mouth dental X-ray per year</a:t>
                      </a:r>
                    </a:p>
                    <a:p>
                      <a:pPr marL="0" marR="0" indent="0" algn="l" defTabSz="583056" rtl="0" eaLnBrk="1" fontAlgn="auto" latinLnBrk="0" hangingPunct="1">
                        <a:lnSpc>
                          <a:spcPct val="115000"/>
                        </a:lnSpc>
                        <a:spcBef>
                          <a:spcPts val="0"/>
                        </a:spcBef>
                        <a:spcAft>
                          <a:spcPts val="0"/>
                        </a:spcAft>
                        <a:buClrTx/>
                        <a:buSzTx/>
                        <a:buFontTx/>
                        <a:buNone/>
                        <a:tabLst/>
                        <a:defRPr/>
                      </a:pPr>
                      <a:endParaRPr lang="en-US" sz="1200" b="1" u="sng" baseline="0" dirty="0">
                        <a:solidFill>
                          <a:schemeClr val="tx1"/>
                        </a:solidFill>
                        <a:effectLst/>
                        <a:latin typeface="Arial" pitchFamily="34" charset="0"/>
                        <a:ea typeface="Times New Roman"/>
                        <a:cs typeface="Arial" pitchFamily="34" charset="0"/>
                      </a:endParaRPr>
                    </a:p>
                    <a:p>
                      <a:pPr marL="0" marR="0" indent="0" algn="l" defTabSz="583056" rtl="0" eaLnBrk="1" fontAlgn="auto" latinLnBrk="0" hangingPunct="1">
                        <a:lnSpc>
                          <a:spcPct val="115000"/>
                        </a:lnSpc>
                        <a:spcBef>
                          <a:spcPts val="0"/>
                        </a:spcBef>
                        <a:spcAft>
                          <a:spcPts val="0"/>
                        </a:spcAft>
                        <a:buClrTx/>
                        <a:buSzTx/>
                        <a:buFontTx/>
                        <a:buNone/>
                        <a:tabLst/>
                        <a:defRPr/>
                      </a:pPr>
                      <a:r>
                        <a:rPr lang="en-US" sz="1200" b="1" u="sng" baseline="0" dirty="0">
                          <a:solidFill>
                            <a:schemeClr val="tx1"/>
                          </a:solidFill>
                          <a:effectLst/>
                          <a:latin typeface="Arial" pitchFamily="34" charset="0"/>
                          <a:ea typeface="Times New Roman"/>
                          <a:cs typeface="Arial" pitchFamily="34" charset="0"/>
                        </a:rPr>
                        <a:t>Comprehensive Dental Services</a:t>
                      </a:r>
                    </a:p>
                    <a:p>
                      <a:pPr marL="0" marR="0" indent="0" algn="l" defTabSz="583056" rtl="0" eaLnBrk="1" fontAlgn="auto" latinLnBrk="0" hangingPunct="1">
                        <a:lnSpc>
                          <a:spcPct val="115000"/>
                        </a:lnSpc>
                        <a:spcBef>
                          <a:spcPts val="0"/>
                        </a:spcBef>
                        <a:spcAft>
                          <a:spcPts val="0"/>
                        </a:spcAft>
                        <a:buClrTx/>
                        <a:buSzTx/>
                        <a:buFontTx/>
                        <a:buNone/>
                        <a:tabLst/>
                        <a:defRPr/>
                      </a:pPr>
                      <a:r>
                        <a:rPr lang="en-US" sz="1200" b="0" baseline="0" dirty="0">
                          <a:solidFill>
                            <a:schemeClr val="tx1"/>
                          </a:solidFill>
                          <a:effectLst/>
                          <a:latin typeface="Arial" pitchFamily="34" charset="0"/>
                          <a:ea typeface="Times New Roman"/>
                          <a:cs typeface="Arial" pitchFamily="34" charset="0"/>
                        </a:rPr>
                        <a:t>Benefit coverage amount of $1,000 a year </a:t>
                      </a:r>
                      <a:endParaRPr lang="en-US" sz="1200" b="0" dirty="0">
                        <a:solidFill>
                          <a:schemeClr val="tx1"/>
                        </a:solidFill>
                        <a:effectLst/>
                        <a:latin typeface="Arial" pitchFamily="34" charset="0"/>
                        <a:ea typeface="Times New Roman"/>
                        <a:cs typeface="Arial" pitchFamily="34" charset="0"/>
                      </a:endParaRPr>
                    </a:p>
                    <a:p>
                      <a:pPr marL="0" marR="0" indent="0" algn="l" defTabSz="583056" rtl="0" eaLnBrk="1" fontAlgn="auto" latinLnBrk="0" hangingPunct="1">
                        <a:lnSpc>
                          <a:spcPct val="115000"/>
                        </a:lnSpc>
                        <a:spcBef>
                          <a:spcPts val="0"/>
                        </a:spcBef>
                        <a:spcAft>
                          <a:spcPts val="0"/>
                        </a:spcAft>
                        <a:buClrTx/>
                        <a:buSzTx/>
                        <a:buFontTx/>
                        <a:buNone/>
                        <a:tabLst/>
                        <a:defRPr/>
                      </a:pPr>
                      <a:r>
                        <a:rPr lang="en-US" sz="1200" b="0" baseline="0" dirty="0">
                          <a:solidFill>
                            <a:schemeClr val="tx1"/>
                          </a:solidFill>
                          <a:effectLst/>
                          <a:latin typeface="Arial" pitchFamily="34" charset="0"/>
                          <a:ea typeface="Times New Roman"/>
                          <a:cs typeface="Arial" pitchFamily="34" charset="0"/>
                        </a:rPr>
                        <a:t>Includes: non-routine, diagnostic, restorative, endodontics, periodontics, extractions, prosthodontics, and other oral/maxillofacial surgery</a:t>
                      </a:r>
                      <a:endParaRPr lang="en-US" sz="1200" b="0" dirty="0">
                        <a:solidFill>
                          <a:schemeClr val="tx1"/>
                        </a:solidFill>
                        <a:effectLst/>
                        <a:latin typeface="Arial" pitchFamily="34" charset="0"/>
                        <a:ea typeface="Times New Roman"/>
                        <a:cs typeface="Arial" pitchFamily="34" charset="0"/>
                      </a:endParaRPr>
                    </a:p>
                  </a:txBody>
                  <a:tcPr marL="38576" marR="38576" marT="0" marB="0"/>
                </a:tc>
                <a:extLst>
                  <a:ext uri="{0D108BD9-81ED-4DB2-BD59-A6C34878D82A}">
                    <a16:rowId xmlns:a16="http://schemas.microsoft.com/office/drawing/2014/main" xmlns="" val="10002"/>
                  </a:ext>
                </a:extLst>
              </a:tr>
            </a:tbl>
          </a:graphicData>
        </a:graphic>
      </p:graphicFrame>
      <p:sp>
        <p:nvSpPr>
          <p:cNvPr id="5" name="Slide Number Placeholder 4"/>
          <p:cNvSpPr>
            <a:spLocks noGrp="1"/>
          </p:cNvSpPr>
          <p:nvPr>
            <p:ph type="sldNum" sz="quarter" idx="12"/>
          </p:nvPr>
        </p:nvSpPr>
        <p:spPr/>
        <p:txBody>
          <a:bodyPr/>
          <a:lstStyle/>
          <a:p>
            <a:fld id="{2671AD6B-0A43-43EC-84D1-D16F526CE12F}" type="slidenum">
              <a:rPr lang="en-US" smtClean="0"/>
              <a:pPr/>
              <a:t>31</a:t>
            </a:fld>
            <a:endParaRPr lang="en-US" dirty="0"/>
          </a:p>
        </p:txBody>
      </p:sp>
    </p:spTree>
    <p:extLst>
      <p:ext uri="{BB962C8B-B14F-4D97-AF65-F5344CB8AC3E}">
        <p14:creationId xmlns:p14="http://schemas.microsoft.com/office/powerpoint/2010/main" val="30468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7034" y="144363"/>
            <a:ext cx="7422600" cy="830997"/>
          </a:xfrm>
          <a:prstGeom prst="rect">
            <a:avLst/>
          </a:prstGeom>
        </p:spPr>
        <p:txBody>
          <a:bodyPr wrap="square">
            <a:spAutoFit/>
          </a:bodyPr>
          <a:lstStyle/>
          <a:p>
            <a:pPr fontAlgn="auto">
              <a:spcBef>
                <a:spcPts val="0"/>
              </a:spcBef>
              <a:spcAft>
                <a:spcPts val="0"/>
              </a:spcAft>
            </a:pPr>
            <a:r>
              <a:rPr lang="en-US" sz="2400" dirty="0">
                <a:solidFill>
                  <a:srgbClr val="002664"/>
                </a:solidFill>
                <a:latin typeface="Arial Bold" panose="020B0704020202020204" pitchFamily="34" charset="0"/>
                <a:cs typeface="Arial Bold" panose="020B0704020202020204" pitchFamily="34" charset="0"/>
              </a:rPr>
              <a:t>2018 MedStar Medicare Choice Dual Advantage  Additional Benefits and Services (cont.)</a:t>
            </a:r>
          </a:p>
        </p:txBody>
      </p:sp>
      <p:sp>
        <p:nvSpPr>
          <p:cNvPr id="4" name="Rectangle 3"/>
          <p:cNvSpPr/>
          <p:nvPr/>
        </p:nvSpPr>
        <p:spPr>
          <a:xfrm>
            <a:off x="903027" y="5635982"/>
            <a:ext cx="8229600" cy="357790"/>
          </a:xfrm>
          <a:prstGeom prst="rect">
            <a:avLst/>
          </a:prstGeom>
        </p:spPr>
        <p:txBody>
          <a:bodyPr wrap="square">
            <a:spAutoFit/>
          </a:bodyPr>
          <a:lstStyle/>
          <a:p>
            <a:pPr fontAlgn="auto">
              <a:spcBef>
                <a:spcPts val="0"/>
              </a:spcBef>
              <a:spcAft>
                <a:spcPts val="0"/>
              </a:spcAft>
            </a:pPr>
            <a:r>
              <a:rPr lang="en-US" sz="825" b="1" i="1" dirty="0">
                <a:solidFill>
                  <a:prstClr val="black"/>
                </a:solidFill>
                <a:latin typeface="Arial"/>
                <a:cs typeface="Arial"/>
              </a:rPr>
              <a:t>NOTE: </a:t>
            </a:r>
            <a:r>
              <a:rPr lang="en-US" sz="825" i="1"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a:t>
            </a:r>
            <a:r>
              <a:rPr lang="en-US" sz="800" dirty="0">
                <a:solidFill>
                  <a:prstClr val="black"/>
                </a:solidFill>
                <a:latin typeface="Arial"/>
                <a:cs typeface="Arial"/>
              </a:rPr>
              <a:t>Please do not use Benefit Grid to quote benefits – please refer to the EOC.</a:t>
            </a:r>
            <a:endParaRPr lang="en-US" sz="825" i="1" dirty="0">
              <a:solidFill>
                <a:prstClr val="black"/>
              </a:solidFill>
              <a:latin typeface="Arial"/>
              <a:cs typeface="Arial"/>
            </a:endParaRPr>
          </a:p>
        </p:txBody>
      </p:sp>
      <p:graphicFrame>
        <p:nvGraphicFramePr>
          <p:cNvPr id="2" name="Table 1"/>
          <p:cNvGraphicFramePr>
            <a:graphicFrameLocks noGrp="1"/>
          </p:cNvGraphicFramePr>
          <p:nvPr>
            <p:extLst/>
          </p:nvPr>
        </p:nvGraphicFramePr>
        <p:xfrm>
          <a:off x="465909" y="975360"/>
          <a:ext cx="8327532" cy="4637548"/>
        </p:xfrm>
        <a:graphic>
          <a:graphicData uri="http://schemas.openxmlformats.org/drawingml/2006/table">
            <a:tbl>
              <a:tblPr firstRow="1" bandRow="1">
                <a:tableStyleId>{B301B821-A1FF-4177-AEE7-76D212191A09}</a:tableStyleId>
              </a:tblPr>
              <a:tblGrid>
                <a:gridCol w="1650334">
                  <a:extLst>
                    <a:ext uri="{9D8B030D-6E8A-4147-A177-3AD203B41FA5}">
                      <a16:colId xmlns:a16="http://schemas.microsoft.com/office/drawing/2014/main" xmlns="" val="20000"/>
                    </a:ext>
                  </a:extLst>
                </a:gridCol>
                <a:gridCol w="3337866">
                  <a:extLst>
                    <a:ext uri="{9D8B030D-6E8A-4147-A177-3AD203B41FA5}">
                      <a16:colId xmlns:a16="http://schemas.microsoft.com/office/drawing/2014/main" xmlns="" val="20001"/>
                    </a:ext>
                  </a:extLst>
                </a:gridCol>
                <a:gridCol w="3339332">
                  <a:extLst>
                    <a:ext uri="{9D8B030D-6E8A-4147-A177-3AD203B41FA5}">
                      <a16:colId xmlns:a16="http://schemas.microsoft.com/office/drawing/2014/main" xmlns="" val="20002"/>
                    </a:ext>
                  </a:extLst>
                </a:gridCol>
              </a:tblGrid>
              <a:tr h="460674">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Benefit</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(Maryland)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extLst>
                  <a:ext uri="{0D108BD9-81ED-4DB2-BD59-A6C34878D82A}">
                    <a16:rowId xmlns:a16="http://schemas.microsoft.com/office/drawing/2014/main" xmlns="" val="10000"/>
                  </a:ext>
                </a:extLst>
              </a:tr>
              <a:tr h="1779171">
                <a:tc>
                  <a:txBody>
                    <a:bodyPr/>
                    <a:lstStyle/>
                    <a:p>
                      <a:pPr marL="0" marR="0" algn="l">
                        <a:lnSpc>
                          <a:spcPct val="100000"/>
                        </a:lnSpc>
                        <a:spcBef>
                          <a:spcPts val="0"/>
                        </a:spcBef>
                        <a:spcAft>
                          <a:spcPts val="0"/>
                        </a:spcAft>
                      </a:pPr>
                      <a:r>
                        <a:rPr lang="en-US" sz="1200" b="0" dirty="0">
                          <a:latin typeface="Arial" pitchFamily="34" charset="0"/>
                          <a:ea typeface="Calibri"/>
                          <a:cs typeface="Arial" pitchFamily="34" charset="0"/>
                        </a:rPr>
                        <a:t>Transportation Services</a:t>
                      </a:r>
                    </a:p>
                  </a:txBody>
                  <a:tcPr marL="51435" marR="51435" marT="51435" marB="0"/>
                </a:tc>
                <a:tc>
                  <a:txBody>
                    <a:bodyPr/>
                    <a:lstStyle/>
                    <a:p>
                      <a:pPr lvl="0"/>
                      <a:r>
                        <a:rPr lang="en-US" sz="1200" b="1" dirty="0">
                          <a:solidFill>
                            <a:srgbClr val="002060"/>
                          </a:solidFill>
                          <a:latin typeface="Arial" panose="020B0604020202020204" pitchFamily="34" charset="0"/>
                          <a:cs typeface="Arial" panose="020B0604020202020204" pitchFamily="34" charset="0"/>
                        </a:rPr>
                        <a:t>$0 </a:t>
                      </a:r>
                      <a:r>
                        <a:rPr lang="en-US" sz="1200" dirty="0">
                          <a:solidFill>
                            <a:schemeClr val="tx1"/>
                          </a:solidFill>
                          <a:latin typeface="Arial" panose="020B0604020202020204" pitchFamily="34" charset="0"/>
                          <a:cs typeface="Arial" panose="020B0604020202020204" pitchFamily="34" charset="0"/>
                        </a:rPr>
                        <a:t>copay / per trip</a:t>
                      </a:r>
                    </a:p>
                    <a:p>
                      <a:pPr lvl="0"/>
                      <a:r>
                        <a:rPr lang="en-US" sz="1200" dirty="0">
                          <a:solidFill>
                            <a:schemeClr val="tx1"/>
                          </a:solidFill>
                          <a:latin typeface="Arial" panose="020B0604020202020204" pitchFamily="34" charset="0"/>
                          <a:cs typeface="Arial" panose="020B0604020202020204" pitchFamily="34" charset="0"/>
                        </a:rPr>
                        <a:t>Maximum trips - </a:t>
                      </a:r>
                      <a:r>
                        <a:rPr lang="en-US" sz="1200" b="1" dirty="0">
                          <a:solidFill>
                            <a:srgbClr val="002060"/>
                          </a:solidFill>
                          <a:latin typeface="Arial" panose="020B0604020202020204" pitchFamily="34" charset="0"/>
                          <a:cs typeface="Arial" panose="020B0604020202020204" pitchFamily="34" charset="0"/>
                        </a:rPr>
                        <a:t>22-one</a:t>
                      </a:r>
                      <a:r>
                        <a:rPr lang="en-US" sz="1200" dirty="0">
                          <a:solidFill>
                            <a:srgbClr val="FF000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way trips </a:t>
                      </a:r>
                      <a:r>
                        <a:rPr lang="en-US" sz="1200" dirty="0">
                          <a:solidFill>
                            <a:schemeClr val="tx1"/>
                          </a:solidFill>
                          <a:latin typeface="Arial" panose="020B0604020202020204" pitchFamily="34" charset="0"/>
                          <a:cs typeface="Arial" panose="020B0604020202020204" pitchFamily="34" charset="0"/>
                        </a:rPr>
                        <a:t>per year</a:t>
                      </a: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Transportation services are available for valid health-related purposes only to plan approved locations</a:t>
                      </a: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Member must notify the plan at least 48 hours in advance to access and arrange for transportation. </a:t>
                      </a:r>
                    </a:p>
                    <a:p>
                      <a:pPr lvl="0"/>
                      <a:r>
                        <a:rPr lang="en-US" sz="1200" dirty="0">
                          <a:solidFill>
                            <a:schemeClr val="tx1"/>
                          </a:solidFill>
                          <a:latin typeface="Arial" panose="020B0604020202020204" pitchFamily="34" charset="0"/>
                          <a:cs typeface="Arial" panose="020B0604020202020204" pitchFamily="34" charset="0"/>
                        </a:rPr>
                        <a:t>Note: This notification requirement does not apply to emergency services.</a:t>
                      </a:r>
                      <a:endParaRPr lang="en-US" sz="1200" b="0" dirty="0">
                        <a:solidFill>
                          <a:schemeClr val="tx1"/>
                        </a:solidFill>
                        <a:effectLst/>
                        <a:latin typeface="Arial" panose="020B0604020202020204" pitchFamily="34" charset="0"/>
                        <a:ea typeface="Times New Roman"/>
                        <a:cs typeface="Arial" panose="020B0604020202020204" pitchFamily="34" charset="0"/>
                      </a:endParaRPr>
                    </a:p>
                  </a:txBody>
                  <a:tcPr marL="38576" marR="38576" marT="0" marB="0"/>
                </a:tc>
                <a:tc>
                  <a:txBody>
                    <a:bodyPr/>
                    <a:lstStyle/>
                    <a:p>
                      <a:pPr lvl="0"/>
                      <a:r>
                        <a:rPr lang="en-US" sz="1200" b="1" dirty="0">
                          <a:solidFill>
                            <a:srgbClr val="002060"/>
                          </a:solidFill>
                          <a:latin typeface="Arial" panose="020B0604020202020204" pitchFamily="34" charset="0"/>
                          <a:cs typeface="Arial" panose="020B0604020202020204" pitchFamily="34" charset="0"/>
                        </a:rPr>
                        <a:t>$0 </a:t>
                      </a:r>
                      <a:r>
                        <a:rPr lang="en-US" sz="1200" dirty="0">
                          <a:solidFill>
                            <a:schemeClr val="tx1"/>
                          </a:solidFill>
                          <a:latin typeface="Arial" panose="020B0604020202020204" pitchFamily="34" charset="0"/>
                          <a:cs typeface="Arial" panose="020B0604020202020204" pitchFamily="34" charset="0"/>
                        </a:rPr>
                        <a:t>copay / per trip</a:t>
                      </a:r>
                    </a:p>
                    <a:p>
                      <a:pPr lvl="0"/>
                      <a:r>
                        <a:rPr lang="en-US" sz="1200" dirty="0">
                          <a:solidFill>
                            <a:schemeClr val="tx1"/>
                          </a:solidFill>
                          <a:latin typeface="Arial" panose="020B0604020202020204" pitchFamily="34" charset="0"/>
                          <a:cs typeface="Arial" panose="020B0604020202020204" pitchFamily="34" charset="0"/>
                        </a:rPr>
                        <a:t>Maximum trips - </a:t>
                      </a:r>
                      <a:r>
                        <a:rPr lang="en-US" sz="1200" b="1" dirty="0">
                          <a:solidFill>
                            <a:srgbClr val="002060"/>
                          </a:solidFill>
                          <a:latin typeface="Arial" panose="020B0604020202020204" pitchFamily="34" charset="0"/>
                          <a:cs typeface="Arial" panose="020B0604020202020204" pitchFamily="34" charset="0"/>
                        </a:rPr>
                        <a:t>22-one way trips </a:t>
                      </a:r>
                      <a:r>
                        <a:rPr lang="en-US" sz="1200" dirty="0">
                          <a:solidFill>
                            <a:schemeClr val="tx1"/>
                          </a:solidFill>
                          <a:latin typeface="Arial" panose="020B0604020202020204" pitchFamily="34" charset="0"/>
                          <a:cs typeface="Arial" panose="020B0604020202020204" pitchFamily="34" charset="0"/>
                        </a:rPr>
                        <a:t>per year</a:t>
                      </a: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Transportation services are available for valid health-related purposes only to plan approved locations</a:t>
                      </a: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Member must notify the plan at least 48 hours in advance to access and arrange for transportation. </a:t>
                      </a:r>
                    </a:p>
                    <a:p>
                      <a:pPr lvl="0"/>
                      <a:r>
                        <a:rPr lang="en-US" sz="1200" dirty="0">
                          <a:solidFill>
                            <a:schemeClr val="tx1"/>
                          </a:solidFill>
                          <a:latin typeface="Arial" panose="020B0604020202020204" pitchFamily="34" charset="0"/>
                          <a:cs typeface="Arial" panose="020B0604020202020204" pitchFamily="34" charset="0"/>
                        </a:rPr>
                        <a:t>Note: This notification requirement does not apply to emergency services.</a:t>
                      </a:r>
                      <a:endParaRPr lang="en-US" sz="1200" b="0" dirty="0">
                        <a:solidFill>
                          <a:schemeClr val="tx1"/>
                        </a:solidFill>
                        <a:effectLst/>
                        <a:latin typeface="Arial" panose="020B0604020202020204" pitchFamily="34" charset="0"/>
                        <a:ea typeface="Times New Roman"/>
                        <a:cs typeface="Arial" panose="020B0604020202020204" pitchFamily="34" charset="0"/>
                      </a:endParaRPr>
                    </a:p>
                  </a:txBody>
                  <a:tcPr marL="38576" marR="38576" marT="0" marB="0"/>
                </a:tc>
                <a:extLst>
                  <a:ext uri="{0D108BD9-81ED-4DB2-BD59-A6C34878D82A}">
                    <a16:rowId xmlns:a16="http://schemas.microsoft.com/office/drawing/2014/main" xmlns="" val="10001"/>
                  </a:ext>
                </a:extLst>
              </a:tr>
              <a:tr h="2208673">
                <a:tc>
                  <a:txBody>
                    <a:bodyPr/>
                    <a:lstStyle/>
                    <a:p>
                      <a:pPr marL="0" marR="0" algn="l">
                        <a:lnSpc>
                          <a:spcPct val="100000"/>
                        </a:lnSpc>
                        <a:spcBef>
                          <a:spcPts val="0"/>
                        </a:spcBef>
                        <a:spcAft>
                          <a:spcPts val="0"/>
                        </a:spcAft>
                      </a:pPr>
                      <a:r>
                        <a:rPr lang="en-US" sz="1200" b="0" dirty="0">
                          <a:latin typeface="Arial" pitchFamily="34" charset="0"/>
                          <a:ea typeface="Calibri"/>
                          <a:cs typeface="Arial" pitchFamily="34" charset="0"/>
                        </a:rPr>
                        <a:t>Over-the-Counter (OTC) </a:t>
                      </a:r>
                      <a:r>
                        <a:rPr lang="en-US" sz="1200" b="0" dirty="0" smtClean="0">
                          <a:latin typeface="Arial" pitchFamily="34" charset="0"/>
                          <a:ea typeface="Calibri"/>
                          <a:cs typeface="Arial" pitchFamily="34" charset="0"/>
                        </a:rPr>
                        <a:t>Items*</a:t>
                      </a:r>
                    </a:p>
                    <a:p>
                      <a:pPr marL="0" marR="0" algn="l">
                        <a:lnSpc>
                          <a:spcPct val="100000"/>
                        </a:lnSpc>
                        <a:spcBef>
                          <a:spcPts val="0"/>
                        </a:spcBef>
                        <a:spcAft>
                          <a:spcPts val="0"/>
                        </a:spcAft>
                      </a:pPr>
                      <a:endParaRPr lang="en-US" sz="1200" b="0" dirty="0" smtClean="0">
                        <a:latin typeface="Arial" pitchFamily="34" charset="0"/>
                        <a:ea typeface="Calibri"/>
                        <a:cs typeface="Arial" pitchFamily="34" charset="0"/>
                      </a:endParaRPr>
                    </a:p>
                    <a:p>
                      <a:pPr marL="0" marR="0" algn="l">
                        <a:lnSpc>
                          <a:spcPct val="100000"/>
                        </a:lnSpc>
                        <a:spcBef>
                          <a:spcPts val="0"/>
                        </a:spcBef>
                        <a:spcAft>
                          <a:spcPts val="0"/>
                        </a:spcAft>
                      </a:pPr>
                      <a:endParaRPr lang="en-US" sz="1200" b="0" dirty="0" smtClean="0">
                        <a:latin typeface="Arial" pitchFamily="34" charset="0"/>
                        <a:ea typeface="Calibri"/>
                        <a:cs typeface="Arial" pitchFamily="34" charset="0"/>
                      </a:endParaRPr>
                    </a:p>
                    <a:p>
                      <a:pPr marL="0" marR="0" algn="l">
                        <a:lnSpc>
                          <a:spcPct val="100000"/>
                        </a:lnSpc>
                        <a:spcBef>
                          <a:spcPts val="0"/>
                        </a:spcBef>
                        <a:spcAft>
                          <a:spcPts val="0"/>
                        </a:spcAft>
                      </a:pPr>
                      <a:endParaRPr lang="en-US" sz="1200" b="0" dirty="0" smtClean="0">
                        <a:latin typeface="Arial" pitchFamily="34" charset="0"/>
                        <a:ea typeface="Calibri"/>
                        <a:cs typeface="Arial" pitchFamily="34" charset="0"/>
                      </a:endParaRPr>
                    </a:p>
                    <a:p>
                      <a:pPr marL="0" marR="0" algn="l">
                        <a:lnSpc>
                          <a:spcPct val="100000"/>
                        </a:lnSpc>
                        <a:spcBef>
                          <a:spcPts val="0"/>
                        </a:spcBef>
                        <a:spcAft>
                          <a:spcPts val="0"/>
                        </a:spcAft>
                      </a:pPr>
                      <a:endParaRPr lang="en-US" sz="1200" b="0" dirty="0" smtClean="0">
                        <a:latin typeface="Arial" pitchFamily="34" charset="0"/>
                        <a:ea typeface="Calibri"/>
                        <a:cs typeface="Arial" pitchFamily="34" charset="0"/>
                      </a:endParaRPr>
                    </a:p>
                    <a:p>
                      <a:pPr marL="0" marR="0" algn="l">
                        <a:lnSpc>
                          <a:spcPct val="100000"/>
                        </a:lnSpc>
                        <a:spcBef>
                          <a:spcPts val="0"/>
                        </a:spcBef>
                        <a:spcAft>
                          <a:spcPts val="0"/>
                        </a:spcAft>
                      </a:pPr>
                      <a:endParaRPr lang="en-US" sz="1200" b="0" dirty="0" smtClean="0">
                        <a:latin typeface="Arial" pitchFamily="34" charset="0"/>
                        <a:ea typeface="Calibri"/>
                        <a:cs typeface="Arial" pitchFamily="34" charset="0"/>
                      </a:endParaRPr>
                    </a:p>
                    <a:p>
                      <a:pPr marL="0" marR="0" algn="l">
                        <a:lnSpc>
                          <a:spcPct val="100000"/>
                        </a:lnSpc>
                        <a:spcBef>
                          <a:spcPts val="0"/>
                        </a:spcBef>
                        <a:spcAft>
                          <a:spcPts val="0"/>
                        </a:spcAft>
                      </a:pPr>
                      <a:endParaRPr lang="en-US" sz="1200" b="0" dirty="0" smtClean="0">
                        <a:latin typeface="Arial" pitchFamily="34" charset="0"/>
                        <a:ea typeface="Calibri"/>
                        <a:cs typeface="Arial" pitchFamily="34" charset="0"/>
                      </a:endParaRPr>
                    </a:p>
                    <a:p>
                      <a:pPr marL="0" marR="0" algn="l">
                        <a:lnSpc>
                          <a:spcPct val="100000"/>
                        </a:lnSpc>
                        <a:spcBef>
                          <a:spcPts val="0"/>
                        </a:spcBef>
                        <a:spcAft>
                          <a:spcPts val="0"/>
                        </a:spcAft>
                      </a:pPr>
                      <a:r>
                        <a:rPr lang="en-US" sz="1050" b="0" i="1" dirty="0" smtClean="0">
                          <a:latin typeface="Arial" pitchFamily="34" charset="0"/>
                          <a:ea typeface="Calibri"/>
                          <a:cs typeface="Arial" pitchFamily="34" charset="0"/>
                        </a:rPr>
                        <a:t>*OTC benefit only applies to </a:t>
                      </a:r>
                      <a:r>
                        <a:rPr lang="en-US" sz="1050" b="0" i="1" dirty="0" err="1" smtClean="0">
                          <a:latin typeface="Arial" pitchFamily="34" charset="0"/>
                          <a:ea typeface="Calibri"/>
                          <a:cs typeface="Arial" pitchFamily="34" charset="0"/>
                        </a:rPr>
                        <a:t>MedStar’s</a:t>
                      </a:r>
                      <a:r>
                        <a:rPr lang="en-US" sz="1050" b="0" i="1" dirty="0" smtClean="0">
                          <a:latin typeface="Arial" pitchFamily="34" charset="0"/>
                          <a:ea typeface="Calibri"/>
                          <a:cs typeface="Arial" pitchFamily="34" charset="0"/>
                        </a:rPr>
                        <a:t> online OTC store</a:t>
                      </a:r>
                      <a:r>
                        <a:rPr lang="en-US" sz="1050" b="0" i="1" baseline="0" dirty="0" smtClean="0">
                          <a:latin typeface="Arial" pitchFamily="34" charset="0"/>
                          <a:ea typeface="Calibri"/>
                          <a:cs typeface="Arial" pitchFamily="34" charset="0"/>
                        </a:rPr>
                        <a:t> and NOT retail pharmacy.</a:t>
                      </a:r>
                      <a:endParaRPr lang="en-US" sz="1050" b="0" i="1" dirty="0" smtClean="0">
                        <a:latin typeface="Arial" pitchFamily="34" charset="0"/>
                        <a:ea typeface="Calibri"/>
                        <a:cs typeface="Arial" pitchFamily="34" charset="0"/>
                      </a:endParaRPr>
                    </a:p>
                  </a:txBody>
                  <a:tcPr marL="51435" marR="51435" marT="51435" marB="0"/>
                </a:tc>
                <a:tc>
                  <a:txBody>
                    <a:bodyPr/>
                    <a:lstStyle/>
                    <a:p>
                      <a:pPr marL="0" marR="0" lvl="0" indent="0" algn="l" defTabSz="583056"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Benefit coverage amount - </a:t>
                      </a:r>
                      <a:r>
                        <a:rPr lang="en-US" sz="1200" b="1" dirty="0">
                          <a:solidFill>
                            <a:srgbClr val="002060"/>
                          </a:solidFill>
                          <a:latin typeface="Arial" panose="020B0604020202020204" pitchFamily="34" charset="0"/>
                          <a:cs typeface="Arial" panose="020B0604020202020204" pitchFamily="34" charset="0"/>
                        </a:rPr>
                        <a:t>$23/per month</a:t>
                      </a:r>
                    </a:p>
                    <a:p>
                      <a:pPr marL="0" marR="0" lvl="0" indent="0" algn="l" defTabSz="583056"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Note: Benefit coverage amount can only be used to purchase OTC items for the enrollee</a:t>
                      </a:r>
                      <a:endParaRPr lang="en-US" sz="1200" b="0" dirty="0">
                        <a:solidFill>
                          <a:schemeClr val="tx1"/>
                        </a:solidFill>
                        <a:effectLst/>
                        <a:latin typeface="Arial" pitchFamily="34" charset="0"/>
                        <a:ea typeface="Times New Roman"/>
                        <a:cs typeface="Arial" pitchFamily="34" charset="0"/>
                      </a:endParaRPr>
                    </a:p>
                    <a:p>
                      <a:pPr lvl="0"/>
                      <a:endParaRPr lang="en-US" sz="1200"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Examples of OTC items: first aid products, allergy, cold and pain relievers, eye and ear care products, and vitamins and supplements.</a:t>
                      </a:r>
                    </a:p>
                    <a:p>
                      <a:pPr lvl="0"/>
                      <a:endParaRPr lang="en-US" sz="1200"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Unused Benefit Coverage Amount - any unused amount does NOT carry forward to next month within the benefit period</a:t>
                      </a:r>
                    </a:p>
                  </a:txBody>
                  <a:tcPr marL="38576" marR="38576" marT="0" marB="0"/>
                </a:tc>
                <a:tc>
                  <a:txBody>
                    <a:bodyPr/>
                    <a:lstStyle/>
                    <a:p>
                      <a:pPr marL="0" marR="0" lvl="0" indent="0" algn="l" defTabSz="583056"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Benefit coverage amount - </a:t>
                      </a:r>
                      <a:r>
                        <a:rPr lang="en-US" sz="1200" b="1" dirty="0">
                          <a:solidFill>
                            <a:srgbClr val="002060"/>
                          </a:solidFill>
                          <a:latin typeface="Arial" panose="020B0604020202020204" pitchFamily="34" charset="0"/>
                          <a:cs typeface="Arial" panose="020B0604020202020204" pitchFamily="34" charset="0"/>
                        </a:rPr>
                        <a:t>$16/per month</a:t>
                      </a:r>
                    </a:p>
                    <a:p>
                      <a:pPr lvl="0"/>
                      <a:r>
                        <a:rPr lang="en-US" sz="1200" dirty="0">
                          <a:solidFill>
                            <a:schemeClr val="tx1"/>
                          </a:solidFill>
                          <a:latin typeface="Arial" panose="020B0604020202020204" pitchFamily="34" charset="0"/>
                          <a:cs typeface="Arial" panose="020B0604020202020204" pitchFamily="34" charset="0"/>
                        </a:rPr>
                        <a:t>Note: Benefit coverage amount can only be used to purchase OTC items for the enrollee</a:t>
                      </a:r>
                    </a:p>
                    <a:p>
                      <a:pPr lvl="0"/>
                      <a:endParaRPr lang="en-US" sz="1200"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Examples of OTC items: first aid products, allergy, cold and pain relievers, eye and ear care products, and vitamins and supplements.</a:t>
                      </a:r>
                    </a:p>
                    <a:p>
                      <a:pPr lvl="0"/>
                      <a:endParaRPr lang="en-US" sz="1200"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Unused Benefit Coverage Amount - any unused amount does NOT carry forward to next month within the benefit period</a:t>
                      </a:r>
                      <a:endParaRPr lang="en-US" sz="1200" b="0" dirty="0">
                        <a:solidFill>
                          <a:schemeClr val="tx1"/>
                        </a:solidFill>
                        <a:effectLst/>
                        <a:latin typeface="Arial" pitchFamily="34" charset="0"/>
                        <a:ea typeface="Times New Roman"/>
                        <a:cs typeface="Arial" pitchFamily="34" charset="0"/>
                      </a:endParaRPr>
                    </a:p>
                  </a:txBody>
                  <a:tcPr marL="38576" marR="38576" marT="0" marB="0"/>
                </a:tc>
                <a:extLst>
                  <a:ext uri="{0D108BD9-81ED-4DB2-BD59-A6C34878D82A}">
                    <a16:rowId xmlns:a16="http://schemas.microsoft.com/office/drawing/2014/main" xmlns="" val="10002"/>
                  </a:ext>
                </a:extLst>
              </a:tr>
            </a:tbl>
          </a:graphicData>
        </a:graphic>
      </p:graphicFrame>
      <p:sp>
        <p:nvSpPr>
          <p:cNvPr id="6" name="Slide Number Placeholder 5"/>
          <p:cNvSpPr>
            <a:spLocks noGrp="1"/>
          </p:cNvSpPr>
          <p:nvPr>
            <p:ph type="sldNum" sz="quarter" idx="12"/>
          </p:nvPr>
        </p:nvSpPr>
        <p:spPr/>
        <p:txBody>
          <a:bodyPr/>
          <a:lstStyle/>
          <a:p>
            <a:fld id="{2671AD6B-0A43-43EC-84D1-D16F526CE12F}" type="slidenum">
              <a:rPr lang="en-US" smtClean="0"/>
              <a:pPr/>
              <a:t>32</a:t>
            </a:fld>
            <a:endParaRPr lang="en-US" dirty="0"/>
          </a:p>
        </p:txBody>
      </p:sp>
    </p:spTree>
    <p:extLst>
      <p:ext uri="{BB962C8B-B14F-4D97-AF65-F5344CB8AC3E}">
        <p14:creationId xmlns:p14="http://schemas.microsoft.com/office/powerpoint/2010/main" val="4089444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4451" y="264106"/>
            <a:ext cx="7309390" cy="830997"/>
          </a:xfrm>
          <a:prstGeom prst="rect">
            <a:avLst/>
          </a:prstGeom>
        </p:spPr>
        <p:txBody>
          <a:bodyPr wrap="square">
            <a:spAutoFit/>
          </a:bodyPr>
          <a:lstStyle/>
          <a:p>
            <a:pPr fontAlgn="auto">
              <a:spcBef>
                <a:spcPts val="0"/>
              </a:spcBef>
              <a:spcAft>
                <a:spcPts val="0"/>
              </a:spcAft>
            </a:pPr>
            <a:r>
              <a:rPr lang="en-US" sz="2400" dirty="0">
                <a:solidFill>
                  <a:srgbClr val="002664"/>
                </a:solidFill>
                <a:latin typeface="Arial Bold" panose="020B0704020202020204" pitchFamily="34" charset="0"/>
                <a:cs typeface="Arial Bold" panose="020B0704020202020204" pitchFamily="34" charset="0"/>
              </a:rPr>
              <a:t>2018 MedStar Medicare Choice Dual Advantage  Additional Benefits and Services (cont.)</a:t>
            </a:r>
          </a:p>
        </p:txBody>
      </p:sp>
      <p:sp>
        <p:nvSpPr>
          <p:cNvPr id="4" name="Rectangle 3"/>
          <p:cNvSpPr/>
          <p:nvPr/>
        </p:nvSpPr>
        <p:spPr>
          <a:xfrm>
            <a:off x="554451" y="3089003"/>
            <a:ext cx="8229600" cy="357790"/>
          </a:xfrm>
          <a:prstGeom prst="rect">
            <a:avLst/>
          </a:prstGeom>
        </p:spPr>
        <p:txBody>
          <a:bodyPr wrap="square">
            <a:spAutoFit/>
          </a:bodyPr>
          <a:lstStyle/>
          <a:p>
            <a:pPr fontAlgn="auto">
              <a:spcBef>
                <a:spcPts val="0"/>
              </a:spcBef>
              <a:spcAft>
                <a:spcPts val="0"/>
              </a:spcAft>
            </a:pPr>
            <a:r>
              <a:rPr lang="en-US" sz="825" b="1" i="1" dirty="0">
                <a:solidFill>
                  <a:prstClr val="black"/>
                </a:solidFill>
                <a:latin typeface="Arial"/>
                <a:cs typeface="Arial"/>
              </a:rPr>
              <a:t>NOTE: </a:t>
            </a:r>
            <a:r>
              <a:rPr lang="en-US" sz="825" i="1"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a:t>
            </a:r>
            <a:r>
              <a:rPr lang="en-US" sz="800" dirty="0">
                <a:solidFill>
                  <a:prstClr val="black"/>
                </a:solidFill>
                <a:latin typeface="Arial"/>
                <a:cs typeface="Arial"/>
              </a:rPr>
              <a:t>Please do not use Benefit Grid to quote benefits – please refer to the EOC.</a:t>
            </a:r>
            <a:endParaRPr lang="en-US" sz="825" i="1" dirty="0">
              <a:solidFill>
                <a:prstClr val="black"/>
              </a:solidFill>
              <a:latin typeface="Arial"/>
              <a:cs typeface="Arial"/>
            </a:endParaRPr>
          </a:p>
        </p:txBody>
      </p:sp>
      <p:graphicFrame>
        <p:nvGraphicFramePr>
          <p:cNvPr id="5" name="Table 4"/>
          <p:cNvGraphicFramePr>
            <a:graphicFrameLocks noGrp="1"/>
          </p:cNvGraphicFramePr>
          <p:nvPr>
            <p:extLst/>
          </p:nvPr>
        </p:nvGraphicFramePr>
        <p:xfrm>
          <a:off x="554451" y="1436914"/>
          <a:ext cx="7793877" cy="1514475"/>
        </p:xfrm>
        <a:graphic>
          <a:graphicData uri="http://schemas.openxmlformats.org/drawingml/2006/table">
            <a:tbl>
              <a:tblPr firstRow="1" bandRow="1">
                <a:tableStyleId>{B301B821-A1FF-4177-AEE7-76D212191A09}</a:tableStyleId>
              </a:tblPr>
              <a:tblGrid>
                <a:gridCol w="1820207">
                  <a:extLst>
                    <a:ext uri="{9D8B030D-6E8A-4147-A177-3AD203B41FA5}">
                      <a16:colId xmlns:a16="http://schemas.microsoft.com/office/drawing/2014/main" xmlns="" val="20000"/>
                    </a:ext>
                  </a:extLst>
                </a:gridCol>
                <a:gridCol w="2986179">
                  <a:extLst>
                    <a:ext uri="{9D8B030D-6E8A-4147-A177-3AD203B41FA5}">
                      <a16:colId xmlns:a16="http://schemas.microsoft.com/office/drawing/2014/main" xmlns="" val="20001"/>
                    </a:ext>
                  </a:extLst>
                </a:gridCol>
                <a:gridCol w="2987491">
                  <a:extLst>
                    <a:ext uri="{9D8B030D-6E8A-4147-A177-3AD203B41FA5}">
                      <a16:colId xmlns:a16="http://schemas.microsoft.com/office/drawing/2014/main" xmlns="" val="20002"/>
                    </a:ext>
                  </a:extLst>
                </a:gridCol>
              </a:tblGrid>
              <a:tr h="449852">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Benefit</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Dual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(Maryland)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extLst>
                  <a:ext uri="{0D108BD9-81ED-4DB2-BD59-A6C34878D82A}">
                    <a16:rowId xmlns:a16="http://schemas.microsoft.com/office/drawing/2014/main" xmlns="" val="10000"/>
                  </a:ext>
                </a:extLst>
              </a:tr>
              <a:tr h="685800">
                <a:tc>
                  <a:txBody>
                    <a:bodyPr/>
                    <a:lstStyle/>
                    <a:p>
                      <a:pPr marL="0" marR="0" algn="l">
                        <a:lnSpc>
                          <a:spcPct val="100000"/>
                        </a:lnSpc>
                        <a:spcBef>
                          <a:spcPts val="0"/>
                        </a:spcBef>
                        <a:spcAft>
                          <a:spcPts val="0"/>
                        </a:spcAft>
                      </a:pPr>
                      <a:r>
                        <a:rPr lang="en-US" sz="1200" b="0" dirty="0">
                          <a:latin typeface="Arial" pitchFamily="34" charset="0"/>
                          <a:ea typeface="Calibri"/>
                          <a:cs typeface="Arial" pitchFamily="34" charset="0"/>
                        </a:rPr>
                        <a:t>Nurse Line</a:t>
                      </a:r>
                    </a:p>
                  </a:txBody>
                  <a:tcPr marL="51435" marR="51435" marT="51435" marB="0"/>
                </a:tc>
                <a:tc>
                  <a:txBody>
                    <a:bodyPr/>
                    <a:lstStyle/>
                    <a:p>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Enrollees have access 24 hours a day, seven days a week to general and specific healthcare advice and information from experienced registered nurses.</a:t>
                      </a:r>
                    </a:p>
                    <a:p>
                      <a:endParaRPr lang="en-US" sz="1200" b="0" dirty="0">
                        <a:solidFill>
                          <a:schemeClr val="tx1"/>
                        </a:solidFill>
                        <a:effectLst/>
                        <a:latin typeface="Arial" panose="020B0604020202020204" pitchFamily="34" charset="0"/>
                        <a:ea typeface="Times New Roman"/>
                        <a:cs typeface="Arial" panose="020B0604020202020204" pitchFamily="34" charset="0"/>
                      </a:endParaRPr>
                    </a:p>
                  </a:txBody>
                  <a:tcPr marL="38576" marR="38576" marT="0" marB="0"/>
                </a:tc>
                <a:tc>
                  <a:txBody>
                    <a:bodyPr/>
                    <a:lstStyle/>
                    <a:p>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Enrollees have access 24 hours a day, seven days a week to general and specific healthcare advice and information from experienced registered nurses.</a:t>
                      </a:r>
                      <a:endParaRPr lang="en-US" sz="1200" b="0" dirty="0">
                        <a:solidFill>
                          <a:schemeClr val="tx1"/>
                        </a:solidFill>
                        <a:effectLst/>
                        <a:latin typeface="Arial" panose="020B0604020202020204" pitchFamily="34" charset="0"/>
                        <a:ea typeface="Times New Roman"/>
                        <a:cs typeface="Arial" panose="020B0604020202020204" pitchFamily="34" charset="0"/>
                      </a:endParaRPr>
                    </a:p>
                    <a:p>
                      <a:pPr lvl="0"/>
                      <a:endParaRPr lang="en-US" sz="1200" b="0" dirty="0">
                        <a:solidFill>
                          <a:schemeClr val="tx1"/>
                        </a:solidFill>
                        <a:effectLst/>
                        <a:latin typeface="Arial" panose="020B0604020202020204" pitchFamily="34" charset="0"/>
                        <a:ea typeface="Times New Roman"/>
                        <a:cs typeface="Arial" panose="020B0604020202020204" pitchFamily="34" charset="0"/>
                      </a:endParaRPr>
                    </a:p>
                  </a:txBody>
                  <a:tcPr marL="38576" marR="38576" marT="0" marB="0"/>
                </a:tc>
                <a:extLst>
                  <a:ext uri="{0D108BD9-81ED-4DB2-BD59-A6C34878D82A}">
                    <a16:rowId xmlns:a16="http://schemas.microsoft.com/office/drawing/2014/main" xmlns="" val="10001"/>
                  </a:ext>
                </a:extLst>
              </a:tr>
            </a:tbl>
          </a:graphicData>
        </a:graphic>
      </p:graphicFrame>
      <p:sp>
        <p:nvSpPr>
          <p:cNvPr id="6" name="Slide Number Placeholder 5"/>
          <p:cNvSpPr>
            <a:spLocks noGrp="1"/>
          </p:cNvSpPr>
          <p:nvPr>
            <p:ph type="sldNum" sz="quarter" idx="12"/>
          </p:nvPr>
        </p:nvSpPr>
        <p:spPr/>
        <p:txBody>
          <a:bodyPr/>
          <a:lstStyle/>
          <a:p>
            <a:fld id="{2671AD6B-0A43-43EC-84D1-D16F526CE12F}" type="slidenum">
              <a:rPr lang="en-US" smtClean="0"/>
              <a:pPr/>
              <a:t>33</a:t>
            </a:fld>
            <a:endParaRPr lang="en-US" dirty="0"/>
          </a:p>
        </p:txBody>
      </p:sp>
    </p:spTree>
    <p:extLst>
      <p:ext uri="{BB962C8B-B14F-4D97-AF65-F5344CB8AC3E}">
        <p14:creationId xmlns:p14="http://schemas.microsoft.com/office/powerpoint/2010/main" val="331840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017" y="2786574"/>
            <a:ext cx="7944482" cy="790595"/>
          </a:xfrm>
        </p:spPr>
        <p:txBody>
          <a:bodyPr>
            <a:normAutofit fontScale="90000"/>
          </a:bodyPr>
          <a:lstStyle/>
          <a:p>
            <a:r>
              <a:rPr lang="en-US" dirty="0"/>
              <a:t>2018 MedStar Medicare Choice Care Advantage (HMO CSNP)</a:t>
            </a:r>
            <a:br>
              <a:rPr lang="en-US" dirty="0"/>
            </a:br>
            <a:r>
              <a:rPr lang="en-US" dirty="0"/>
              <a:t/>
            </a:r>
            <a:br>
              <a:rPr lang="en-US" dirty="0"/>
            </a:br>
            <a:r>
              <a:rPr lang="en-US" sz="2000" dirty="0"/>
              <a:t>Chronic Condition Special Needs Plan (C-SNP)</a:t>
            </a:r>
          </a:p>
        </p:txBody>
      </p:sp>
      <p:sp>
        <p:nvSpPr>
          <p:cNvPr id="4" name="Slide Number Placeholder 3"/>
          <p:cNvSpPr>
            <a:spLocks noGrp="1"/>
          </p:cNvSpPr>
          <p:nvPr>
            <p:ph type="sldNum" sz="quarter" idx="12"/>
          </p:nvPr>
        </p:nvSpPr>
        <p:spPr/>
        <p:txBody>
          <a:bodyPr/>
          <a:lstStyle/>
          <a:p>
            <a:pPr>
              <a:defRPr/>
            </a:pPr>
            <a:fld id="{3040BA6A-68B6-4FB1-9338-1468C929A70B}" type="slidenum">
              <a:rPr lang="en-US" altLang="en-US" smtClean="0">
                <a:solidFill>
                  <a:prstClr val="white"/>
                </a:solidFill>
              </a:rPr>
              <a:pPr>
                <a:defRPr/>
              </a:pPr>
              <a:t>34</a:t>
            </a:fld>
            <a:endParaRPr lang="en-US" altLang="en-US" dirty="0">
              <a:solidFill>
                <a:prstClr val="white"/>
              </a:solidFill>
            </a:endParaRPr>
          </a:p>
        </p:txBody>
      </p:sp>
      <p:sp>
        <p:nvSpPr>
          <p:cNvPr id="3" name="Footer Placeholder 2"/>
          <p:cNvSpPr>
            <a:spLocks noGrp="1"/>
          </p:cNvSpPr>
          <p:nvPr>
            <p:ph type="ftr" sz="quarter" idx="11"/>
          </p:nvPr>
        </p:nvSpPr>
        <p:spPr/>
        <p:txBody>
          <a:bodyPr/>
          <a:lstStyle/>
          <a:p>
            <a:r>
              <a:rPr lang="en-US"/>
              <a:t>For Broker Training Purposes Only - Do Not Distribute</a:t>
            </a:r>
            <a:endParaRPr lang="en-US" dirty="0"/>
          </a:p>
        </p:txBody>
      </p:sp>
    </p:spTree>
    <p:extLst>
      <p:ext uri="{BB962C8B-B14F-4D97-AF65-F5344CB8AC3E}">
        <p14:creationId xmlns:p14="http://schemas.microsoft.com/office/powerpoint/2010/main" val="3796100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Qualifying Chronic Illness	</a:t>
            </a:r>
          </a:p>
        </p:txBody>
      </p:sp>
      <p:sp>
        <p:nvSpPr>
          <p:cNvPr id="3" name="Content Placeholder 2"/>
          <p:cNvSpPr>
            <a:spLocks noGrp="1"/>
          </p:cNvSpPr>
          <p:nvPr>
            <p:ph idx="1"/>
          </p:nvPr>
        </p:nvSpPr>
        <p:spPr/>
        <p:txBody>
          <a:bodyPr>
            <a:normAutofit lnSpcReduction="10000"/>
          </a:bodyPr>
          <a:lstStyle/>
          <a:p>
            <a:r>
              <a:rPr lang="en-US" b="1" dirty="0"/>
              <a:t>Chronic Heart Failure</a:t>
            </a:r>
            <a:r>
              <a:rPr lang="en-US" dirty="0"/>
              <a:t> </a:t>
            </a:r>
          </a:p>
          <a:p>
            <a:pPr marL="0" indent="0">
              <a:buNone/>
            </a:pPr>
            <a:r>
              <a:rPr lang="en-US" dirty="0"/>
              <a:t>	and/or</a:t>
            </a:r>
          </a:p>
          <a:p>
            <a:r>
              <a:rPr lang="en-US" b="1" dirty="0"/>
              <a:t>Diabetes</a:t>
            </a:r>
          </a:p>
          <a:p>
            <a:endParaRPr lang="en-US" dirty="0"/>
          </a:p>
          <a:p>
            <a:pPr marL="0" indent="0">
              <a:buNone/>
            </a:pPr>
            <a:r>
              <a:rPr lang="en-US" dirty="0"/>
              <a:t>MedStar Medicare Choice utilizes a Pre-Qualification Tool in order to verify the applicant has one or both chronic illness. </a:t>
            </a:r>
            <a:endParaRPr lang="en-US" dirty="0" smtClean="0"/>
          </a:p>
          <a:p>
            <a:pPr marL="0" indent="0">
              <a:buNone/>
            </a:pPr>
            <a:endParaRPr lang="en-US" dirty="0"/>
          </a:p>
          <a:p>
            <a:pPr marL="0" indent="0">
              <a:buNone/>
            </a:pPr>
            <a:r>
              <a:rPr lang="en-US" dirty="0"/>
              <a:t>The agent fills out the form with applicant, submits it with the application and MedStar Enrollment verifies chronic condition with treating physician</a:t>
            </a:r>
          </a:p>
        </p:txBody>
      </p:sp>
      <p:sp>
        <p:nvSpPr>
          <p:cNvPr id="5" name="Slide Number Placeholder 4"/>
          <p:cNvSpPr>
            <a:spLocks noGrp="1"/>
          </p:cNvSpPr>
          <p:nvPr>
            <p:ph type="sldNum" sz="quarter" idx="12"/>
          </p:nvPr>
        </p:nvSpPr>
        <p:spPr/>
        <p:txBody>
          <a:bodyPr/>
          <a:lstStyle/>
          <a:p>
            <a:fld id="{2671AD6B-0A43-43EC-84D1-D16F526CE12F}" type="slidenum">
              <a:rPr lang="en-US" smtClean="0"/>
              <a:pPr/>
              <a:t>35</a:t>
            </a:fld>
            <a:endParaRPr lang="en-US" dirty="0"/>
          </a:p>
        </p:txBody>
      </p:sp>
    </p:spTree>
    <p:extLst>
      <p:ext uri="{BB962C8B-B14F-4D97-AF65-F5344CB8AC3E}">
        <p14:creationId xmlns:p14="http://schemas.microsoft.com/office/powerpoint/2010/main" val="3300632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2018 MedStar Medicare Choice Care Advantage Benefit Grid</a:t>
            </a:r>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36</a:t>
            </a:fld>
            <a:endParaRPr lang="en-US" altLang="en-US" dirty="0"/>
          </a:p>
        </p:txBody>
      </p:sp>
      <p:sp>
        <p:nvSpPr>
          <p:cNvPr id="6" name="Rectangle 5"/>
          <p:cNvSpPr/>
          <p:nvPr/>
        </p:nvSpPr>
        <p:spPr>
          <a:xfrm>
            <a:off x="1034018" y="5299461"/>
            <a:ext cx="7075964" cy="507831"/>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a:cs typeface="Arial"/>
              </a:rPr>
              <a:t>NOTE: </a:t>
            </a:r>
            <a:r>
              <a:rPr lang="en-US" sz="900"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a:t>
            </a:r>
            <a:r>
              <a:rPr lang="en-US" sz="825" i="1" dirty="0">
                <a:solidFill>
                  <a:prstClr val="black"/>
                </a:solidFill>
                <a:latin typeface="Arial"/>
                <a:cs typeface="Arial"/>
              </a:rPr>
              <a:t>. </a:t>
            </a:r>
            <a:r>
              <a:rPr lang="en-US" sz="800" dirty="0">
                <a:solidFill>
                  <a:prstClr val="black"/>
                </a:solidFill>
                <a:latin typeface="Arial"/>
                <a:cs typeface="Arial"/>
              </a:rPr>
              <a:t>Please do not use Benefit Grid to quote benefits – please refer to the EOC.</a:t>
            </a:r>
            <a:endParaRPr lang="en-US" sz="825" i="1" dirty="0">
              <a:solidFill>
                <a:prstClr val="black"/>
              </a:solidFill>
              <a:latin typeface="Arial"/>
              <a:cs typeface="Arial"/>
            </a:endParaRPr>
          </a:p>
        </p:txBody>
      </p:sp>
      <p:graphicFrame>
        <p:nvGraphicFramePr>
          <p:cNvPr id="8" name="Table 7"/>
          <p:cNvGraphicFramePr>
            <a:graphicFrameLocks noGrp="1"/>
          </p:cNvGraphicFramePr>
          <p:nvPr>
            <p:extLst/>
          </p:nvPr>
        </p:nvGraphicFramePr>
        <p:xfrm>
          <a:off x="497225" y="1226378"/>
          <a:ext cx="8189575" cy="3959764"/>
        </p:xfrm>
        <a:graphic>
          <a:graphicData uri="http://schemas.openxmlformats.org/drawingml/2006/table">
            <a:tbl>
              <a:tblPr firstRow="1" bandRow="1">
                <a:tableStyleId>{B301B821-A1FF-4177-AEE7-76D212191A09}</a:tableStyleId>
              </a:tblPr>
              <a:tblGrid>
                <a:gridCol w="2451027">
                  <a:extLst>
                    <a:ext uri="{9D8B030D-6E8A-4147-A177-3AD203B41FA5}">
                      <a16:colId xmlns:a16="http://schemas.microsoft.com/office/drawing/2014/main" xmlns="" val="20000"/>
                    </a:ext>
                  </a:extLst>
                </a:gridCol>
                <a:gridCol w="2869274">
                  <a:extLst>
                    <a:ext uri="{9D8B030D-6E8A-4147-A177-3AD203B41FA5}">
                      <a16:colId xmlns:a16="http://schemas.microsoft.com/office/drawing/2014/main" xmlns="" val="20001"/>
                    </a:ext>
                  </a:extLst>
                </a:gridCol>
                <a:gridCol w="2869274">
                  <a:extLst>
                    <a:ext uri="{9D8B030D-6E8A-4147-A177-3AD203B41FA5}">
                      <a16:colId xmlns:a16="http://schemas.microsoft.com/office/drawing/2014/main" xmlns="" val="20002"/>
                    </a:ext>
                  </a:extLst>
                </a:gridCol>
              </a:tblGrid>
              <a:tr h="664247">
                <a:tc>
                  <a:txBody>
                    <a:bodyPr/>
                    <a:lstStyle/>
                    <a:p>
                      <a:pPr marL="0" marR="0" algn="l">
                        <a:lnSpc>
                          <a:spcPct val="100000"/>
                        </a:lnSpc>
                        <a:spcBef>
                          <a:spcPts val="0"/>
                        </a:spcBef>
                        <a:spcAft>
                          <a:spcPts val="0"/>
                        </a:spcAft>
                      </a:pPr>
                      <a:r>
                        <a:rPr lang="en-US" sz="1200" dirty="0">
                          <a:latin typeface="Arial" pitchFamily="34" charset="0"/>
                          <a:cs typeface="Arial" pitchFamily="34" charset="0"/>
                        </a:rPr>
                        <a:t>Benefit </a:t>
                      </a:r>
                      <a:endParaRPr lang="en-US" sz="1200" b="1" dirty="0">
                        <a:solidFill>
                          <a:schemeClr val="bg1"/>
                        </a:solidFill>
                        <a:latin typeface="Arial" pitchFamily="34" charset="0"/>
                        <a:ea typeface="Calibri"/>
                        <a:cs typeface="Arial" pitchFamily="34" charset="0"/>
                      </a:endParaRPr>
                    </a:p>
                  </a:txBody>
                  <a:tcPr marL="48410" marR="48410" marT="48410"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 Care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1" dirty="0">
                          <a:solidFill>
                            <a:schemeClr val="bg1"/>
                          </a:solidFill>
                          <a:latin typeface="Arial" pitchFamily="34" charset="0"/>
                          <a:ea typeface="Calibri"/>
                          <a:cs typeface="Arial" pitchFamily="34" charset="0"/>
                        </a:rPr>
                        <a:t>(District of Columbia) </a:t>
                      </a:r>
                    </a:p>
                  </a:txBody>
                  <a:tcPr marL="48410" marR="48410" marT="48410"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 Care Advantage</a:t>
                      </a:r>
                      <a:r>
                        <a:rPr lang="en-US" sz="1200" baseline="0" dirty="0">
                          <a:latin typeface="Arial" pitchFamily="34" charset="0"/>
                          <a:cs typeface="Arial" pitchFamily="34" charset="0"/>
                        </a:rPr>
                        <a:t> </a:t>
                      </a:r>
                      <a:r>
                        <a:rPr lang="en-US" sz="1200" dirty="0">
                          <a:latin typeface="Arial" pitchFamily="34" charset="0"/>
                          <a:cs typeface="Arial" pitchFamily="34" charset="0"/>
                        </a:rPr>
                        <a:t>(HMO SNP)</a:t>
                      </a:r>
                    </a:p>
                    <a:p>
                      <a:pPr marL="0" marR="0" algn="l">
                        <a:lnSpc>
                          <a:spcPct val="100000"/>
                        </a:lnSpc>
                        <a:spcBef>
                          <a:spcPts val="0"/>
                        </a:spcBef>
                        <a:spcAft>
                          <a:spcPts val="0"/>
                        </a:spcAft>
                      </a:pPr>
                      <a:r>
                        <a:rPr lang="en-US" sz="1200" b="1" dirty="0">
                          <a:solidFill>
                            <a:schemeClr val="bg1"/>
                          </a:solidFill>
                          <a:latin typeface="Arial" pitchFamily="34" charset="0"/>
                          <a:ea typeface="Calibri"/>
                          <a:cs typeface="Arial" pitchFamily="34" charset="0"/>
                        </a:rPr>
                        <a:t>(Maryland)</a:t>
                      </a:r>
                      <a:r>
                        <a:rPr lang="en-US" sz="1200" b="1" baseline="0" dirty="0">
                          <a:solidFill>
                            <a:schemeClr val="bg1"/>
                          </a:solidFill>
                          <a:latin typeface="Arial" pitchFamily="34" charset="0"/>
                          <a:ea typeface="Calibri"/>
                          <a:cs typeface="Arial" pitchFamily="34" charset="0"/>
                        </a:rPr>
                        <a:t> </a:t>
                      </a:r>
                      <a:r>
                        <a:rPr lang="en-US" sz="1200" b="1" dirty="0">
                          <a:solidFill>
                            <a:schemeClr val="bg1"/>
                          </a:solidFill>
                          <a:latin typeface="Arial" pitchFamily="34" charset="0"/>
                          <a:ea typeface="Calibri"/>
                          <a:cs typeface="Arial" pitchFamily="34" charset="0"/>
                        </a:rPr>
                        <a:t> </a:t>
                      </a:r>
                    </a:p>
                    <a:p>
                      <a:pPr marL="0" marR="0" algn="l">
                        <a:lnSpc>
                          <a:spcPct val="100000"/>
                        </a:lnSpc>
                        <a:spcBef>
                          <a:spcPts val="0"/>
                        </a:spcBef>
                        <a:spcAft>
                          <a:spcPts val="0"/>
                        </a:spcAft>
                      </a:pPr>
                      <a:endParaRPr lang="en-US" sz="1200" b="1" dirty="0">
                        <a:solidFill>
                          <a:schemeClr val="bg1"/>
                        </a:solidFill>
                        <a:latin typeface="Arial" pitchFamily="34" charset="0"/>
                        <a:ea typeface="Calibri"/>
                        <a:cs typeface="Arial" pitchFamily="34" charset="0"/>
                      </a:endParaRPr>
                    </a:p>
                  </a:txBody>
                  <a:tcPr marL="48410" marR="48410" marT="48410" marB="0">
                    <a:solidFill>
                      <a:srgbClr val="002664"/>
                    </a:solidFill>
                  </a:tcPr>
                </a:tc>
                <a:extLst>
                  <a:ext uri="{0D108BD9-81ED-4DB2-BD59-A6C34878D82A}">
                    <a16:rowId xmlns:a16="http://schemas.microsoft.com/office/drawing/2014/main" xmlns="" val="10000"/>
                  </a:ext>
                </a:extLst>
              </a:tr>
              <a:tr h="573412">
                <a:tc>
                  <a:txBody>
                    <a:bodyPr/>
                    <a:lstStyle/>
                    <a:p>
                      <a:pPr marL="0" marR="0" algn="l">
                        <a:lnSpc>
                          <a:spcPct val="100000"/>
                        </a:lnSpc>
                        <a:spcBef>
                          <a:spcPts val="0"/>
                        </a:spcBef>
                        <a:spcAft>
                          <a:spcPts val="0"/>
                        </a:spcAft>
                      </a:pPr>
                      <a:r>
                        <a:rPr lang="en-US" sz="1200" dirty="0">
                          <a:latin typeface="Arial" pitchFamily="34" charset="0"/>
                          <a:cs typeface="Arial" pitchFamily="34" charset="0"/>
                        </a:rPr>
                        <a:t>Monthly Plan Premium </a:t>
                      </a:r>
                      <a:endParaRPr lang="en-US" sz="1200" dirty="0">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$27</a:t>
                      </a:r>
                      <a:r>
                        <a:rPr lang="en-US" sz="1200" baseline="0" dirty="0">
                          <a:solidFill>
                            <a:srgbClr val="002060"/>
                          </a:solidFill>
                          <a:latin typeface="Arial" pitchFamily="34" charset="0"/>
                          <a:cs typeface="Arial" pitchFamily="34" charset="0"/>
                        </a:rPr>
                        <a:t> </a:t>
                      </a:r>
                      <a:r>
                        <a:rPr lang="en-US" sz="1200" dirty="0">
                          <a:solidFill>
                            <a:schemeClr val="tx1"/>
                          </a:solidFill>
                          <a:latin typeface="Arial" pitchFamily="34" charset="0"/>
                          <a:cs typeface="Arial" pitchFamily="34" charset="0"/>
                        </a:rPr>
                        <a:t>in addition to your Medicare Part B premium</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$27</a:t>
                      </a:r>
                      <a:r>
                        <a:rPr lang="en-US" sz="1200" baseline="0" dirty="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in addition to your Medicare Part B premium</a:t>
                      </a: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1"/>
                  </a:ext>
                </a:extLst>
              </a:tr>
              <a:tr h="509400">
                <a:tc>
                  <a:txBody>
                    <a:bodyPr/>
                    <a:lstStyle/>
                    <a:p>
                      <a:pPr marL="0" marR="0" algn="l">
                        <a:lnSpc>
                          <a:spcPct val="100000"/>
                        </a:lnSpc>
                        <a:spcBef>
                          <a:spcPts val="0"/>
                        </a:spcBef>
                        <a:spcAft>
                          <a:spcPts val="0"/>
                        </a:spcAft>
                      </a:pPr>
                      <a:r>
                        <a:rPr lang="en-US" sz="1200" dirty="0">
                          <a:latin typeface="Arial" pitchFamily="34" charset="0"/>
                          <a:cs typeface="Arial" pitchFamily="34" charset="0"/>
                        </a:rPr>
                        <a:t>Annual Out-of-Pocket Maximum </a:t>
                      </a:r>
                    </a:p>
                    <a:p>
                      <a:pPr marL="0" marR="0" algn="l">
                        <a:lnSpc>
                          <a:spcPct val="100000"/>
                        </a:lnSpc>
                        <a:spcBef>
                          <a:spcPts val="0"/>
                        </a:spcBef>
                        <a:spcAft>
                          <a:spcPts val="0"/>
                        </a:spcAft>
                      </a:pPr>
                      <a:r>
                        <a:rPr lang="en-US" sz="1200" dirty="0">
                          <a:latin typeface="Arial" pitchFamily="34" charset="0"/>
                          <a:cs typeface="Arial" pitchFamily="34" charset="0"/>
                        </a:rPr>
                        <a:t>(your total yearly out-of-pocket costs)</a:t>
                      </a:r>
                      <a:endParaRPr lang="en-US" sz="1200" dirty="0">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$6,700</a:t>
                      </a:r>
                      <a:r>
                        <a:rPr lang="en-US" sz="1200" b="1" baseline="0" dirty="0">
                          <a:solidFill>
                            <a:srgbClr val="002060"/>
                          </a:solidFill>
                          <a:latin typeface="Arial" pitchFamily="34" charset="0"/>
                          <a:cs typeface="Arial" pitchFamily="34" charset="0"/>
                        </a:rPr>
                        <a:t> </a:t>
                      </a:r>
                      <a:r>
                        <a:rPr lang="en-US" sz="1200" dirty="0">
                          <a:solidFill>
                            <a:schemeClr val="tx1"/>
                          </a:solidFill>
                          <a:latin typeface="Arial" pitchFamily="34" charset="0"/>
                          <a:cs typeface="Arial" pitchFamily="34" charset="0"/>
                        </a:rPr>
                        <a:t>for all Medicare-covered benefits</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$6,700</a:t>
                      </a:r>
                      <a:r>
                        <a:rPr lang="en-US" sz="1200" baseline="0" dirty="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for all Medicare-covered benefits</a:t>
                      </a: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2"/>
                  </a:ext>
                </a:extLst>
              </a:tr>
              <a:tr h="721441">
                <a:tc>
                  <a:txBody>
                    <a:bodyPr/>
                    <a:lstStyle/>
                    <a:p>
                      <a:pPr marL="0" marR="0" algn="l">
                        <a:lnSpc>
                          <a:spcPct val="100000"/>
                        </a:lnSpc>
                        <a:spcBef>
                          <a:spcPts val="0"/>
                        </a:spcBef>
                        <a:spcAft>
                          <a:spcPts val="0"/>
                        </a:spcAft>
                      </a:pPr>
                      <a:r>
                        <a:rPr lang="en-US" sz="1200" dirty="0">
                          <a:latin typeface="Arial" pitchFamily="34" charset="0"/>
                          <a:cs typeface="Arial" pitchFamily="34" charset="0"/>
                        </a:rPr>
                        <a:t>Inpatient Hospital Care and </a:t>
                      </a:r>
                    </a:p>
                    <a:p>
                      <a:pPr marL="0" marR="0" algn="l">
                        <a:lnSpc>
                          <a:spcPct val="100000"/>
                        </a:lnSpc>
                        <a:spcBef>
                          <a:spcPts val="0"/>
                        </a:spcBef>
                        <a:spcAft>
                          <a:spcPts val="0"/>
                        </a:spcAft>
                      </a:pPr>
                      <a:r>
                        <a:rPr lang="en-US" sz="1200" dirty="0">
                          <a:latin typeface="Arial" pitchFamily="34" charset="0"/>
                          <a:cs typeface="Arial" pitchFamily="34" charset="0"/>
                        </a:rPr>
                        <a:t>Inpatient Mental Health Care </a:t>
                      </a:r>
                      <a:endParaRPr lang="en-US" sz="1200" dirty="0">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$350 </a:t>
                      </a:r>
                      <a:r>
                        <a:rPr lang="en-US" sz="1200" dirty="0">
                          <a:solidFill>
                            <a:schemeClr val="tx1"/>
                          </a:solidFill>
                          <a:latin typeface="Arial" pitchFamily="34" charset="0"/>
                          <a:cs typeface="Arial" pitchFamily="34" charset="0"/>
                        </a:rPr>
                        <a:t>copay per day (days 1-5) / Acute</a:t>
                      </a:r>
                    </a:p>
                    <a:p>
                      <a:pPr marL="0" marR="0" indent="0" algn="l" defTabSz="583056"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itchFamily="34" charset="0"/>
                          <a:cs typeface="Arial" pitchFamily="34" charset="0"/>
                        </a:rPr>
                        <a:t>$300 </a:t>
                      </a:r>
                      <a:r>
                        <a:rPr lang="en-US" sz="1200" dirty="0">
                          <a:solidFill>
                            <a:schemeClr val="tx1"/>
                          </a:solidFill>
                          <a:latin typeface="Arial" pitchFamily="34" charset="0"/>
                          <a:cs typeface="Arial" pitchFamily="34" charset="0"/>
                        </a:rPr>
                        <a:t>copay per day (days 1-5) / Mental Health</a:t>
                      </a: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itchFamily="34" charset="0"/>
                          <a:cs typeface="Arial" pitchFamily="34" charset="0"/>
                        </a:rPr>
                        <a:t>$350 </a:t>
                      </a:r>
                      <a:r>
                        <a:rPr lang="en-US" sz="1200" dirty="0">
                          <a:solidFill>
                            <a:schemeClr val="tx1"/>
                          </a:solidFill>
                          <a:latin typeface="Arial" pitchFamily="34" charset="0"/>
                          <a:cs typeface="Arial" pitchFamily="34" charset="0"/>
                        </a:rPr>
                        <a:t>copay per day (days 1-5)  / Acute</a:t>
                      </a:r>
                      <a:r>
                        <a:rPr lang="en-US" sz="1200" b="1" dirty="0">
                          <a:solidFill>
                            <a:schemeClr val="tx1"/>
                          </a:solidFill>
                          <a:latin typeface="Arial" pitchFamily="34" charset="0"/>
                          <a:cs typeface="Arial" pitchFamily="34" charset="0"/>
                        </a:rPr>
                        <a:t> </a:t>
                      </a:r>
                      <a:endParaRPr lang="en-US" sz="1200" b="1"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$300</a:t>
                      </a:r>
                      <a:r>
                        <a:rPr lang="en-US" sz="1200" b="1" baseline="0" dirty="0">
                          <a:solidFill>
                            <a:srgbClr val="002060"/>
                          </a:solidFill>
                          <a:latin typeface="Arial" pitchFamily="34" charset="0"/>
                          <a:cs typeface="Arial" pitchFamily="34" charset="0"/>
                        </a:rPr>
                        <a:t> </a:t>
                      </a:r>
                      <a:r>
                        <a:rPr lang="en-US" sz="1200" baseline="0" dirty="0">
                          <a:solidFill>
                            <a:schemeClr val="tx1"/>
                          </a:solidFill>
                          <a:latin typeface="Arial" pitchFamily="34" charset="0"/>
                          <a:cs typeface="Arial" pitchFamily="34" charset="0"/>
                        </a:rPr>
                        <a:t>copay </a:t>
                      </a:r>
                      <a:r>
                        <a:rPr lang="en-US" sz="1200" dirty="0">
                          <a:solidFill>
                            <a:schemeClr val="tx1"/>
                          </a:solidFill>
                          <a:latin typeface="Arial" pitchFamily="34" charset="0"/>
                          <a:cs typeface="Arial" pitchFamily="34" charset="0"/>
                        </a:rPr>
                        <a:t>per day (days 1-5) / Mental Health </a:t>
                      </a: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3"/>
                  </a:ext>
                </a:extLst>
              </a:tr>
              <a:tr h="614721">
                <a:tc>
                  <a:txBody>
                    <a:bodyPr/>
                    <a:lstStyle/>
                    <a:p>
                      <a:pPr marL="0" marR="0" algn="l">
                        <a:lnSpc>
                          <a:spcPct val="100000"/>
                        </a:lnSpc>
                        <a:spcBef>
                          <a:spcPts val="0"/>
                        </a:spcBef>
                        <a:spcAft>
                          <a:spcPts val="0"/>
                        </a:spcAft>
                      </a:pPr>
                      <a:r>
                        <a:rPr lang="en-US" sz="1200" dirty="0">
                          <a:latin typeface="Arial" pitchFamily="34" charset="0"/>
                          <a:cs typeface="Arial" pitchFamily="34" charset="0"/>
                        </a:rPr>
                        <a:t>Skilled Nursing Facility (SNF)</a:t>
                      </a:r>
                      <a:endParaRPr lang="en-US" sz="1200" dirty="0">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$0 </a:t>
                      </a:r>
                      <a:r>
                        <a:rPr lang="en-US" sz="1200" dirty="0">
                          <a:solidFill>
                            <a:schemeClr val="tx1"/>
                          </a:solidFill>
                          <a:latin typeface="Arial" pitchFamily="34" charset="0"/>
                          <a:cs typeface="Arial" pitchFamily="34" charset="0"/>
                        </a:rPr>
                        <a:t>copay per day (days 1-</a:t>
                      </a:r>
                      <a:r>
                        <a:rPr lang="en-US" sz="1200" baseline="0" dirty="0">
                          <a:solidFill>
                            <a:schemeClr val="tx1"/>
                          </a:solidFill>
                          <a:latin typeface="Arial" pitchFamily="34" charset="0"/>
                          <a:cs typeface="Arial" pitchFamily="34" charset="0"/>
                        </a:rPr>
                        <a:t>20</a:t>
                      </a:r>
                      <a:r>
                        <a:rPr lang="en-US" sz="1200" dirty="0">
                          <a:solidFill>
                            <a:schemeClr val="tx1"/>
                          </a:solidFill>
                          <a:latin typeface="Arial" pitchFamily="34" charset="0"/>
                          <a:cs typeface="Arial" pitchFamily="34" charset="0"/>
                        </a:rPr>
                        <a:t>)</a:t>
                      </a:r>
                    </a:p>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$167.50 </a:t>
                      </a:r>
                      <a:r>
                        <a:rPr lang="en-US" sz="1200" dirty="0">
                          <a:solidFill>
                            <a:schemeClr val="tx1"/>
                          </a:solidFill>
                          <a:latin typeface="Arial" pitchFamily="34" charset="0"/>
                          <a:cs typeface="Arial" pitchFamily="34" charset="0"/>
                        </a:rPr>
                        <a:t>copay per day (days 21-100)</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$0 </a:t>
                      </a:r>
                      <a:r>
                        <a:rPr lang="en-US" sz="1200" dirty="0">
                          <a:solidFill>
                            <a:schemeClr val="tx1"/>
                          </a:solidFill>
                          <a:latin typeface="Arial" pitchFamily="34" charset="0"/>
                          <a:cs typeface="Arial" pitchFamily="34" charset="0"/>
                        </a:rPr>
                        <a:t>copay per day (days 1-</a:t>
                      </a:r>
                      <a:r>
                        <a:rPr lang="en-US" sz="1200" baseline="0" dirty="0">
                          <a:solidFill>
                            <a:schemeClr val="tx1"/>
                          </a:solidFill>
                          <a:latin typeface="Arial" pitchFamily="34" charset="0"/>
                          <a:cs typeface="Arial" pitchFamily="34" charset="0"/>
                        </a:rPr>
                        <a:t>20</a:t>
                      </a:r>
                      <a:r>
                        <a:rPr lang="en-US" sz="1200" dirty="0">
                          <a:solidFill>
                            <a:schemeClr val="tx1"/>
                          </a:solidFill>
                          <a:latin typeface="Arial" pitchFamily="34" charset="0"/>
                          <a:cs typeface="Arial" pitchFamily="34" charset="0"/>
                        </a:rPr>
                        <a:t>)</a:t>
                      </a:r>
                    </a:p>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$167.50 </a:t>
                      </a:r>
                      <a:r>
                        <a:rPr lang="en-US" sz="1200" dirty="0">
                          <a:solidFill>
                            <a:schemeClr val="tx1"/>
                          </a:solidFill>
                          <a:latin typeface="Arial" pitchFamily="34" charset="0"/>
                          <a:cs typeface="Arial" pitchFamily="34" charset="0"/>
                        </a:rPr>
                        <a:t>copay per day (days 21-100)</a:t>
                      </a: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4"/>
                  </a:ext>
                </a:extLst>
              </a:tr>
              <a:tr h="614721">
                <a:tc>
                  <a:txBody>
                    <a:bodyPr/>
                    <a:lstStyle/>
                    <a:p>
                      <a:pPr marL="0" marR="0" algn="l">
                        <a:lnSpc>
                          <a:spcPct val="100000"/>
                        </a:lnSpc>
                        <a:spcBef>
                          <a:spcPts val="0"/>
                        </a:spcBef>
                        <a:spcAft>
                          <a:spcPts val="0"/>
                        </a:spcAft>
                      </a:pPr>
                      <a:r>
                        <a:rPr lang="en-US" sz="1200" dirty="0">
                          <a:latin typeface="Arial" pitchFamily="34" charset="0"/>
                          <a:cs typeface="Arial" pitchFamily="34" charset="0"/>
                        </a:rPr>
                        <a:t>Doctor Office Visits – </a:t>
                      </a:r>
                    </a:p>
                    <a:p>
                      <a:pPr marL="0" marR="0" algn="l">
                        <a:lnSpc>
                          <a:spcPct val="100000"/>
                        </a:lnSpc>
                        <a:spcBef>
                          <a:spcPts val="0"/>
                        </a:spcBef>
                        <a:spcAft>
                          <a:spcPts val="0"/>
                        </a:spcAft>
                      </a:pPr>
                      <a:r>
                        <a:rPr lang="en-US" sz="1200" dirty="0">
                          <a:latin typeface="Arial" pitchFamily="34" charset="0"/>
                          <a:cs typeface="Arial" pitchFamily="34" charset="0"/>
                        </a:rPr>
                        <a:t>Primary Care  Physician (PCP) and Specialist </a:t>
                      </a:r>
                      <a:endParaRPr lang="en-US" sz="1200" dirty="0">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a:t>
                      </a:r>
                      <a:r>
                        <a:rPr lang="en-US" sz="1200" dirty="0">
                          <a:solidFill>
                            <a:schemeClr val="tx1"/>
                          </a:solidFill>
                          <a:latin typeface="Arial" pitchFamily="34" charset="0"/>
                          <a:cs typeface="Arial" pitchFamily="34" charset="0"/>
                        </a:rPr>
                        <a:t> copay for each PCP visit</a:t>
                      </a:r>
                    </a:p>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$50 </a:t>
                      </a:r>
                      <a:r>
                        <a:rPr lang="en-US" sz="1200" dirty="0">
                          <a:solidFill>
                            <a:schemeClr val="tx1"/>
                          </a:solidFill>
                          <a:latin typeface="Arial" pitchFamily="34" charset="0"/>
                          <a:cs typeface="Arial" pitchFamily="34" charset="0"/>
                        </a:rPr>
                        <a:t>copay for each specialist visit</a:t>
                      </a:r>
                      <a:endParaRPr lang="en-US" sz="1200" dirty="0">
                        <a:solidFill>
                          <a:schemeClr val="tx1"/>
                        </a:solidFill>
                        <a:latin typeface="Arial" pitchFamily="34" charset="0"/>
                        <a:ea typeface="Calibri"/>
                        <a:cs typeface="Arial" pitchFamily="34" charset="0"/>
                      </a:endParaRPr>
                    </a:p>
                  </a:txBody>
                  <a:tcPr marL="48410" marR="48410" marT="48410"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 </a:t>
                      </a:r>
                      <a:r>
                        <a:rPr lang="en-US" sz="1200" dirty="0">
                          <a:solidFill>
                            <a:schemeClr val="tx1"/>
                          </a:solidFill>
                          <a:latin typeface="Arial" pitchFamily="34" charset="0"/>
                          <a:cs typeface="Arial" pitchFamily="34" charset="0"/>
                        </a:rPr>
                        <a:t>copay for each PCP visit</a:t>
                      </a:r>
                    </a:p>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$50 </a:t>
                      </a:r>
                      <a:r>
                        <a:rPr lang="en-US" sz="1200" dirty="0">
                          <a:solidFill>
                            <a:schemeClr val="tx1"/>
                          </a:solidFill>
                          <a:latin typeface="Arial" pitchFamily="34" charset="0"/>
                          <a:cs typeface="Arial" pitchFamily="34" charset="0"/>
                        </a:rPr>
                        <a:t>copay for each specialist visit</a:t>
                      </a:r>
                      <a:endParaRPr lang="en-US" sz="120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txBody>
                  <a:tcPr marL="48410" marR="48410" marT="4841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503004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sz="2000" dirty="0"/>
              <a:t>2018 MedStar Medicare Choice Care Advantage Benefit Grid </a:t>
            </a:r>
            <a:r>
              <a:rPr lang="en-US" sz="1500" dirty="0"/>
              <a:t>(cont.)</a:t>
            </a:r>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37</a:t>
            </a:fld>
            <a:endParaRPr lang="en-US" altLang="en-US" dirty="0"/>
          </a:p>
        </p:txBody>
      </p:sp>
      <p:sp>
        <p:nvSpPr>
          <p:cNvPr id="6" name="Rectangle 5"/>
          <p:cNvSpPr/>
          <p:nvPr/>
        </p:nvSpPr>
        <p:spPr>
          <a:xfrm>
            <a:off x="456421" y="5524001"/>
            <a:ext cx="7786827" cy="369332"/>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a:cs typeface="Arial"/>
              </a:rPr>
              <a:t>NOTE: </a:t>
            </a:r>
            <a:r>
              <a:rPr lang="en-US" sz="900"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Please do not use Benefit Grid to quote benefits – please refer to the EOC</a:t>
            </a:r>
          </a:p>
        </p:txBody>
      </p:sp>
      <p:sp>
        <p:nvSpPr>
          <p:cNvPr id="3" name="Content Placeholder 2"/>
          <p:cNvSpPr>
            <a:spLocks noGrp="1"/>
          </p:cNvSpPr>
          <p:nvPr>
            <p:ph idx="1"/>
          </p:nvPr>
        </p:nvSpPr>
        <p:spPr/>
        <p:txBody>
          <a:bodyPr/>
          <a:lstStyle/>
          <a:p>
            <a:endParaRPr lang="en-US" dirty="0"/>
          </a:p>
        </p:txBody>
      </p:sp>
      <p:graphicFrame>
        <p:nvGraphicFramePr>
          <p:cNvPr id="9" name="Table 8"/>
          <p:cNvGraphicFramePr>
            <a:graphicFrameLocks noGrp="1"/>
          </p:cNvGraphicFramePr>
          <p:nvPr>
            <p:extLst/>
          </p:nvPr>
        </p:nvGraphicFramePr>
        <p:xfrm>
          <a:off x="456421" y="1116794"/>
          <a:ext cx="8230379" cy="4353517"/>
        </p:xfrm>
        <a:graphic>
          <a:graphicData uri="http://schemas.openxmlformats.org/drawingml/2006/table">
            <a:tbl>
              <a:tblPr firstRow="1" bandRow="1">
                <a:tableStyleId>{B301B821-A1FF-4177-AEE7-76D212191A09}</a:tableStyleId>
              </a:tblPr>
              <a:tblGrid>
                <a:gridCol w="2294481">
                  <a:extLst>
                    <a:ext uri="{9D8B030D-6E8A-4147-A177-3AD203B41FA5}">
                      <a16:colId xmlns:a16="http://schemas.microsoft.com/office/drawing/2014/main" xmlns="" val="20000"/>
                    </a:ext>
                  </a:extLst>
                </a:gridCol>
                <a:gridCol w="2967949">
                  <a:extLst>
                    <a:ext uri="{9D8B030D-6E8A-4147-A177-3AD203B41FA5}">
                      <a16:colId xmlns:a16="http://schemas.microsoft.com/office/drawing/2014/main" xmlns="" val="20001"/>
                    </a:ext>
                  </a:extLst>
                </a:gridCol>
                <a:gridCol w="2967949">
                  <a:extLst>
                    <a:ext uri="{9D8B030D-6E8A-4147-A177-3AD203B41FA5}">
                      <a16:colId xmlns:a16="http://schemas.microsoft.com/office/drawing/2014/main" xmlns="" val="20002"/>
                    </a:ext>
                  </a:extLst>
                </a:gridCol>
              </a:tblGrid>
              <a:tr h="513806">
                <a:tc>
                  <a:txBody>
                    <a:bodyPr/>
                    <a:lstStyle/>
                    <a:p>
                      <a:pPr marL="0" marR="0" algn="l">
                        <a:lnSpc>
                          <a:spcPct val="100000"/>
                        </a:lnSpc>
                        <a:spcBef>
                          <a:spcPts val="0"/>
                        </a:spcBef>
                        <a:spcAft>
                          <a:spcPts val="0"/>
                        </a:spcAft>
                      </a:pPr>
                      <a:r>
                        <a:rPr lang="en-US" sz="1200" dirty="0">
                          <a:latin typeface="Arial" pitchFamily="34" charset="0"/>
                          <a:cs typeface="Arial" pitchFamily="34" charset="0"/>
                        </a:rPr>
                        <a:t>Benefit</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a:t>
                      </a:r>
                      <a:r>
                        <a:rPr lang="en-US" sz="1200" baseline="0" dirty="0">
                          <a:latin typeface="Arial" pitchFamily="34" charset="0"/>
                          <a:cs typeface="Arial" pitchFamily="34" charset="0"/>
                        </a:rPr>
                        <a:t> </a:t>
                      </a:r>
                      <a:r>
                        <a:rPr lang="en-US" sz="1200" dirty="0">
                          <a:latin typeface="Arial" pitchFamily="34" charset="0"/>
                          <a:cs typeface="Arial" pitchFamily="34" charset="0"/>
                        </a:rPr>
                        <a:t>Choice Care Advantage (HMO SNP)</a:t>
                      </a:r>
                    </a:p>
                    <a:p>
                      <a:pPr marL="0" marR="0" algn="l">
                        <a:lnSpc>
                          <a:spcPct val="100000"/>
                        </a:lnSpc>
                        <a:spcBef>
                          <a:spcPts val="0"/>
                        </a:spcBef>
                        <a:spcAft>
                          <a:spcPts val="0"/>
                        </a:spcAft>
                      </a:pPr>
                      <a:r>
                        <a:rPr lang="en-US" sz="120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MedStar Medicare Choice Care Advantage (HMO SNP)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(Maryland)</a:t>
                      </a:r>
                      <a:r>
                        <a:rPr lang="en-US" sz="1200" baseline="0" dirty="0">
                          <a:latin typeface="Arial" pitchFamily="34" charset="0"/>
                          <a:cs typeface="Arial" pitchFamily="34" charset="0"/>
                        </a:rPr>
                        <a:t> </a:t>
                      </a:r>
                      <a:endParaRPr lang="en-US" sz="1200" b="1" dirty="0">
                        <a:solidFill>
                          <a:schemeClr val="bg1"/>
                        </a:solidFill>
                        <a:latin typeface="Arial" pitchFamily="34" charset="0"/>
                        <a:ea typeface="Calibri"/>
                        <a:cs typeface="Arial" pitchFamily="34" charset="0"/>
                      </a:endParaRPr>
                    </a:p>
                    <a:p>
                      <a:pPr marL="0" marR="0" algn="l">
                        <a:lnSpc>
                          <a:spcPct val="100000"/>
                        </a:lnSpc>
                        <a:spcBef>
                          <a:spcPts val="0"/>
                        </a:spcBef>
                        <a:spcAft>
                          <a:spcPts val="0"/>
                        </a:spcAft>
                      </a:pP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extLst>
                  <a:ext uri="{0D108BD9-81ED-4DB2-BD59-A6C34878D82A}">
                    <a16:rowId xmlns:a16="http://schemas.microsoft.com/office/drawing/2014/main" xmlns="" val="10000"/>
                  </a:ext>
                </a:extLst>
              </a:tr>
              <a:tr h="588421">
                <a:tc>
                  <a:txBody>
                    <a:bodyPr/>
                    <a:lstStyle/>
                    <a:p>
                      <a:pPr marL="0" marR="0" algn="l">
                        <a:lnSpc>
                          <a:spcPct val="100000"/>
                        </a:lnSpc>
                        <a:spcBef>
                          <a:spcPts val="0"/>
                        </a:spcBef>
                        <a:spcAft>
                          <a:spcPts val="0"/>
                        </a:spcAft>
                      </a:pPr>
                      <a:r>
                        <a:rPr lang="en-US" sz="1200" dirty="0">
                          <a:latin typeface="Arial" pitchFamily="34" charset="0"/>
                          <a:cs typeface="Arial" pitchFamily="34" charset="0"/>
                        </a:rPr>
                        <a:t>Outpatient Rehabilitation (e.g., occupational, physical, speech and language therapy) </a:t>
                      </a:r>
                    </a:p>
                    <a:p>
                      <a:pPr marL="0" marR="0" algn="l">
                        <a:lnSpc>
                          <a:spcPct val="100000"/>
                        </a:lnSpc>
                        <a:spcBef>
                          <a:spcPts val="0"/>
                        </a:spcBef>
                        <a:spcAft>
                          <a:spcPts val="0"/>
                        </a:spcAft>
                      </a:pP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$40 </a:t>
                      </a:r>
                      <a:r>
                        <a:rPr lang="en-US" sz="1200" b="0" dirty="0">
                          <a:solidFill>
                            <a:schemeClr val="tx1"/>
                          </a:solidFill>
                          <a:latin typeface="Arial" pitchFamily="34" charset="0"/>
                          <a:cs typeface="Arial" pitchFamily="34" charset="0"/>
                        </a:rPr>
                        <a:t>copay per therapy visit </a:t>
                      </a:r>
                      <a:endParaRPr lang="en-US" sz="1200" b="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$40</a:t>
                      </a:r>
                      <a:r>
                        <a:rPr lang="en-US" sz="1200" b="0" dirty="0">
                          <a:solidFill>
                            <a:schemeClr val="tx1"/>
                          </a:solidFill>
                          <a:latin typeface="Arial" pitchFamily="34" charset="0"/>
                          <a:cs typeface="Arial" pitchFamily="34" charset="0"/>
                        </a:rPr>
                        <a:t> copay per therapy visit </a:t>
                      </a:r>
                      <a:endParaRPr lang="en-US" sz="1200" b="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1"/>
                  </a:ext>
                </a:extLst>
              </a:tr>
              <a:tr h="1051096">
                <a:tc>
                  <a:txBody>
                    <a:bodyPr/>
                    <a:lstStyle/>
                    <a:p>
                      <a:pPr marL="0" marR="0" algn="l">
                        <a:lnSpc>
                          <a:spcPct val="100000"/>
                        </a:lnSpc>
                        <a:spcBef>
                          <a:spcPts val="0"/>
                        </a:spcBef>
                        <a:spcAft>
                          <a:spcPts val="0"/>
                        </a:spcAft>
                      </a:pPr>
                      <a:r>
                        <a:rPr lang="en-US" sz="1200" dirty="0">
                          <a:latin typeface="Arial" pitchFamily="34" charset="0"/>
                          <a:cs typeface="Arial" pitchFamily="34" charset="0"/>
                        </a:rPr>
                        <a:t>Outpatient Surgery</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ea typeface="+mn-ea"/>
                          <a:cs typeface="Arial" pitchFamily="34" charset="0"/>
                        </a:rPr>
                        <a:t>Outpatient Hospital Facility - </a:t>
                      </a:r>
                      <a:r>
                        <a:rPr lang="en-US" sz="1200" b="1" dirty="0">
                          <a:solidFill>
                            <a:srgbClr val="002060"/>
                          </a:solidFill>
                          <a:latin typeface="Arial" pitchFamily="34" charset="0"/>
                          <a:ea typeface="+mn-ea"/>
                          <a:cs typeface="Arial" pitchFamily="34" charset="0"/>
                        </a:rPr>
                        <a:t>$400 </a:t>
                      </a:r>
                      <a:r>
                        <a:rPr lang="en-US" sz="1200" b="0" dirty="0">
                          <a:solidFill>
                            <a:schemeClr val="tx1"/>
                          </a:solidFill>
                          <a:latin typeface="Arial" pitchFamily="34" charset="0"/>
                          <a:ea typeface="+mn-ea"/>
                          <a:cs typeface="Arial" pitchFamily="34" charset="0"/>
                        </a:rPr>
                        <a:t>copay per surgery</a:t>
                      </a:r>
                    </a:p>
                    <a:p>
                      <a:pPr marL="0" marR="0" algn="l">
                        <a:lnSpc>
                          <a:spcPct val="100000"/>
                        </a:lnSpc>
                        <a:spcBef>
                          <a:spcPts val="0"/>
                        </a:spcBef>
                        <a:spcAft>
                          <a:spcPts val="0"/>
                        </a:spcAft>
                      </a:pPr>
                      <a:endParaRPr lang="en-US" sz="1200" b="0" baseline="0" dirty="0">
                        <a:solidFill>
                          <a:schemeClr val="tx1"/>
                        </a:solidFill>
                        <a:latin typeface="Arial" pitchFamily="34" charset="0"/>
                        <a:ea typeface="+mn-ea"/>
                        <a:cs typeface="Arial" pitchFamily="34" charset="0"/>
                      </a:endParaRPr>
                    </a:p>
                    <a:p>
                      <a:pPr marL="0" marR="0" algn="l">
                        <a:lnSpc>
                          <a:spcPct val="100000"/>
                        </a:lnSpc>
                        <a:spcBef>
                          <a:spcPts val="0"/>
                        </a:spcBef>
                        <a:spcAft>
                          <a:spcPts val="0"/>
                        </a:spcAft>
                      </a:pPr>
                      <a:r>
                        <a:rPr lang="en-US" sz="1200" b="0" baseline="0" dirty="0">
                          <a:solidFill>
                            <a:schemeClr val="tx1"/>
                          </a:solidFill>
                          <a:latin typeface="Arial" pitchFamily="34" charset="0"/>
                          <a:ea typeface="+mn-ea"/>
                          <a:cs typeface="Arial" pitchFamily="34" charset="0"/>
                        </a:rPr>
                        <a:t>Ambulatory Surgical Center (ASC) - </a:t>
                      </a:r>
                      <a:r>
                        <a:rPr lang="en-US" sz="1200" b="1" baseline="0" dirty="0">
                          <a:solidFill>
                            <a:srgbClr val="002060"/>
                          </a:solidFill>
                          <a:latin typeface="Arial" pitchFamily="34" charset="0"/>
                          <a:ea typeface="+mn-ea"/>
                          <a:cs typeface="Arial" pitchFamily="34" charset="0"/>
                        </a:rPr>
                        <a:t>$350 </a:t>
                      </a:r>
                      <a:r>
                        <a:rPr lang="en-US" sz="1200" b="0" baseline="0" dirty="0">
                          <a:solidFill>
                            <a:schemeClr val="tx1"/>
                          </a:solidFill>
                          <a:latin typeface="Arial" pitchFamily="34" charset="0"/>
                          <a:ea typeface="+mn-ea"/>
                          <a:cs typeface="Arial" pitchFamily="34" charset="0"/>
                        </a:rPr>
                        <a:t>copay per surgery</a:t>
                      </a:r>
                      <a:endParaRPr lang="en-US" sz="1200" b="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0" dirty="0">
                          <a:solidFill>
                            <a:schemeClr val="tx1"/>
                          </a:solidFill>
                          <a:latin typeface="Arial" pitchFamily="34" charset="0"/>
                          <a:ea typeface="+mn-ea"/>
                          <a:cs typeface="Arial" pitchFamily="34" charset="0"/>
                        </a:rPr>
                        <a:t>Outpatient Hospital Facility - </a:t>
                      </a:r>
                      <a:r>
                        <a:rPr lang="en-US" sz="1200" b="1" dirty="0">
                          <a:solidFill>
                            <a:srgbClr val="002060"/>
                          </a:solidFill>
                          <a:latin typeface="Arial" pitchFamily="34" charset="0"/>
                          <a:ea typeface="+mn-ea"/>
                          <a:cs typeface="Arial" pitchFamily="34" charset="0"/>
                        </a:rPr>
                        <a:t>$400 </a:t>
                      </a:r>
                      <a:r>
                        <a:rPr lang="en-US" sz="1200" b="0" dirty="0">
                          <a:solidFill>
                            <a:schemeClr val="tx1"/>
                          </a:solidFill>
                          <a:latin typeface="Arial" pitchFamily="34" charset="0"/>
                          <a:ea typeface="+mn-ea"/>
                          <a:cs typeface="Arial" pitchFamily="34" charset="0"/>
                        </a:rPr>
                        <a:t>copay per surgery</a:t>
                      </a:r>
                    </a:p>
                    <a:p>
                      <a:pPr marL="0" marR="0" algn="l">
                        <a:lnSpc>
                          <a:spcPct val="100000"/>
                        </a:lnSpc>
                        <a:spcBef>
                          <a:spcPts val="0"/>
                        </a:spcBef>
                        <a:spcAft>
                          <a:spcPts val="0"/>
                        </a:spcAft>
                      </a:pPr>
                      <a:endParaRPr lang="en-US" sz="1200" b="0" baseline="0" dirty="0">
                        <a:solidFill>
                          <a:schemeClr val="tx1"/>
                        </a:solidFill>
                        <a:latin typeface="Arial" pitchFamily="34" charset="0"/>
                        <a:ea typeface="+mn-ea"/>
                        <a:cs typeface="Arial" pitchFamily="34" charset="0"/>
                      </a:endParaRPr>
                    </a:p>
                    <a:p>
                      <a:pPr marL="0" marR="0" algn="l">
                        <a:lnSpc>
                          <a:spcPct val="100000"/>
                        </a:lnSpc>
                        <a:spcBef>
                          <a:spcPts val="0"/>
                        </a:spcBef>
                        <a:spcAft>
                          <a:spcPts val="0"/>
                        </a:spcAft>
                      </a:pPr>
                      <a:r>
                        <a:rPr lang="en-US" sz="1200" b="0" baseline="0" dirty="0">
                          <a:solidFill>
                            <a:schemeClr val="tx1"/>
                          </a:solidFill>
                          <a:latin typeface="Arial" pitchFamily="34" charset="0"/>
                          <a:ea typeface="+mn-ea"/>
                          <a:cs typeface="Arial" pitchFamily="34" charset="0"/>
                        </a:rPr>
                        <a:t>Ambulatory Surgical Center (ASC) - </a:t>
                      </a:r>
                      <a:r>
                        <a:rPr lang="en-US" sz="1200" b="1" baseline="0" dirty="0">
                          <a:solidFill>
                            <a:srgbClr val="002060"/>
                          </a:solidFill>
                          <a:latin typeface="Arial" pitchFamily="34" charset="0"/>
                          <a:ea typeface="+mn-ea"/>
                          <a:cs typeface="Arial" pitchFamily="34" charset="0"/>
                        </a:rPr>
                        <a:t>$350</a:t>
                      </a:r>
                      <a:r>
                        <a:rPr lang="en-US" sz="1200" b="0" baseline="0" dirty="0">
                          <a:solidFill>
                            <a:schemeClr val="tx1"/>
                          </a:solidFill>
                          <a:latin typeface="Arial" pitchFamily="34" charset="0"/>
                          <a:ea typeface="+mn-ea"/>
                          <a:cs typeface="Arial" pitchFamily="34" charset="0"/>
                        </a:rPr>
                        <a:t> copay per surgery</a:t>
                      </a:r>
                    </a:p>
                    <a:p>
                      <a:pPr marL="0" marR="0" algn="l">
                        <a:lnSpc>
                          <a:spcPct val="100000"/>
                        </a:lnSpc>
                        <a:spcBef>
                          <a:spcPts val="0"/>
                        </a:spcBef>
                        <a:spcAft>
                          <a:spcPts val="0"/>
                        </a:spcAft>
                      </a:pPr>
                      <a:r>
                        <a:rPr lang="en-US" sz="1200" b="0" baseline="0" dirty="0">
                          <a:solidFill>
                            <a:schemeClr val="tx1"/>
                          </a:solidFill>
                          <a:latin typeface="Arial" pitchFamily="34" charset="0"/>
                          <a:ea typeface="+mn-ea"/>
                          <a:cs typeface="Arial" pitchFamily="34" charset="0"/>
                        </a:rPr>
                        <a:t> </a:t>
                      </a:r>
                      <a:endParaRPr lang="en-US" sz="1200" b="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2"/>
                  </a:ext>
                </a:extLst>
              </a:tr>
              <a:tr h="323792">
                <a:tc>
                  <a:txBody>
                    <a:bodyPr/>
                    <a:lstStyle/>
                    <a:p>
                      <a:pPr marL="0" marR="0" algn="l">
                        <a:lnSpc>
                          <a:spcPct val="100000"/>
                        </a:lnSpc>
                        <a:spcBef>
                          <a:spcPts val="0"/>
                        </a:spcBef>
                        <a:spcAft>
                          <a:spcPts val="0"/>
                        </a:spcAft>
                      </a:pPr>
                      <a:r>
                        <a:rPr lang="en-US" sz="1200" dirty="0">
                          <a:latin typeface="Arial" pitchFamily="34" charset="0"/>
                          <a:cs typeface="Arial" pitchFamily="34" charset="0"/>
                        </a:rPr>
                        <a:t>Emergency Care</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$80 </a:t>
                      </a:r>
                      <a:r>
                        <a:rPr lang="en-US" sz="1200" dirty="0">
                          <a:solidFill>
                            <a:schemeClr val="tx1"/>
                          </a:solidFill>
                          <a:latin typeface="Arial" pitchFamily="34" charset="0"/>
                          <a:cs typeface="Arial" pitchFamily="34" charset="0"/>
                        </a:rPr>
                        <a:t>copay per visit</a:t>
                      </a:r>
                      <a:endParaRPr lang="en-US" sz="1200" dirty="0">
                        <a:solidFill>
                          <a:schemeClr val="tx1"/>
                        </a:solidFill>
                        <a:latin typeface="Arial" pitchFamily="34" charset="0"/>
                        <a:ea typeface="Calibri"/>
                        <a:cs typeface="Arial" pitchFamily="34" charset="0"/>
                      </a:endParaRPr>
                    </a:p>
                  </a:txBody>
                  <a:tcPr marL="51435" marR="51435" marT="51435"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itchFamily="34" charset="0"/>
                          <a:cs typeface="Arial" pitchFamily="34" charset="0"/>
                        </a:rPr>
                        <a:t>$80</a:t>
                      </a:r>
                      <a:r>
                        <a:rPr lang="en-US" sz="1200" dirty="0">
                          <a:solidFill>
                            <a:schemeClr val="tx1"/>
                          </a:solidFill>
                          <a:latin typeface="Arial" pitchFamily="34" charset="0"/>
                          <a:cs typeface="Arial" pitchFamily="34" charset="0"/>
                        </a:rPr>
                        <a:t> copay per visit</a:t>
                      </a:r>
                      <a:endParaRPr lang="en-US" sz="120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3"/>
                  </a:ext>
                </a:extLst>
              </a:tr>
              <a:tr h="420199">
                <a:tc>
                  <a:txBody>
                    <a:bodyPr/>
                    <a:lstStyle/>
                    <a:p>
                      <a:pPr marL="0" marR="0" algn="l">
                        <a:lnSpc>
                          <a:spcPct val="100000"/>
                        </a:lnSpc>
                        <a:spcBef>
                          <a:spcPts val="0"/>
                        </a:spcBef>
                        <a:spcAft>
                          <a:spcPts val="0"/>
                        </a:spcAft>
                      </a:pPr>
                      <a:r>
                        <a:rPr lang="en-US" sz="1200" dirty="0">
                          <a:latin typeface="Arial" pitchFamily="34" charset="0"/>
                          <a:cs typeface="Arial" pitchFamily="34" charset="0"/>
                        </a:rPr>
                        <a:t>Urgent Care</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$50</a:t>
                      </a:r>
                      <a:r>
                        <a:rPr lang="en-US" sz="1200" b="0" dirty="0">
                          <a:solidFill>
                            <a:schemeClr val="tx1"/>
                          </a:solidFill>
                          <a:latin typeface="Arial" pitchFamily="34" charset="0"/>
                          <a:cs typeface="Arial" pitchFamily="34" charset="0"/>
                        </a:rPr>
                        <a:t> copay per visit </a:t>
                      </a:r>
                      <a:endParaRPr lang="en-US" sz="1200" b="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$50</a:t>
                      </a:r>
                      <a:r>
                        <a:rPr lang="en-US" sz="1200" b="0" dirty="0">
                          <a:solidFill>
                            <a:schemeClr val="tx1"/>
                          </a:solidFill>
                          <a:latin typeface="Arial" pitchFamily="34" charset="0"/>
                          <a:cs typeface="Arial" pitchFamily="34" charset="0"/>
                        </a:rPr>
                        <a:t> copay per visit </a:t>
                      </a:r>
                      <a:endParaRPr lang="en-US" sz="1200" b="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4"/>
                  </a:ext>
                </a:extLst>
              </a:tr>
              <a:tr h="464106">
                <a:tc>
                  <a:txBody>
                    <a:bodyPr/>
                    <a:lstStyle/>
                    <a:p>
                      <a:pPr marL="0" marR="0" algn="l">
                        <a:lnSpc>
                          <a:spcPct val="100000"/>
                        </a:lnSpc>
                        <a:spcBef>
                          <a:spcPts val="0"/>
                        </a:spcBef>
                        <a:spcAft>
                          <a:spcPts val="0"/>
                        </a:spcAft>
                      </a:pPr>
                      <a:r>
                        <a:rPr lang="en-US" sz="1200" dirty="0">
                          <a:latin typeface="Arial" pitchFamily="34" charset="0"/>
                          <a:cs typeface="Arial" pitchFamily="34" charset="0"/>
                        </a:rPr>
                        <a:t>Durable Medical Equipment</a:t>
                      </a: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20% </a:t>
                      </a:r>
                      <a:r>
                        <a:rPr lang="en-US" sz="1200" dirty="0">
                          <a:solidFill>
                            <a:schemeClr val="tx1"/>
                          </a:solidFill>
                          <a:latin typeface="Arial" pitchFamily="34" charset="0"/>
                          <a:cs typeface="Arial" pitchFamily="34" charset="0"/>
                        </a:rPr>
                        <a:t>of the cost per item</a:t>
                      </a:r>
                      <a:endParaRPr lang="en-US" sz="120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20%</a:t>
                      </a:r>
                      <a:r>
                        <a:rPr lang="en-US" sz="1200" dirty="0">
                          <a:solidFill>
                            <a:schemeClr val="tx1"/>
                          </a:solidFill>
                          <a:latin typeface="Arial" pitchFamily="34" charset="0"/>
                          <a:cs typeface="Arial" pitchFamily="34" charset="0"/>
                        </a:rPr>
                        <a:t> of the cost per item</a:t>
                      </a:r>
                      <a:endParaRPr lang="en-US" sz="1200" dirty="0">
                        <a:solidFill>
                          <a:schemeClr val="tx1"/>
                        </a:solidFill>
                        <a:latin typeface="Arial" pitchFamily="34" charset="0"/>
                        <a:ea typeface="Calibri"/>
                        <a:cs typeface="Arial" pitchFamily="34" charset="0"/>
                      </a:endParaRPr>
                    </a:p>
                    <a:p>
                      <a:pPr marL="0" marR="0" algn="l">
                        <a:lnSpc>
                          <a:spcPct val="100000"/>
                        </a:lnSpc>
                        <a:spcBef>
                          <a:spcPts val="0"/>
                        </a:spcBef>
                        <a:spcAft>
                          <a:spcPts val="0"/>
                        </a:spcAft>
                      </a:pPr>
                      <a:endParaRPr lang="en-US" sz="120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5"/>
                  </a:ext>
                </a:extLst>
              </a:tr>
              <a:tr h="430795">
                <a:tc>
                  <a:txBody>
                    <a:bodyPr/>
                    <a:lstStyle/>
                    <a:p>
                      <a:pPr marL="0" marR="0" algn="l">
                        <a:lnSpc>
                          <a:spcPct val="100000"/>
                        </a:lnSpc>
                        <a:spcBef>
                          <a:spcPts val="0"/>
                        </a:spcBef>
                        <a:spcAft>
                          <a:spcPts val="0"/>
                        </a:spcAft>
                      </a:pPr>
                      <a:r>
                        <a:rPr lang="en-US" sz="1200" dirty="0">
                          <a:solidFill>
                            <a:schemeClr val="tx1"/>
                          </a:solidFill>
                          <a:latin typeface="Arial" pitchFamily="34" charset="0"/>
                          <a:cs typeface="Arial" pitchFamily="34" charset="0"/>
                        </a:rPr>
                        <a:t>Diabetic Supplies (LifeScan products only)</a:t>
                      </a:r>
                      <a:endParaRPr lang="en-US" sz="120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0% </a:t>
                      </a:r>
                      <a:r>
                        <a:rPr lang="en-US" sz="1200" dirty="0">
                          <a:solidFill>
                            <a:schemeClr val="tx1"/>
                          </a:solidFill>
                          <a:latin typeface="Arial" pitchFamily="34" charset="0"/>
                          <a:cs typeface="Arial" pitchFamily="34" charset="0"/>
                        </a:rPr>
                        <a:t>of the cost per item</a:t>
                      </a:r>
                      <a:endParaRPr lang="en-US" sz="1200" dirty="0">
                        <a:solidFill>
                          <a:schemeClr val="tx1"/>
                        </a:solidFill>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itchFamily="34" charset="0"/>
                          <a:cs typeface="Arial" pitchFamily="34" charset="0"/>
                        </a:rPr>
                        <a:t>0% </a:t>
                      </a:r>
                      <a:r>
                        <a:rPr lang="en-US" sz="1200" dirty="0">
                          <a:solidFill>
                            <a:schemeClr val="tx1"/>
                          </a:solidFill>
                          <a:latin typeface="Arial" pitchFamily="34" charset="0"/>
                          <a:cs typeface="Arial" pitchFamily="34" charset="0"/>
                        </a:rPr>
                        <a:t>of the cost per item</a:t>
                      </a:r>
                      <a:endParaRPr lang="en-US" sz="1200" dirty="0">
                        <a:solidFill>
                          <a:schemeClr val="tx1"/>
                        </a:solidFill>
                        <a:latin typeface="Arial" pitchFamily="34" charset="0"/>
                        <a:ea typeface="Calibri"/>
                        <a:cs typeface="Arial" pitchFamily="34" charset="0"/>
                      </a:endParaRPr>
                    </a:p>
                  </a:txBody>
                  <a:tcPr marL="51435" marR="51435" marT="51435"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004428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sz="2000" dirty="0"/>
              <a:t>2018 MedStar Medicare Choice Care Advantage Benefit Grid </a:t>
            </a:r>
            <a:r>
              <a:rPr lang="en-US" sz="1500" dirty="0"/>
              <a:t>(cont.)</a:t>
            </a:r>
            <a:endParaRPr lang="en-US" dirty="0"/>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38</a:t>
            </a:fld>
            <a:endParaRPr lang="en-US" altLang="en-US" dirty="0"/>
          </a:p>
        </p:txBody>
      </p:sp>
      <p:sp>
        <p:nvSpPr>
          <p:cNvPr id="6" name="Rectangle 5"/>
          <p:cNvSpPr/>
          <p:nvPr/>
        </p:nvSpPr>
        <p:spPr>
          <a:xfrm>
            <a:off x="555258" y="5024550"/>
            <a:ext cx="7948662" cy="369332"/>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a:cs typeface="Arial"/>
              </a:rPr>
              <a:t>NOTE: </a:t>
            </a:r>
            <a:r>
              <a:rPr lang="en-US" sz="900"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Please do not use Benefit Grid to quote benefits – please refer to the EOC</a:t>
            </a:r>
          </a:p>
        </p:txBody>
      </p:sp>
      <p:graphicFrame>
        <p:nvGraphicFramePr>
          <p:cNvPr id="7" name="Table 6"/>
          <p:cNvGraphicFramePr>
            <a:graphicFrameLocks noGrp="1"/>
          </p:cNvGraphicFramePr>
          <p:nvPr>
            <p:extLst/>
          </p:nvPr>
        </p:nvGraphicFramePr>
        <p:xfrm>
          <a:off x="555258" y="1061028"/>
          <a:ext cx="7948662" cy="3780958"/>
        </p:xfrm>
        <a:graphic>
          <a:graphicData uri="http://schemas.openxmlformats.org/drawingml/2006/table">
            <a:tbl>
              <a:tblPr firstRow="1" bandRow="1">
                <a:tableStyleId>{B301B821-A1FF-4177-AEE7-76D212191A09}</a:tableStyleId>
              </a:tblPr>
              <a:tblGrid>
                <a:gridCol w="1575250">
                  <a:extLst>
                    <a:ext uri="{9D8B030D-6E8A-4147-A177-3AD203B41FA5}">
                      <a16:colId xmlns:a16="http://schemas.microsoft.com/office/drawing/2014/main" xmlns="" val="20000"/>
                    </a:ext>
                  </a:extLst>
                </a:gridCol>
                <a:gridCol w="3186006">
                  <a:extLst>
                    <a:ext uri="{9D8B030D-6E8A-4147-A177-3AD203B41FA5}">
                      <a16:colId xmlns:a16="http://schemas.microsoft.com/office/drawing/2014/main" xmlns="" val="20001"/>
                    </a:ext>
                  </a:extLst>
                </a:gridCol>
                <a:gridCol w="3187406">
                  <a:extLst>
                    <a:ext uri="{9D8B030D-6E8A-4147-A177-3AD203B41FA5}">
                      <a16:colId xmlns:a16="http://schemas.microsoft.com/office/drawing/2014/main" xmlns="" val="20002"/>
                    </a:ext>
                  </a:extLst>
                </a:gridCol>
              </a:tblGrid>
              <a:tr h="750921">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Benefit</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Care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Care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(Maryland)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extLst>
                  <a:ext uri="{0D108BD9-81ED-4DB2-BD59-A6C34878D82A}">
                    <a16:rowId xmlns:a16="http://schemas.microsoft.com/office/drawing/2014/main" xmlns="" val="10000"/>
                  </a:ext>
                </a:extLst>
              </a:tr>
              <a:tr h="1784775">
                <a:tc>
                  <a:txBody>
                    <a:bodyPr/>
                    <a:lstStyle/>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Lab Services, X-rays </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and Advanced Imaging Radiology Services (e.g., CT scans, MRI, MRA, PET scans, Nuclear Medicine and Stress tests)</a:t>
                      </a: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anose="020B0604020202020204" pitchFamily="34" charset="0"/>
                          <a:cs typeface="Arial" panose="020B0604020202020204" pitchFamily="34" charset="0"/>
                        </a:rPr>
                        <a:t>20% </a:t>
                      </a:r>
                      <a:r>
                        <a:rPr lang="en-US" sz="1200" dirty="0">
                          <a:solidFill>
                            <a:schemeClr val="tx1"/>
                          </a:solidFill>
                          <a:latin typeface="Arial" panose="020B0604020202020204" pitchFamily="34" charset="0"/>
                          <a:cs typeface="Arial" panose="020B0604020202020204" pitchFamily="34" charset="0"/>
                        </a:rPr>
                        <a:t>coinsurance for diagnostic tests/procedures</a:t>
                      </a:r>
                    </a:p>
                    <a:p>
                      <a:pPr marL="0" marR="0" algn="l">
                        <a:lnSpc>
                          <a:spcPct val="100000"/>
                        </a:lnSpc>
                        <a:spcBef>
                          <a:spcPts val="0"/>
                        </a:spcBef>
                        <a:spcAft>
                          <a:spcPts val="0"/>
                        </a:spcAft>
                      </a:pPr>
                      <a:r>
                        <a:rPr lang="en-US" sz="1200" b="1" dirty="0">
                          <a:solidFill>
                            <a:srgbClr val="002060"/>
                          </a:solidFill>
                          <a:latin typeface="Arial" panose="020B0604020202020204" pitchFamily="34" charset="0"/>
                          <a:cs typeface="Arial" panose="020B0604020202020204" pitchFamily="34" charset="0"/>
                        </a:rPr>
                        <a:t>$0 </a:t>
                      </a:r>
                      <a:r>
                        <a:rPr lang="en-US" sz="1200" dirty="0">
                          <a:solidFill>
                            <a:schemeClr val="tx1"/>
                          </a:solidFill>
                          <a:latin typeface="Arial" panose="020B0604020202020204" pitchFamily="34" charset="0"/>
                          <a:cs typeface="Arial" panose="020B0604020202020204" pitchFamily="34" charset="0"/>
                        </a:rPr>
                        <a:t>copay for lab services</a:t>
                      </a:r>
                    </a:p>
                    <a:p>
                      <a:pPr marL="0" marR="0" algn="l">
                        <a:lnSpc>
                          <a:spcPct val="100000"/>
                        </a:lnSpc>
                        <a:spcBef>
                          <a:spcPts val="0"/>
                        </a:spcBef>
                        <a:spcAft>
                          <a:spcPts val="0"/>
                        </a:spcAft>
                      </a:pPr>
                      <a:r>
                        <a:rPr lang="en-US" sz="1200" b="1" baseline="0" dirty="0">
                          <a:solidFill>
                            <a:srgbClr val="002060"/>
                          </a:solidFill>
                          <a:latin typeface="Arial" panose="020B0604020202020204" pitchFamily="34" charset="0"/>
                          <a:cs typeface="Arial" panose="020B0604020202020204" pitchFamily="34" charset="0"/>
                        </a:rPr>
                        <a:t>$20 </a:t>
                      </a:r>
                      <a:r>
                        <a:rPr lang="en-US" sz="1200" baseline="0" dirty="0">
                          <a:solidFill>
                            <a:schemeClr val="tx1"/>
                          </a:solidFill>
                          <a:latin typeface="Arial" panose="020B0604020202020204" pitchFamily="34" charset="0"/>
                          <a:cs typeface="Arial" panose="020B0604020202020204" pitchFamily="34" charset="0"/>
                        </a:rPr>
                        <a:t>copay</a:t>
                      </a:r>
                      <a:r>
                        <a:rPr lang="en-US" sz="1200" dirty="0">
                          <a:solidFill>
                            <a:schemeClr val="tx1"/>
                          </a:solidFill>
                          <a:latin typeface="Arial" panose="020B0604020202020204" pitchFamily="34" charset="0"/>
                          <a:cs typeface="Arial" panose="020B0604020202020204" pitchFamily="34" charset="0"/>
                        </a:rPr>
                        <a:t> for X-rays or ultrasound</a:t>
                      </a:r>
                    </a:p>
                    <a:p>
                      <a:pPr marL="0" marR="0" algn="l">
                        <a:lnSpc>
                          <a:spcPct val="100000"/>
                        </a:lnSpc>
                        <a:spcBef>
                          <a:spcPts val="0"/>
                        </a:spcBef>
                        <a:spcAft>
                          <a:spcPts val="0"/>
                        </a:spcAft>
                      </a:pPr>
                      <a:r>
                        <a:rPr lang="en-US" sz="1200" b="1" dirty="0">
                          <a:solidFill>
                            <a:srgbClr val="002060"/>
                          </a:solidFill>
                          <a:latin typeface="Arial" panose="020B0604020202020204" pitchFamily="34" charset="0"/>
                          <a:cs typeface="Arial" panose="020B0604020202020204" pitchFamily="34" charset="0"/>
                        </a:rPr>
                        <a:t>$200 </a:t>
                      </a:r>
                      <a:r>
                        <a:rPr lang="en-US" sz="1200" dirty="0">
                          <a:solidFill>
                            <a:schemeClr val="tx1"/>
                          </a:solidFill>
                          <a:latin typeface="Arial" panose="020B0604020202020204" pitchFamily="34" charset="0"/>
                          <a:cs typeface="Arial" panose="020B0604020202020204" pitchFamily="34" charset="0"/>
                        </a:rPr>
                        <a:t>copay for each advanced imaging radiology service (e.g. CT scans,</a:t>
                      </a:r>
                      <a:r>
                        <a:rPr lang="en-US" sz="1200" baseline="0" dirty="0">
                          <a:solidFill>
                            <a:schemeClr val="tx1"/>
                          </a:solidFill>
                          <a:latin typeface="Arial" panose="020B0604020202020204" pitchFamily="34" charset="0"/>
                          <a:cs typeface="Arial" panose="020B0604020202020204" pitchFamily="34" charset="0"/>
                        </a:rPr>
                        <a:t> MRI, MRA, PET scans)</a:t>
                      </a:r>
                      <a:endParaRPr lang="en-US" sz="1200" dirty="0">
                        <a:solidFill>
                          <a:schemeClr val="tx1"/>
                        </a:solidFill>
                        <a:latin typeface="Arial" panose="020B0604020202020204" pitchFamily="34" charset="0"/>
                        <a:cs typeface="Arial" panose="020B0604020202020204" pitchFamily="34" charset="0"/>
                      </a:endParaRPr>
                    </a:p>
                    <a:p>
                      <a:pPr marL="0" marR="0" algn="l">
                        <a:lnSpc>
                          <a:spcPct val="100000"/>
                        </a:lnSpc>
                        <a:spcBef>
                          <a:spcPts val="0"/>
                        </a:spcBef>
                        <a:spcAft>
                          <a:spcPts val="0"/>
                        </a:spcAft>
                      </a:pPr>
                      <a:r>
                        <a:rPr lang="en-US" sz="1200" b="1" dirty="0">
                          <a:solidFill>
                            <a:srgbClr val="002060"/>
                          </a:solidFill>
                          <a:latin typeface="Arial" panose="020B0604020202020204" pitchFamily="34" charset="0"/>
                          <a:cs typeface="Arial" panose="020B0604020202020204" pitchFamily="34" charset="0"/>
                        </a:rPr>
                        <a:t>20% </a:t>
                      </a:r>
                      <a:r>
                        <a:rPr lang="en-US" sz="1200" dirty="0">
                          <a:solidFill>
                            <a:schemeClr val="tx1"/>
                          </a:solidFill>
                          <a:latin typeface="Arial" panose="020B0604020202020204" pitchFamily="34" charset="0"/>
                          <a:cs typeface="Arial" panose="020B0604020202020204" pitchFamily="34" charset="0"/>
                        </a:rPr>
                        <a:t>coinsurance for therapeutic radiology</a:t>
                      </a:r>
                    </a:p>
                  </a:txBody>
                  <a:tcPr marL="51435" marR="51435" marT="51435" marB="0"/>
                </a:tc>
                <a:tc>
                  <a:txBody>
                    <a:bodyPr/>
                    <a:lstStyle/>
                    <a:p>
                      <a:pPr marL="0" marR="0" algn="l">
                        <a:lnSpc>
                          <a:spcPct val="100000"/>
                        </a:lnSpc>
                        <a:spcBef>
                          <a:spcPts val="0"/>
                        </a:spcBef>
                        <a:spcAft>
                          <a:spcPts val="0"/>
                        </a:spcAft>
                      </a:pPr>
                      <a:r>
                        <a:rPr lang="en-US" sz="1200" b="1" dirty="0">
                          <a:solidFill>
                            <a:srgbClr val="002060"/>
                          </a:solidFill>
                          <a:latin typeface="Arial" panose="020B0604020202020204" pitchFamily="34" charset="0"/>
                          <a:cs typeface="Arial" panose="020B0604020202020204" pitchFamily="34" charset="0"/>
                        </a:rPr>
                        <a:t>20%</a:t>
                      </a:r>
                      <a:r>
                        <a:rPr lang="en-US" sz="1200" dirty="0">
                          <a:solidFill>
                            <a:schemeClr val="tx1"/>
                          </a:solidFill>
                          <a:latin typeface="Arial" panose="020B0604020202020204" pitchFamily="34" charset="0"/>
                          <a:cs typeface="Arial" panose="020B0604020202020204" pitchFamily="34" charset="0"/>
                        </a:rPr>
                        <a:t> coinsurance for diagnostic tests/procedures</a:t>
                      </a:r>
                    </a:p>
                    <a:p>
                      <a:pPr marL="0" marR="0" algn="l">
                        <a:lnSpc>
                          <a:spcPct val="100000"/>
                        </a:lnSpc>
                        <a:spcBef>
                          <a:spcPts val="0"/>
                        </a:spcBef>
                        <a:spcAft>
                          <a:spcPts val="0"/>
                        </a:spcAft>
                      </a:pPr>
                      <a:r>
                        <a:rPr lang="en-US" sz="1200" b="1" dirty="0">
                          <a:solidFill>
                            <a:srgbClr val="002060"/>
                          </a:solidFill>
                          <a:latin typeface="Arial" panose="020B0604020202020204" pitchFamily="34" charset="0"/>
                          <a:cs typeface="Arial" panose="020B0604020202020204" pitchFamily="34" charset="0"/>
                        </a:rPr>
                        <a:t>$0 </a:t>
                      </a:r>
                      <a:r>
                        <a:rPr lang="en-US" sz="1200" dirty="0">
                          <a:solidFill>
                            <a:schemeClr val="tx1"/>
                          </a:solidFill>
                          <a:latin typeface="Arial" panose="020B0604020202020204" pitchFamily="34" charset="0"/>
                          <a:cs typeface="Arial" panose="020B0604020202020204" pitchFamily="34" charset="0"/>
                        </a:rPr>
                        <a:t>copay for lab services</a:t>
                      </a:r>
                    </a:p>
                    <a:p>
                      <a:pPr marL="0" marR="0" algn="l">
                        <a:lnSpc>
                          <a:spcPct val="100000"/>
                        </a:lnSpc>
                        <a:spcBef>
                          <a:spcPts val="0"/>
                        </a:spcBef>
                        <a:spcAft>
                          <a:spcPts val="0"/>
                        </a:spcAft>
                      </a:pPr>
                      <a:r>
                        <a:rPr lang="en-US" sz="1200" b="1" baseline="0" dirty="0">
                          <a:solidFill>
                            <a:srgbClr val="002060"/>
                          </a:solidFill>
                          <a:latin typeface="Arial" panose="020B0604020202020204" pitchFamily="34" charset="0"/>
                          <a:cs typeface="Arial" panose="020B0604020202020204" pitchFamily="34" charset="0"/>
                        </a:rPr>
                        <a:t>$20 </a:t>
                      </a:r>
                      <a:r>
                        <a:rPr lang="en-US" sz="1200" baseline="0" dirty="0">
                          <a:solidFill>
                            <a:schemeClr val="tx1"/>
                          </a:solidFill>
                          <a:latin typeface="Arial" panose="020B0604020202020204" pitchFamily="34" charset="0"/>
                          <a:cs typeface="Arial" panose="020B0604020202020204" pitchFamily="34" charset="0"/>
                        </a:rPr>
                        <a:t>copay</a:t>
                      </a:r>
                      <a:r>
                        <a:rPr lang="en-US" sz="1200" dirty="0">
                          <a:solidFill>
                            <a:schemeClr val="tx1"/>
                          </a:solidFill>
                          <a:latin typeface="Arial" panose="020B0604020202020204" pitchFamily="34" charset="0"/>
                          <a:cs typeface="Arial" panose="020B0604020202020204" pitchFamily="34" charset="0"/>
                        </a:rPr>
                        <a:t> for X-rays or ultrasound</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anose="020B0604020202020204" pitchFamily="34" charset="0"/>
                          <a:cs typeface="Arial" panose="020B0604020202020204" pitchFamily="34" charset="0"/>
                        </a:rPr>
                        <a:t>$200 </a:t>
                      </a:r>
                      <a:r>
                        <a:rPr lang="en-US" sz="1200" dirty="0">
                          <a:solidFill>
                            <a:schemeClr val="tx1"/>
                          </a:solidFill>
                          <a:latin typeface="Arial" panose="020B0604020202020204" pitchFamily="34" charset="0"/>
                          <a:cs typeface="Arial" panose="020B0604020202020204" pitchFamily="34" charset="0"/>
                        </a:rPr>
                        <a:t>copay for each advanced imaging radiology service (e.g. CT scans,</a:t>
                      </a:r>
                      <a:r>
                        <a:rPr lang="en-US" sz="1200" baseline="0" dirty="0">
                          <a:solidFill>
                            <a:schemeClr val="tx1"/>
                          </a:solidFill>
                          <a:latin typeface="Arial" panose="020B0604020202020204" pitchFamily="34" charset="0"/>
                          <a:cs typeface="Arial" panose="020B0604020202020204" pitchFamily="34" charset="0"/>
                        </a:rPr>
                        <a:t> MRI, MRA, PET scans)</a:t>
                      </a:r>
                      <a:endParaRPr lang="en-US" sz="1200" dirty="0">
                        <a:solidFill>
                          <a:schemeClr val="tx1"/>
                        </a:solidFill>
                        <a:latin typeface="Arial" panose="020B0604020202020204" pitchFamily="34" charset="0"/>
                        <a:cs typeface="Arial" panose="020B0604020202020204" pitchFamily="34" charset="0"/>
                      </a:endParaRPr>
                    </a:p>
                    <a:p>
                      <a:pPr marL="0" marR="0" algn="l">
                        <a:lnSpc>
                          <a:spcPct val="100000"/>
                        </a:lnSpc>
                        <a:spcBef>
                          <a:spcPts val="0"/>
                        </a:spcBef>
                        <a:spcAft>
                          <a:spcPts val="0"/>
                        </a:spcAft>
                      </a:pPr>
                      <a:r>
                        <a:rPr lang="en-US" sz="1200" b="1" dirty="0">
                          <a:solidFill>
                            <a:srgbClr val="002060"/>
                          </a:solidFill>
                          <a:latin typeface="Arial" panose="020B0604020202020204" pitchFamily="34" charset="0"/>
                          <a:cs typeface="Arial" panose="020B0604020202020204" pitchFamily="34" charset="0"/>
                        </a:rPr>
                        <a:t>20%</a:t>
                      </a:r>
                      <a:r>
                        <a:rPr lang="en-US" sz="1200" dirty="0">
                          <a:solidFill>
                            <a:schemeClr val="tx1"/>
                          </a:solidFill>
                          <a:latin typeface="Arial" panose="020B0604020202020204" pitchFamily="34" charset="0"/>
                          <a:cs typeface="Arial" panose="020B0604020202020204" pitchFamily="34" charset="0"/>
                        </a:rPr>
                        <a:t> coinsurance for therapeutic radiology</a:t>
                      </a:r>
                    </a:p>
                  </a:txBody>
                  <a:tcPr marL="51435" marR="51435" marT="51435" marB="0"/>
                </a:tc>
                <a:extLst>
                  <a:ext uri="{0D108BD9-81ED-4DB2-BD59-A6C34878D82A}">
                    <a16:rowId xmlns:a16="http://schemas.microsoft.com/office/drawing/2014/main" xmlns="" val="10001"/>
                  </a:ext>
                </a:extLst>
              </a:tr>
              <a:tr h="1245262">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Preventive Services</a:t>
                      </a:r>
                      <a:endParaRPr lang="en-US" sz="1200" dirty="0">
                        <a:latin typeface="Arial" pitchFamily="34" charset="0"/>
                        <a:ea typeface="Calibri"/>
                        <a:cs typeface="Arial" pitchFamily="34" charset="0"/>
                      </a:endParaRPr>
                    </a:p>
                  </a:txBody>
                  <a:tcPr marL="51435" marR="51435" marT="51435" marB="0"/>
                </a:tc>
                <a:tc>
                  <a:txBody>
                    <a:bodyPr/>
                    <a:lstStyle/>
                    <a:p>
                      <a:r>
                        <a:rPr lang="en-US" sz="1200" b="1" dirty="0">
                          <a:solidFill>
                            <a:srgbClr val="002060"/>
                          </a:solidFill>
                          <a:latin typeface="Arial" pitchFamily="34" charset="0"/>
                          <a:cs typeface="Arial" pitchFamily="34" charset="0"/>
                        </a:rPr>
                        <a:t>$0 </a:t>
                      </a:r>
                      <a:r>
                        <a:rPr lang="en-US" sz="1200" b="0" dirty="0">
                          <a:solidFill>
                            <a:schemeClr val="tx1"/>
                          </a:solidFill>
                          <a:latin typeface="Arial" pitchFamily="34" charset="0"/>
                          <a:cs typeface="Arial" pitchFamily="34" charset="0"/>
                        </a:rPr>
                        <a:t>copay for annual wellness exam, routine physical exam, immunizations (e.g., flu and pneumonia) and preventive screenings, including mammograms, Pap, pelvic, prostate, colorectal exams and bone mass measurement</a:t>
                      </a:r>
                    </a:p>
                  </a:txBody>
                  <a:tcPr marL="51435" marR="51435" marT="51435" marB="0"/>
                </a:tc>
                <a:tc>
                  <a:txBody>
                    <a:bodyPr/>
                    <a:lstStyle/>
                    <a:p>
                      <a:r>
                        <a:rPr lang="en-US" sz="1200" b="1" dirty="0">
                          <a:solidFill>
                            <a:srgbClr val="002060"/>
                          </a:solidFill>
                          <a:latin typeface="Arial" pitchFamily="34" charset="0"/>
                          <a:cs typeface="Arial" pitchFamily="34" charset="0"/>
                        </a:rPr>
                        <a:t>$0</a:t>
                      </a:r>
                      <a:r>
                        <a:rPr lang="en-US" sz="1200" dirty="0">
                          <a:solidFill>
                            <a:schemeClr val="tx1"/>
                          </a:solidFill>
                          <a:latin typeface="Arial" pitchFamily="34" charset="0"/>
                          <a:cs typeface="Arial" pitchFamily="34" charset="0"/>
                        </a:rPr>
                        <a:t> copay for annual wellness exam, routine physical exam, immunizations (e.g., flu and pneumonia) and preventive screenings, including mammograms, Pap, pelvic, prostate, colorectal exams and bone mass measurement</a:t>
                      </a:r>
                    </a:p>
                  </a:txBody>
                  <a:tcPr marL="51435" marR="51435" marT="51435"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1499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a:t/>
            </a:r>
            <a:br>
              <a:rPr lang="en-US" dirty="0"/>
            </a:br>
            <a:r>
              <a:rPr lang="en-US" dirty="0"/>
              <a:t>What’s Changing for 2018: </a:t>
            </a:r>
            <a:br>
              <a:rPr lang="en-US" dirty="0"/>
            </a:br>
            <a:r>
              <a:rPr lang="en-US" dirty="0"/>
              <a:t>Service Area Reduction &amp; Benefit Changes</a:t>
            </a:r>
            <a:br>
              <a:rPr lang="en-US" dirty="0"/>
            </a:br>
            <a:r>
              <a:rPr lang="en-US" dirty="0"/>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3040BA6A-68B6-4FB1-9338-1468C929A70B}" type="slidenum">
              <a:rPr lang="en-US" altLang="en-US" smtClean="0">
                <a:solidFill>
                  <a:prstClr val="white"/>
                </a:solidFill>
              </a:rPr>
              <a:pPr>
                <a:defRPr/>
              </a:pPr>
              <a:t>3</a:t>
            </a:fld>
            <a:endParaRPr lang="en-US" altLang="en-US" dirty="0">
              <a:solidFill>
                <a:prstClr val="white"/>
              </a:solidFill>
            </a:endParaRPr>
          </a:p>
        </p:txBody>
      </p:sp>
    </p:spTree>
    <p:extLst>
      <p:ext uri="{BB962C8B-B14F-4D97-AF65-F5344CB8AC3E}">
        <p14:creationId xmlns:p14="http://schemas.microsoft.com/office/powerpoint/2010/main" val="2410747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43" y="508516"/>
            <a:ext cx="6457950" cy="857250"/>
          </a:xfrm>
        </p:spPr>
        <p:txBody>
          <a:bodyPr>
            <a:normAutofit fontScale="90000"/>
          </a:bodyPr>
          <a:lstStyle/>
          <a:p>
            <a:r>
              <a:rPr lang="en-US" dirty="0"/>
              <a:t>2018 MedStar Medicare Choice Care Advantage Additional Benefits and Services</a:t>
            </a:r>
            <a:br>
              <a:rPr lang="en-US" dirty="0"/>
            </a:br>
            <a:r>
              <a:rPr lang="en-US" sz="1500" dirty="0"/>
              <a:t/>
            </a:r>
            <a:br>
              <a:rPr lang="en-US" sz="1500" dirty="0"/>
            </a:br>
            <a:r>
              <a:rPr lang="en-US" sz="1800" dirty="0"/>
              <a:t>Our MedStar Medicare Choice Care Advantage plan provides the following additional benefits and services:</a:t>
            </a:r>
            <a:r>
              <a:rPr lang="en-US" sz="1500" dirty="0"/>
              <a:t/>
            </a:r>
            <a:br>
              <a:rPr lang="en-US" sz="1500"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39</a:t>
            </a:fld>
            <a:endParaRPr lang="en-US" altLang="en-US" dirty="0"/>
          </a:p>
        </p:txBody>
      </p:sp>
      <p:graphicFrame>
        <p:nvGraphicFramePr>
          <p:cNvPr id="6" name="Diagram 5"/>
          <p:cNvGraphicFramePr/>
          <p:nvPr>
            <p:extLst/>
          </p:nvPr>
        </p:nvGraphicFramePr>
        <p:xfrm>
          <a:off x="1124443" y="2250832"/>
          <a:ext cx="831593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5215909" y="2553788"/>
            <a:ext cx="1316736" cy="1060704"/>
          </a:xfrm>
          <a:prstGeom prst="roundRect">
            <a:avLst>
              <a:gd name="adj" fmla="val 5394"/>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dirty="0">
              <a:solidFill>
                <a:prstClr val="white"/>
              </a:solidFill>
            </a:endParaRPr>
          </a:p>
        </p:txBody>
      </p:sp>
      <p:sp>
        <p:nvSpPr>
          <p:cNvPr id="12" name="Rounded Rectangle 11"/>
          <p:cNvSpPr/>
          <p:nvPr/>
        </p:nvSpPr>
        <p:spPr>
          <a:xfrm>
            <a:off x="3840982" y="2545475"/>
            <a:ext cx="1316736" cy="1060704"/>
          </a:xfrm>
          <a:prstGeom prst="roundRect">
            <a:avLst/>
          </a:prstGeom>
          <a:blipFill>
            <a:blip r:embed="rId7" cstate="print">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TextBox 4"/>
          <p:cNvSpPr txBox="1"/>
          <p:nvPr/>
        </p:nvSpPr>
        <p:spPr>
          <a:xfrm>
            <a:off x="3672234" y="3522276"/>
            <a:ext cx="1654232" cy="523220"/>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latin typeface="Arial" panose="020B0604020202020204" pitchFamily="34" charset="0"/>
                <a:cs typeface="Arial" panose="020B0604020202020204" pitchFamily="34" charset="0"/>
              </a:rPr>
              <a:t>Fitness </a:t>
            </a:r>
          </a:p>
          <a:p>
            <a:pPr algn="ctr" fontAlgn="auto">
              <a:spcBef>
                <a:spcPts val="0"/>
              </a:spcBef>
              <a:spcAft>
                <a:spcPts val="0"/>
              </a:spcAft>
            </a:pPr>
            <a:r>
              <a:rPr lang="en-US" sz="1400" dirty="0">
                <a:solidFill>
                  <a:prstClr val="black"/>
                </a:solidFill>
                <a:latin typeface="Arial" panose="020B0604020202020204" pitchFamily="34" charset="0"/>
                <a:cs typeface="Arial" panose="020B0604020202020204" pitchFamily="34" charset="0"/>
              </a:rPr>
              <a:t>Benefit</a:t>
            </a:r>
          </a:p>
        </p:txBody>
      </p:sp>
    </p:spTree>
    <p:extLst>
      <p:ext uri="{BB962C8B-B14F-4D97-AF65-F5344CB8AC3E}">
        <p14:creationId xmlns:p14="http://schemas.microsoft.com/office/powerpoint/2010/main" val="617846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2018 MedStar Medicare Choice Care Advantage </a:t>
            </a:r>
            <a:br>
              <a:rPr lang="en-US" sz="2000" dirty="0"/>
            </a:br>
            <a:r>
              <a:rPr lang="en-US" sz="2000" dirty="0"/>
              <a:t>Additional Benefits and Services</a:t>
            </a:r>
          </a:p>
        </p:txBody>
      </p:sp>
      <p:graphicFrame>
        <p:nvGraphicFramePr>
          <p:cNvPr id="4" name="Table 3"/>
          <p:cNvGraphicFramePr>
            <a:graphicFrameLocks noGrp="1"/>
          </p:cNvGraphicFramePr>
          <p:nvPr>
            <p:extLst/>
          </p:nvPr>
        </p:nvGraphicFramePr>
        <p:xfrm>
          <a:off x="457200" y="1083302"/>
          <a:ext cx="8451476" cy="4212140"/>
        </p:xfrm>
        <a:graphic>
          <a:graphicData uri="http://schemas.openxmlformats.org/drawingml/2006/table">
            <a:tbl>
              <a:tblPr firstRow="1" bandRow="1">
                <a:tableStyleId>{B301B821-A1FF-4177-AEE7-76D212191A09}</a:tableStyleId>
              </a:tblPr>
              <a:tblGrid>
                <a:gridCol w="1674896">
                  <a:extLst>
                    <a:ext uri="{9D8B030D-6E8A-4147-A177-3AD203B41FA5}">
                      <a16:colId xmlns:a16="http://schemas.microsoft.com/office/drawing/2014/main" xmlns="" val="20000"/>
                    </a:ext>
                  </a:extLst>
                </a:gridCol>
                <a:gridCol w="3387545">
                  <a:extLst>
                    <a:ext uri="{9D8B030D-6E8A-4147-A177-3AD203B41FA5}">
                      <a16:colId xmlns:a16="http://schemas.microsoft.com/office/drawing/2014/main" xmlns="" val="20001"/>
                    </a:ext>
                  </a:extLst>
                </a:gridCol>
                <a:gridCol w="3389035">
                  <a:extLst>
                    <a:ext uri="{9D8B030D-6E8A-4147-A177-3AD203B41FA5}">
                      <a16:colId xmlns:a16="http://schemas.microsoft.com/office/drawing/2014/main" xmlns="" val="20002"/>
                    </a:ext>
                  </a:extLst>
                </a:gridCol>
              </a:tblGrid>
              <a:tr h="507358">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Benefit</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Care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Care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(Maryland)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extLst>
                  <a:ext uri="{0D108BD9-81ED-4DB2-BD59-A6C34878D82A}">
                    <a16:rowId xmlns:a16="http://schemas.microsoft.com/office/drawing/2014/main" xmlns="" val="10000"/>
                  </a:ext>
                </a:extLst>
              </a:tr>
              <a:tr h="661982">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Routine Vision</a:t>
                      </a:r>
                    </a:p>
                    <a:p>
                      <a:pPr marL="0" marR="0" algn="l">
                        <a:lnSpc>
                          <a:spcPct val="100000"/>
                        </a:lnSpc>
                        <a:spcBef>
                          <a:spcPts val="0"/>
                        </a:spcBef>
                        <a:spcAft>
                          <a:spcPts val="0"/>
                        </a:spcAft>
                      </a:pPr>
                      <a:endParaRPr lang="en-US" sz="1200" dirty="0">
                        <a:latin typeface="Arial" pitchFamily="34" charset="0"/>
                        <a:ea typeface="Calibri"/>
                        <a:cs typeface="Arial" pitchFamily="34" charset="0"/>
                      </a:endParaRPr>
                    </a:p>
                  </a:txBody>
                  <a:tcPr marL="51435" marR="51435" marT="51435" marB="0"/>
                </a:tc>
                <a:tc>
                  <a:txBody>
                    <a:bodyPr/>
                    <a:lstStyle/>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copay for one routine eye exam per year</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$100 allowance toward the cost of one pair of glasses (frames and lenses) or contact lenses  every year</a:t>
                      </a:r>
                    </a:p>
                  </a:txBody>
                  <a:tcPr marL="51435" marR="51435" marT="51435" marB="0"/>
                </a:tc>
                <a:tc>
                  <a:txBody>
                    <a:bodyPr/>
                    <a:lstStyle/>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$0 copay for one routine eye exam per year</a:t>
                      </a:r>
                    </a:p>
                    <a:p>
                      <a:pPr marL="0" marR="0" algn="l">
                        <a:lnSpc>
                          <a:spcPct val="100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$100 allowance toward the cost of one pair of glasses (frames and lenses) or contact lenses  every year</a:t>
                      </a:r>
                    </a:p>
                    <a:p>
                      <a:pPr marL="0" marR="0" algn="l">
                        <a:lnSpc>
                          <a:spcPct val="100000"/>
                        </a:lnSpc>
                        <a:spcBef>
                          <a:spcPts val="0"/>
                        </a:spcBef>
                        <a:spcAft>
                          <a:spcPts val="0"/>
                        </a:spcAft>
                      </a:pPr>
                      <a:endParaRPr lang="en-US" sz="1200" dirty="0">
                        <a:solidFill>
                          <a:schemeClr val="tx1"/>
                        </a:solidFill>
                        <a:latin typeface="Arial" panose="020B0604020202020204" pitchFamily="34" charset="0"/>
                        <a:cs typeface="Arial" panose="020B0604020202020204" pitchFamily="34" charset="0"/>
                      </a:endParaRPr>
                    </a:p>
                  </a:txBody>
                  <a:tcPr marL="51435" marR="51435" marT="51435" marB="0"/>
                </a:tc>
                <a:extLst>
                  <a:ext uri="{0D108BD9-81ED-4DB2-BD59-A6C34878D82A}">
                    <a16:rowId xmlns:a16="http://schemas.microsoft.com/office/drawing/2014/main" xmlns="" val="10001"/>
                  </a:ext>
                </a:extLst>
              </a:tr>
              <a:tr h="1407450">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Dental Services</a:t>
                      </a:r>
                      <a:endParaRPr lang="en-US" sz="1200" b="1" dirty="0">
                        <a:latin typeface="Arial" pitchFamily="34" charset="0"/>
                        <a:ea typeface="Calibri"/>
                        <a:cs typeface="Arial" pitchFamily="34" charset="0"/>
                      </a:endParaRPr>
                    </a:p>
                  </a:txBody>
                  <a:tcPr marL="51435" marR="51435" marT="51435" marB="0"/>
                </a:tc>
                <a:tc>
                  <a:txBody>
                    <a:bodyPr/>
                    <a:lstStyle/>
                    <a:p>
                      <a:pPr marL="0" marR="0">
                        <a:lnSpc>
                          <a:spcPct val="115000"/>
                        </a:lnSpc>
                        <a:spcBef>
                          <a:spcPts val="0"/>
                        </a:spcBef>
                        <a:spcAft>
                          <a:spcPts val="0"/>
                        </a:spcAft>
                      </a:pPr>
                      <a:r>
                        <a:rPr lang="en-US" sz="1200" b="1" u="sng" dirty="0">
                          <a:solidFill>
                            <a:schemeClr val="tx1"/>
                          </a:solidFill>
                          <a:effectLst/>
                          <a:latin typeface="Arial" panose="020B0604020202020204" pitchFamily="34" charset="0"/>
                          <a:cs typeface="Arial" panose="020B0604020202020204" pitchFamily="34" charset="0"/>
                        </a:rPr>
                        <a:t>Routine Preventive Dental Services</a:t>
                      </a:r>
                    </a:p>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$45</a:t>
                      </a:r>
                      <a:r>
                        <a:rPr lang="en-US" sz="1200" b="0" baseline="0" dirty="0">
                          <a:solidFill>
                            <a:schemeClr val="tx1"/>
                          </a:solidFill>
                          <a:effectLst/>
                          <a:latin typeface="Arial" panose="020B0604020202020204" pitchFamily="34" charset="0"/>
                          <a:cs typeface="Arial" panose="020B0604020202020204" pitchFamily="34" charset="0"/>
                        </a:rPr>
                        <a:t> copay for routine preventive dental visit</a:t>
                      </a:r>
                    </a:p>
                    <a:p>
                      <a:pPr marL="0" marR="0">
                        <a:lnSpc>
                          <a:spcPct val="115000"/>
                        </a:lnSpc>
                        <a:spcBef>
                          <a:spcPts val="0"/>
                        </a:spcBef>
                        <a:spcAft>
                          <a:spcPts val="0"/>
                        </a:spcAft>
                      </a:pPr>
                      <a:endParaRPr lang="en-US" sz="1200" b="0" baseline="0" dirty="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200" b="0" baseline="0" dirty="0">
                          <a:solidFill>
                            <a:schemeClr val="tx1"/>
                          </a:solidFill>
                          <a:effectLst/>
                          <a:latin typeface="Arial" panose="020B0604020202020204" pitchFamily="34" charset="0"/>
                          <a:cs typeface="Arial" panose="020B0604020202020204" pitchFamily="34" charset="0"/>
                        </a:rPr>
                        <a:t>Covered routine preventive dental services include:</a:t>
                      </a:r>
                    </a:p>
                    <a:p>
                      <a:pPr marL="171450" marR="0" indent="-171450">
                        <a:lnSpc>
                          <a:spcPct val="115000"/>
                        </a:lnSpc>
                        <a:spcBef>
                          <a:spcPts val="0"/>
                        </a:spcBef>
                        <a:spcAft>
                          <a:spcPts val="0"/>
                        </a:spcAft>
                        <a:buFont typeface="Arial" panose="020B0604020202020204" pitchFamily="34" charset="0"/>
                        <a:buChar char="•"/>
                      </a:pPr>
                      <a:r>
                        <a:rPr lang="en-US" sz="1200" b="0" baseline="0" dirty="0">
                          <a:solidFill>
                            <a:schemeClr val="tx1"/>
                          </a:solidFill>
                          <a:effectLst/>
                          <a:latin typeface="Arial" panose="020B0604020202020204" pitchFamily="34" charset="0"/>
                          <a:cs typeface="Arial" panose="020B0604020202020204" pitchFamily="34" charset="0"/>
                        </a:rPr>
                        <a:t>oral exam and cleaning / one every six months</a:t>
                      </a:r>
                    </a:p>
                    <a:p>
                      <a:pPr marL="171450" marR="0" indent="-171450">
                        <a:lnSpc>
                          <a:spcPct val="115000"/>
                        </a:lnSpc>
                        <a:spcBef>
                          <a:spcPts val="0"/>
                        </a:spcBef>
                        <a:spcAft>
                          <a:spcPts val="0"/>
                        </a:spcAft>
                        <a:buFont typeface="Arial" panose="020B0604020202020204" pitchFamily="34" charset="0"/>
                        <a:buChar char="•"/>
                      </a:pPr>
                      <a:r>
                        <a:rPr lang="en-US" sz="1200" b="0" baseline="0" dirty="0">
                          <a:solidFill>
                            <a:schemeClr val="tx1"/>
                          </a:solidFill>
                          <a:effectLst/>
                          <a:latin typeface="Arial" panose="020B0604020202020204" pitchFamily="34" charset="0"/>
                          <a:cs typeface="Arial" panose="020B0604020202020204" pitchFamily="34" charset="0"/>
                        </a:rPr>
                        <a:t>fluoride treatment / one per year </a:t>
                      </a:r>
                    </a:p>
                    <a:p>
                      <a:pPr marL="171450" marR="0" indent="-171450">
                        <a:lnSpc>
                          <a:spcPct val="115000"/>
                        </a:lnSpc>
                        <a:spcBef>
                          <a:spcPts val="0"/>
                        </a:spcBef>
                        <a:spcAft>
                          <a:spcPts val="0"/>
                        </a:spcAft>
                        <a:buFont typeface="Arial" panose="020B0604020202020204" pitchFamily="34" charset="0"/>
                        <a:buChar char="•"/>
                      </a:pPr>
                      <a:r>
                        <a:rPr lang="en-US" sz="1200" b="0" baseline="0" dirty="0">
                          <a:solidFill>
                            <a:schemeClr val="tx1"/>
                          </a:solidFill>
                          <a:effectLst/>
                          <a:latin typeface="Arial" panose="020B0604020202020204" pitchFamily="34" charset="0"/>
                          <a:cs typeface="Arial" panose="020B0604020202020204" pitchFamily="34" charset="0"/>
                        </a:rPr>
                        <a:t>Full mouth dental X-ray / one per year</a:t>
                      </a:r>
                      <a:endParaRPr lang="en-US" sz="1200" b="1" u="sng" baseline="0" dirty="0">
                        <a:solidFill>
                          <a:schemeClr val="tx1"/>
                        </a:solidFill>
                        <a:effectLst/>
                        <a:latin typeface="Arial" pitchFamily="34" charset="0"/>
                        <a:ea typeface="Times New Roman"/>
                        <a:cs typeface="Arial" pitchFamily="34" charset="0"/>
                      </a:endParaRPr>
                    </a:p>
                  </a:txBody>
                  <a:tcPr marL="38576" marR="38576" marT="0" marB="0"/>
                </a:tc>
                <a:tc>
                  <a:txBody>
                    <a:bodyPr/>
                    <a:lstStyle/>
                    <a:p>
                      <a:pPr marL="0" marR="0">
                        <a:lnSpc>
                          <a:spcPct val="115000"/>
                        </a:lnSpc>
                        <a:spcBef>
                          <a:spcPts val="0"/>
                        </a:spcBef>
                        <a:spcAft>
                          <a:spcPts val="0"/>
                        </a:spcAft>
                      </a:pPr>
                      <a:r>
                        <a:rPr lang="en-US" sz="1200" b="1" u="sng" dirty="0">
                          <a:solidFill>
                            <a:schemeClr val="tx1"/>
                          </a:solidFill>
                          <a:effectLst/>
                          <a:latin typeface="Arial" panose="020B0604020202020204" pitchFamily="34" charset="0"/>
                          <a:cs typeface="Arial" panose="020B0604020202020204" pitchFamily="34" charset="0"/>
                        </a:rPr>
                        <a:t>Routine Preventive Dental Services</a:t>
                      </a:r>
                    </a:p>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$45</a:t>
                      </a:r>
                      <a:r>
                        <a:rPr lang="en-US" sz="1200" b="0" baseline="0" dirty="0">
                          <a:solidFill>
                            <a:schemeClr val="tx1"/>
                          </a:solidFill>
                          <a:effectLst/>
                          <a:latin typeface="Arial" panose="020B0604020202020204" pitchFamily="34" charset="0"/>
                          <a:cs typeface="Arial" panose="020B0604020202020204" pitchFamily="34" charset="0"/>
                        </a:rPr>
                        <a:t> copay for routine preventive dental visit</a:t>
                      </a:r>
                    </a:p>
                    <a:p>
                      <a:pPr marL="0" marR="0">
                        <a:lnSpc>
                          <a:spcPct val="115000"/>
                        </a:lnSpc>
                        <a:spcBef>
                          <a:spcPts val="0"/>
                        </a:spcBef>
                        <a:spcAft>
                          <a:spcPts val="0"/>
                        </a:spcAft>
                      </a:pPr>
                      <a:endParaRPr lang="en-US" sz="1200" b="0" baseline="0" dirty="0">
                        <a:solidFill>
                          <a:schemeClr val="tx1"/>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200" b="0" baseline="0" dirty="0">
                          <a:solidFill>
                            <a:schemeClr val="tx1"/>
                          </a:solidFill>
                          <a:effectLst/>
                          <a:latin typeface="Arial" panose="020B0604020202020204" pitchFamily="34" charset="0"/>
                          <a:cs typeface="Arial" panose="020B0604020202020204" pitchFamily="34" charset="0"/>
                        </a:rPr>
                        <a:t>Covered routine preventive dental services include:</a:t>
                      </a:r>
                    </a:p>
                    <a:p>
                      <a:pPr marL="171450" marR="0" indent="-171450">
                        <a:lnSpc>
                          <a:spcPct val="115000"/>
                        </a:lnSpc>
                        <a:spcBef>
                          <a:spcPts val="0"/>
                        </a:spcBef>
                        <a:spcAft>
                          <a:spcPts val="0"/>
                        </a:spcAft>
                        <a:buFont typeface="Arial" panose="020B0604020202020204" pitchFamily="34" charset="0"/>
                        <a:buChar char="•"/>
                      </a:pPr>
                      <a:r>
                        <a:rPr lang="en-US" sz="1200" b="0" baseline="0" dirty="0">
                          <a:solidFill>
                            <a:schemeClr val="tx1"/>
                          </a:solidFill>
                          <a:effectLst/>
                          <a:latin typeface="Arial" panose="020B0604020202020204" pitchFamily="34" charset="0"/>
                          <a:cs typeface="Arial" panose="020B0604020202020204" pitchFamily="34" charset="0"/>
                        </a:rPr>
                        <a:t>oral exam and cleaning / one every six months</a:t>
                      </a:r>
                    </a:p>
                    <a:p>
                      <a:pPr marL="171450" marR="0" indent="-171450">
                        <a:lnSpc>
                          <a:spcPct val="115000"/>
                        </a:lnSpc>
                        <a:spcBef>
                          <a:spcPts val="0"/>
                        </a:spcBef>
                        <a:spcAft>
                          <a:spcPts val="0"/>
                        </a:spcAft>
                        <a:buFont typeface="Arial" panose="020B0604020202020204" pitchFamily="34" charset="0"/>
                        <a:buChar char="•"/>
                      </a:pPr>
                      <a:r>
                        <a:rPr lang="en-US" sz="1200" b="0" baseline="0" dirty="0">
                          <a:solidFill>
                            <a:schemeClr val="tx1"/>
                          </a:solidFill>
                          <a:effectLst/>
                          <a:latin typeface="Arial" panose="020B0604020202020204" pitchFamily="34" charset="0"/>
                          <a:cs typeface="Arial" panose="020B0604020202020204" pitchFamily="34" charset="0"/>
                        </a:rPr>
                        <a:t>fluoride treatment / one per year </a:t>
                      </a:r>
                    </a:p>
                    <a:p>
                      <a:pPr marL="171450" marR="0" indent="-171450">
                        <a:lnSpc>
                          <a:spcPct val="115000"/>
                        </a:lnSpc>
                        <a:spcBef>
                          <a:spcPts val="0"/>
                        </a:spcBef>
                        <a:spcAft>
                          <a:spcPts val="0"/>
                        </a:spcAft>
                        <a:buFont typeface="Arial" panose="020B0604020202020204" pitchFamily="34" charset="0"/>
                        <a:buChar char="•"/>
                      </a:pPr>
                      <a:r>
                        <a:rPr lang="en-US" sz="1200" b="0" baseline="0" dirty="0">
                          <a:solidFill>
                            <a:schemeClr val="tx1"/>
                          </a:solidFill>
                          <a:effectLst/>
                          <a:latin typeface="Arial" panose="020B0604020202020204" pitchFamily="34" charset="0"/>
                          <a:cs typeface="Arial" panose="020B0604020202020204" pitchFamily="34" charset="0"/>
                        </a:rPr>
                        <a:t>Full mouth dental X-ray / one per year</a:t>
                      </a:r>
                      <a:endParaRPr lang="en-US" sz="1200" b="1" u="sng" baseline="0" dirty="0">
                        <a:solidFill>
                          <a:schemeClr val="tx1"/>
                        </a:solidFill>
                        <a:effectLst/>
                        <a:latin typeface="Arial" pitchFamily="34" charset="0"/>
                        <a:ea typeface="Times New Roman"/>
                        <a:cs typeface="Arial" pitchFamily="34" charset="0"/>
                      </a:endParaRPr>
                    </a:p>
                  </a:txBody>
                  <a:tcPr marL="38576" marR="38576" marT="0" marB="0"/>
                </a:tc>
                <a:extLst>
                  <a:ext uri="{0D108BD9-81ED-4DB2-BD59-A6C34878D82A}">
                    <a16:rowId xmlns:a16="http://schemas.microsoft.com/office/drawing/2014/main" xmlns="" val="10002"/>
                  </a:ext>
                </a:extLst>
              </a:tr>
              <a:tr h="981577">
                <a:tc>
                  <a:txBody>
                    <a:bodyPr/>
                    <a:lstStyle/>
                    <a:p>
                      <a:pPr marL="0" marR="0" algn="l">
                        <a:lnSpc>
                          <a:spcPct val="100000"/>
                        </a:lnSpc>
                        <a:spcBef>
                          <a:spcPts val="0"/>
                        </a:spcBef>
                        <a:spcAft>
                          <a:spcPts val="0"/>
                        </a:spcAft>
                      </a:pPr>
                      <a:endParaRPr lang="en-US" sz="1200" b="0" dirty="0">
                        <a:latin typeface="Arial" pitchFamily="34" charset="0"/>
                        <a:ea typeface="Calibri"/>
                        <a:cs typeface="Arial" pitchFamily="34" charset="0"/>
                      </a:endParaRPr>
                    </a:p>
                    <a:p>
                      <a:pPr marL="0" marR="0" algn="l">
                        <a:lnSpc>
                          <a:spcPct val="100000"/>
                        </a:lnSpc>
                        <a:spcBef>
                          <a:spcPts val="0"/>
                        </a:spcBef>
                        <a:spcAft>
                          <a:spcPts val="0"/>
                        </a:spcAft>
                      </a:pPr>
                      <a:r>
                        <a:rPr lang="en-US" sz="1200" b="0" dirty="0">
                          <a:latin typeface="Arial" pitchFamily="34" charset="0"/>
                          <a:ea typeface="Calibri"/>
                          <a:cs typeface="Arial" pitchFamily="34" charset="0"/>
                        </a:rPr>
                        <a:t>Fitness Benefit</a:t>
                      </a:r>
                    </a:p>
                  </a:txBody>
                  <a:tcPr marL="51435" marR="51435" marT="51435" marB="0"/>
                </a:tc>
                <a:tc>
                  <a:txBody>
                    <a:bodyPr/>
                    <a:lstStyle/>
                    <a:p>
                      <a:pPr marL="0" marR="0">
                        <a:lnSpc>
                          <a:spcPct val="115000"/>
                        </a:lnSpc>
                        <a:spcBef>
                          <a:spcPts val="0"/>
                        </a:spcBef>
                        <a:spcAft>
                          <a:spcPts val="0"/>
                        </a:spcAft>
                      </a:pPr>
                      <a:endParaRPr lang="en-US" sz="1200" b="0" dirty="0">
                        <a:solidFill>
                          <a:schemeClr val="tx1"/>
                        </a:solidFill>
                        <a:effectLst/>
                        <a:latin typeface="Arial" pitchFamily="34" charset="0"/>
                        <a:ea typeface="Times New Roman"/>
                        <a:cs typeface="Arial" pitchFamily="34" charset="0"/>
                      </a:endParaRPr>
                    </a:p>
                    <a:p>
                      <a:pPr marL="0" marR="0">
                        <a:lnSpc>
                          <a:spcPct val="115000"/>
                        </a:lnSpc>
                        <a:spcBef>
                          <a:spcPts val="0"/>
                        </a:spcBef>
                        <a:spcAft>
                          <a:spcPts val="0"/>
                        </a:spcAft>
                      </a:pPr>
                      <a:r>
                        <a:rPr lang="en-US" sz="1200" b="0" dirty="0">
                          <a:solidFill>
                            <a:schemeClr val="tx1"/>
                          </a:solidFill>
                          <a:effectLst/>
                          <a:latin typeface="Arial" pitchFamily="34" charset="0"/>
                          <a:ea typeface="Times New Roman"/>
                          <a:cs typeface="Arial" pitchFamily="34" charset="0"/>
                        </a:rPr>
                        <a:t>$0 copay for fitness benefit when using a Silver&amp;Fit network fitness center or gym.</a:t>
                      </a:r>
                    </a:p>
                  </a:txBody>
                  <a:tcPr marL="38576" marR="38576" marT="0" marB="0"/>
                </a:tc>
                <a:tc>
                  <a:txBody>
                    <a:bodyPr/>
                    <a:lstStyle/>
                    <a:p>
                      <a:pPr marL="0" marR="0">
                        <a:lnSpc>
                          <a:spcPct val="115000"/>
                        </a:lnSpc>
                        <a:spcBef>
                          <a:spcPts val="0"/>
                        </a:spcBef>
                        <a:spcAft>
                          <a:spcPts val="0"/>
                        </a:spcAft>
                      </a:pPr>
                      <a:endParaRPr lang="en-US" sz="1200" b="0" dirty="0">
                        <a:solidFill>
                          <a:schemeClr val="tx1"/>
                        </a:solidFill>
                        <a:effectLst/>
                        <a:latin typeface="Arial" pitchFamily="34" charset="0"/>
                        <a:ea typeface="Times New Roman"/>
                        <a:cs typeface="Arial" pitchFamily="34" charset="0"/>
                      </a:endParaRPr>
                    </a:p>
                    <a:p>
                      <a:pPr marL="0" marR="0">
                        <a:lnSpc>
                          <a:spcPct val="115000"/>
                        </a:lnSpc>
                        <a:spcBef>
                          <a:spcPts val="0"/>
                        </a:spcBef>
                        <a:spcAft>
                          <a:spcPts val="0"/>
                        </a:spcAft>
                      </a:pPr>
                      <a:r>
                        <a:rPr lang="en-US" sz="1200" b="0" dirty="0">
                          <a:solidFill>
                            <a:schemeClr val="tx1"/>
                          </a:solidFill>
                          <a:effectLst/>
                          <a:latin typeface="Arial" pitchFamily="34" charset="0"/>
                          <a:ea typeface="Times New Roman"/>
                          <a:cs typeface="Arial" pitchFamily="34" charset="0"/>
                        </a:rPr>
                        <a:t>$0 copay for fitness benefit when using a Silve&amp;Fit network fitness center or gym.</a:t>
                      </a:r>
                    </a:p>
                  </a:txBody>
                  <a:tcPr marL="38576" marR="38576" marT="0" marB="0"/>
                </a:tc>
                <a:extLst>
                  <a:ext uri="{0D108BD9-81ED-4DB2-BD59-A6C34878D82A}">
                    <a16:rowId xmlns:a16="http://schemas.microsoft.com/office/drawing/2014/main" xmlns="" val="10003"/>
                  </a:ext>
                </a:extLst>
              </a:tr>
            </a:tbl>
          </a:graphicData>
        </a:graphic>
      </p:graphicFrame>
      <p:sp>
        <p:nvSpPr>
          <p:cNvPr id="5" name="Rectangle 4"/>
          <p:cNvSpPr/>
          <p:nvPr/>
        </p:nvSpPr>
        <p:spPr>
          <a:xfrm>
            <a:off x="1392536" y="5484127"/>
            <a:ext cx="7062252" cy="507831"/>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a:cs typeface="Arial"/>
              </a:rPr>
              <a:t>NOTE: </a:t>
            </a:r>
            <a:r>
              <a:rPr lang="en-US" sz="900"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Please do not use Benefit Grid to quote benefits – please refer to the EOC.</a:t>
            </a:r>
          </a:p>
        </p:txBody>
      </p:sp>
      <p:sp>
        <p:nvSpPr>
          <p:cNvPr id="6" name="Slide Number Placeholder 3"/>
          <p:cNvSpPr>
            <a:spLocks noGrp="1"/>
          </p:cNvSpPr>
          <p:nvPr>
            <p:ph type="sldNum" sz="quarter" idx="12"/>
          </p:nvPr>
        </p:nvSpPr>
        <p:spPr>
          <a:xfrm>
            <a:off x="6915153" y="5484127"/>
            <a:ext cx="2133600" cy="365125"/>
          </a:xfrm>
        </p:spPr>
        <p:txBody>
          <a:bodyPr/>
          <a:lstStyle/>
          <a:p>
            <a:pPr>
              <a:defRPr/>
            </a:pPr>
            <a:r>
              <a:rPr lang="en-US" altLang="en-US" dirty="0"/>
              <a:t>53</a:t>
            </a:r>
          </a:p>
        </p:txBody>
      </p:sp>
    </p:spTree>
    <p:extLst>
      <p:ext uri="{BB962C8B-B14F-4D97-AF65-F5344CB8AC3E}">
        <p14:creationId xmlns:p14="http://schemas.microsoft.com/office/powerpoint/2010/main" val="2401211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2018 MedStar Medicare Choice Care Advantage </a:t>
            </a:r>
            <a:br>
              <a:rPr lang="en-US" sz="2000" dirty="0"/>
            </a:br>
            <a:r>
              <a:rPr lang="en-US" sz="2000" dirty="0"/>
              <a:t>Additional Benefits and Services (cont.)</a:t>
            </a:r>
          </a:p>
        </p:txBody>
      </p:sp>
      <p:graphicFrame>
        <p:nvGraphicFramePr>
          <p:cNvPr id="3" name="Table 2"/>
          <p:cNvGraphicFramePr>
            <a:graphicFrameLocks noGrp="1"/>
          </p:cNvGraphicFramePr>
          <p:nvPr>
            <p:extLst/>
          </p:nvPr>
        </p:nvGraphicFramePr>
        <p:xfrm>
          <a:off x="457200" y="1199605"/>
          <a:ext cx="7750810" cy="3764022"/>
        </p:xfrm>
        <a:graphic>
          <a:graphicData uri="http://schemas.openxmlformats.org/drawingml/2006/table">
            <a:tbl>
              <a:tblPr firstRow="1" bandRow="1">
                <a:tableStyleId>{B301B821-A1FF-4177-AEE7-76D212191A09}</a:tableStyleId>
              </a:tblPr>
              <a:tblGrid>
                <a:gridCol w="1536040">
                  <a:extLst>
                    <a:ext uri="{9D8B030D-6E8A-4147-A177-3AD203B41FA5}">
                      <a16:colId xmlns:a16="http://schemas.microsoft.com/office/drawing/2014/main" xmlns="" val="20000"/>
                    </a:ext>
                  </a:extLst>
                </a:gridCol>
                <a:gridCol w="3106702">
                  <a:extLst>
                    <a:ext uri="{9D8B030D-6E8A-4147-A177-3AD203B41FA5}">
                      <a16:colId xmlns:a16="http://schemas.microsoft.com/office/drawing/2014/main" xmlns="" val="20001"/>
                    </a:ext>
                  </a:extLst>
                </a:gridCol>
                <a:gridCol w="3108068">
                  <a:extLst>
                    <a:ext uri="{9D8B030D-6E8A-4147-A177-3AD203B41FA5}">
                      <a16:colId xmlns:a16="http://schemas.microsoft.com/office/drawing/2014/main" xmlns="" val="20002"/>
                    </a:ext>
                  </a:extLst>
                </a:gridCol>
              </a:tblGrid>
              <a:tr h="655062">
                <a:tc>
                  <a:txBody>
                    <a:bodyPr/>
                    <a:lstStyle/>
                    <a:p>
                      <a:pPr marL="0" marR="0" algn="l">
                        <a:lnSpc>
                          <a:spcPct val="100000"/>
                        </a:lnSpc>
                        <a:spcBef>
                          <a:spcPts val="0"/>
                        </a:spcBef>
                        <a:spcAft>
                          <a:spcPts val="0"/>
                        </a:spcAft>
                      </a:pPr>
                      <a:r>
                        <a:rPr lang="en-US" sz="1200" dirty="0">
                          <a:latin typeface="Arial" panose="020B0604020202020204" pitchFamily="34" charset="0"/>
                          <a:cs typeface="Arial" panose="020B0604020202020204" pitchFamily="34" charset="0"/>
                        </a:rPr>
                        <a:t>Benefit</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Care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(District of Columbia)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tc>
                  <a:txBody>
                    <a:bodyPr/>
                    <a:lstStyle/>
                    <a:p>
                      <a:pPr marL="0" marR="0" algn="l">
                        <a:lnSpc>
                          <a:spcPct val="100000"/>
                        </a:lnSpc>
                        <a:spcBef>
                          <a:spcPts val="0"/>
                        </a:spcBef>
                        <a:spcAft>
                          <a:spcPts val="0"/>
                        </a:spcAft>
                      </a:pPr>
                      <a:r>
                        <a:rPr lang="en-US" sz="1200" dirty="0">
                          <a:latin typeface="Arial" pitchFamily="34" charset="0"/>
                          <a:cs typeface="Arial" pitchFamily="34" charset="0"/>
                        </a:rPr>
                        <a:t>MedStar Medicare Choice</a:t>
                      </a:r>
                    </a:p>
                    <a:p>
                      <a:pPr marL="0" marR="0" algn="l">
                        <a:lnSpc>
                          <a:spcPct val="100000"/>
                        </a:lnSpc>
                        <a:spcBef>
                          <a:spcPts val="0"/>
                        </a:spcBef>
                        <a:spcAft>
                          <a:spcPts val="0"/>
                        </a:spcAft>
                      </a:pPr>
                      <a:r>
                        <a:rPr lang="en-US" sz="1200" dirty="0">
                          <a:latin typeface="Arial" pitchFamily="34" charset="0"/>
                          <a:cs typeface="Arial" pitchFamily="34" charset="0"/>
                        </a:rPr>
                        <a:t>Care Advantage</a:t>
                      </a:r>
                      <a:r>
                        <a:rPr lang="en-US" sz="1200" baseline="0" dirty="0">
                          <a:latin typeface="Arial" pitchFamily="34" charset="0"/>
                          <a:cs typeface="Arial" pitchFamily="34" charset="0"/>
                        </a:rPr>
                        <a:t> (HMO SNP)</a:t>
                      </a:r>
                    </a:p>
                    <a:p>
                      <a:pPr marL="0" marR="0" algn="l">
                        <a:lnSpc>
                          <a:spcPct val="100000"/>
                        </a:lnSpc>
                        <a:spcBef>
                          <a:spcPts val="0"/>
                        </a:spcBef>
                        <a:spcAft>
                          <a:spcPts val="0"/>
                        </a:spcAft>
                      </a:pPr>
                      <a:r>
                        <a:rPr lang="en-US" sz="1200" baseline="0" dirty="0">
                          <a:latin typeface="Arial" pitchFamily="34" charset="0"/>
                          <a:cs typeface="Arial" pitchFamily="34" charset="0"/>
                        </a:rPr>
                        <a:t>(Maryland) </a:t>
                      </a:r>
                      <a:endParaRPr lang="en-US" sz="1200" b="1" dirty="0">
                        <a:solidFill>
                          <a:schemeClr val="bg1"/>
                        </a:solidFill>
                        <a:latin typeface="Arial" pitchFamily="34" charset="0"/>
                        <a:ea typeface="Calibri"/>
                        <a:cs typeface="Arial" pitchFamily="34" charset="0"/>
                      </a:endParaRPr>
                    </a:p>
                  </a:txBody>
                  <a:tcPr marL="51435" marR="51435" marT="51435" marB="0">
                    <a:solidFill>
                      <a:srgbClr val="002664"/>
                    </a:solidFill>
                  </a:tcPr>
                </a:tc>
                <a:extLst>
                  <a:ext uri="{0D108BD9-81ED-4DB2-BD59-A6C34878D82A}">
                    <a16:rowId xmlns:a16="http://schemas.microsoft.com/office/drawing/2014/main" xmlns="" val="10000"/>
                  </a:ext>
                </a:extLst>
              </a:tr>
              <a:tr h="1383030">
                <a:tc>
                  <a:txBody>
                    <a:bodyPr/>
                    <a:lstStyle/>
                    <a:p>
                      <a:pPr marL="0" marR="0" algn="l">
                        <a:lnSpc>
                          <a:spcPct val="100000"/>
                        </a:lnSpc>
                        <a:spcBef>
                          <a:spcPts val="0"/>
                        </a:spcBef>
                        <a:spcAft>
                          <a:spcPts val="0"/>
                        </a:spcAft>
                      </a:pPr>
                      <a:r>
                        <a:rPr lang="en-US" sz="1200" b="0" dirty="0">
                          <a:latin typeface="Arial" pitchFamily="34" charset="0"/>
                          <a:ea typeface="Calibri"/>
                          <a:cs typeface="Arial" pitchFamily="34" charset="0"/>
                        </a:rPr>
                        <a:t>Transportation Services</a:t>
                      </a:r>
                    </a:p>
                  </a:txBody>
                  <a:tcPr marL="51435" marR="51435" marT="51435" marB="0"/>
                </a:tc>
                <a:tc>
                  <a:txBody>
                    <a:bodyPr/>
                    <a:lstStyle/>
                    <a:p>
                      <a:pPr lvl="0"/>
                      <a:r>
                        <a:rPr lang="en-US" sz="1200" dirty="0">
                          <a:solidFill>
                            <a:schemeClr val="tx1"/>
                          </a:solidFill>
                          <a:latin typeface="Arial" panose="020B0604020202020204" pitchFamily="34" charset="0"/>
                          <a:cs typeface="Arial" panose="020B0604020202020204" pitchFamily="34" charset="0"/>
                        </a:rPr>
                        <a:t>$0 copay / per trip</a:t>
                      </a:r>
                    </a:p>
                    <a:p>
                      <a:pPr lvl="0"/>
                      <a:r>
                        <a:rPr lang="en-US" sz="1200" dirty="0">
                          <a:solidFill>
                            <a:schemeClr val="tx1"/>
                          </a:solidFill>
                          <a:latin typeface="Arial" panose="020B0604020202020204" pitchFamily="34" charset="0"/>
                          <a:cs typeface="Arial" panose="020B0604020202020204" pitchFamily="34" charset="0"/>
                        </a:rPr>
                        <a:t>Maximum trips - 10-one way trips per year</a:t>
                      </a: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Transportation services are available for valid health-related purposes only to plan approved locations</a:t>
                      </a: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Member must notify the plan at least 48 hours in advance to access and arrange for transportation. </a:t>
                      </a:r>
                    </a:p>
                    <a:p>
                      <a:pPr lvl="0"/>
                      <a:endParaRPr lang="en-US" sz="1200" dirty="0">
                        <a:solidFill>
                          <a:schemeClr val="tx1"/>
                        </a:solidFill>
                        <a:latin typeface="Arial" panose="020B0604020202020204" pitchFamily="34" charset="0"/>
                        <a:cs typeface="Arial" panose="020B0604020202020204" pitchFamily="34" charset="0"/>
                      </a:endParaRPr>
                    </a:p>
                    <a:p>
                      <a:pPr lvl="0"/>
                      <a:r>
                        <a:rPr lang="en-US" sz="1200" dirty="0">
                          <a:solidFill>
                            <a:schemeClr val="tx1"/>
                          </a:solidFill>
                          <a:latin typeface="Arial" panose="020B0604020202020204" pitchFamily="34" charset="0"/>
                          <a:cs typeface="Arial" panose="020B0604020202020204" pitchFamily="34" charset="0"/>
                        </a:rPr>
                        <a:t>Note: This notification requirement does not apply to emergency services.</a:t>
                      </a:r>
                    </a:p>
                    <a:p>
                      <a:pPr lvl="0"/>
                      <a:endParaRPr lang="en-US" sz="1200" b="0" dirty="0">
                        <a:solidFill>
                          <a:schemeClr val="tx1"/>
                        </a:solidFill>
                        <a:effectLst/>
                        <a:latin typeface="Arial" panose="020B0604020202020204" pitchFamily="34" charset="0"/>
                        <a:ea typeface="Times New Roman"/>
                        <a:cs typeface="Arial" panose="020B0604020202020204" pitchFamily="34" charset="0"/>
                      </a:endParaRPr>
                    </a:p>
                  </a:txBody>
                  <a:tcPr marL="38576" marR="38576" marT="0" marB="0"/>
                </a:tc>
                <a:tc>
                  <a:txBody>
                    <a:bodyPr/>
                    <a:lstStyle/>
                    <a:p>
                      <a:pPr lvl="0"/>
                      <a:r>
                        <a:rPr lang="en-US" sz="1200" dirty="0">
                          <a:solidFill>
                            <a:schemeClr val="tx1"/>
                          </a:solidFill>
                          <a:latin typeface="Arial" panose="020B0604020202020204" pitchFamily="34" charset="0"/>
                          <a:cs typeface="Arial" panose="020B0604020202020204" pitchFamily="34" charset="0"/>
                        </a:rPr>
                        <a:t>$0 copay / per trip</a:t>
                      </a:r>
                    </a:p>
                    <a:p>
                      <a:pPr lvl="0"/>
                      <a:r>
                        <a:rPr lang="en-US" sz="1200" dirty="0">
                          <a:solidFill>
                            <a:schemeClr val="tx1"/>
                          </a:solidFill>
                          <a:latin typeface="Arial" panose="020B0604020202020204" pitchFamily="34" charset="0"/>
                          <a:cs typeface="Arial" panose="020B0604020202020204" pitchFamily="34" charset="0"/>
                        </a:rPr>
                        <a:t>Maximum trips - 10-one way trips per year</a:t>
                      </a: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Transportation services are available for valid health-related purposes only to plan approved locations</a:t>
                      </a:r>
                    </a:p>
                    <a:p>
                      <a:pPr marL="17145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Member must notify the plan at least 48 hours in advance to access and arrange for transportation. </a:t>
                      </a:r>
                    </a:p>
                    <a:p>
                      <a:pPr lvl="0"/>
                      <a:endParaRPr lang="en-US" sz="1200" dirty="0">
                        <a:solidFill>
                          <a:schemeClr val="tx1"/>
                        </a:solidFill>
                        <a:latin typeface="Arial" panose="020B0604020202020204" pitchFamily="34" charset="0"/>
                        <a:cs typeface="Arial" panose="020B0604020202020204" pitchFamily="34" charset="0"/>
                      </a:endParaRPr>
                    </a:p>
                    <a:p>
                      <a:pPr lvl="0"/>
                      <a:r>
                        <a:rPr lang="en-US" sz="1200" dirty="0">
                          <a:solidFill>
                            <a:schemeClr val="tx1"/>
                          </a:solidFill>
                          <a:latin typeface="Arial" panose="020B0604020202020204" pitchFamily="34" charset="0"/>
                          <a:cs typeface="Arial" panose="020B0604020202020204" pitchFamily="34" charset="0"/>
                        </a:rPr>
                        <a:t>Note: This notification requirement does not apply to emergency services.</a:t>
                      </a:r>
                      <a:endParaRPr lang="en-US" sz="1200" b="0" dirty="0">
                        <a:solidFill>
                          <a:schemeClr val="tx1"/>
                        </a:solidFill>
                        <a:effectLst/>
                        <a:latin typeface="Arial" panose="020B0604020202020204" pitchFamily="34" charset="0"/>
                        <a:ea typeface="Times New Roman"/>
                        <a:cs typeface="Arial" panose="020B0604020202020204" pitchFamily="34" charset="0"/>
                      </a:endParaRPr>
                    </a:p>
                  </a:txBody>
                  <a:tcPr marL="38576" marR="38576" marT="0" marB="0"/>
                </a:tc>
                <a:extLst>
                  <a:ext uri="{0D108BD9-81ED-4DB2-BD59-A6C34878D82A}">
                    <a16:rowId xmlns:a16="http://schemas.microsoft.com/office/drawing/2014/main" xmlns="" val="10001"/>
                  </a:ext>
                </a:extLst>
              </a:tr>
              <a:tr h="628650">
                <a:tc>
                  <a:txBody>
                    <a:bodyPr/>
                    <a:lstStyle/>
                    <a:p>
                      <a:pPr marL="0" marR="0" algn="l">
                        <a:lnSpc>
                          <a:spcPct val="100000"/>
                        </a:lnSpc>
                        <a:spcBef>
                          <a:spcPts val="0"/>
                        </a:spcBef>
                        <a:spcAft>
                          <a:spcPts val="0"/>
                        </a:spcAft>
                      </a:pPr>
                      <a:r>
                        <a:rPr lang="en-US" sz="1200" b="0" dirty="0">
                          <a:latin typeface="Arial" pitchFamily="34" charset="0"/>
                          <a:ea typeface="Calibri"/>
                          <a:cs typeface="Arial" pitchFamily="34" charset="0"/>
                        </a:rPr>
                        <a:t>Nurse Line</a:t>
                      </a:r>
                    </a:p>
                  </a:txBody>
                  <a:tcPr marL="51435" marR="51435" marT="51435" marB="0"/>
                </a:tc>
                <a:tc>
                  <a:txBody>
                    <a:bodyPr/>
                    <a:lstStyle/>
                    <a:p>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Enrollees have access 24 hours a day, seven days a week to general and specific healthcare advice and information from experienced registered nurses.</a:t>
                      </a:r>
                    </a:p>
                    <a:p>
                      <a:endParaRPr lang="en-US" sz="1200" b="0" dirty="0">
                        <a:solidFill>
                          <a:schemeClr val="tx1"/>
                        </a:solidFill>
                        <a:effectLst/>
                        <a:latin typeface="Arial" panose="020B0604020202020204" pitchFamily="34" charset="0"/>
                        <a:ea typeface="Times New Roman"/>
                        <a:cs typeface="Arial" panose="020B0604020202020204" pitchFamily="34" charset="0"/>
                      </a:endParaRPr>
                    </a:p>
                  </a:txBody>
                  <a:tcPr marL="38576" marR="38576" marT="0" marB="0"/>
                </a:tc>
                <a:tc>
                  <a:txBody>
                    <a:bodyPr/>
                    <a:lstStyle/>
                    <a:p>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Enrollees have access 24 hours a day, seven days a week to general and specific healthcare advice and information from experienced registered nurses.</a:t>
                      </a:r>
                      <a:endParaRPr lang="en-US" sz="1200" b="0" dirty="0">
                        <a:solidFill>
                          <a:schemeClr val="tx1"/>
                        </a:solidFill>
                        <a:effectLst/>
                        <a:latin typeface="Arial" panose="020B0604020202020204" pitchFamily="34" charset="0"/>
                        <a:ea typeface="Times New Roman"/>
                        <a:cs typeface="Arial" panose="020B0604020202020204" pitchFamily="34" charset="0"/>
                      </a:endParaRPr>
                    </a:p>
                    <a:p>
                      <a:pPr lvl="0"/>
                      <a:endParaRPr lang="en-US" sz="1200" b="0" dirty="0">
                        <a:solidFill>
                          <a:schemeClr val="tx1"/>
                        </a:solidFill>
                        <a:effectLst/>
                        <a:latin typeface="Arial" panose="020B0604020202020204" pitchFamily="34" charset="0"/>
                        <a:ea typeface="Times New Roman"/>
                        <a:cs typeface="Arial" panose="020B0604020202020204" pitchFamily="34" charset="0"/>
                      </a:endParaRPr>
                    </a:p>
                  </a:txBody>
                  <a:tcPr marL="38576" marR="38576" marT="0" marB="0"/>
                </a:tc>
                <a:extLst>
                  <a:ext uri="{0D108BD9-81ED-4DB2-BD59-A6C34878D82A}">
                    <a16:rowId xmlns:a16="http://schemas.microsoft.com/office/drawing/2014/main" xmlns="" val="10002"/>
                  </a:ext>
                </a:extLst>
              </a:tr>
            </a:tbl>
          </a:graphicData>
        </a:graphic>
      </p:graphicFrame>
      <p:sp>
        <p:nvSpPr>
          <p:cNvPr id="5" name="Rectangle 4"/>
          <p:cNvSpPr/>
          <p:nvPr/>
        </p:nvSpPr>
        <p:spPr>
          <a:xfrm>
            <a:off x="1040874" y="5096743"/>
            <a:ext cx="7062252" cy="507831"/>
          </a:xfrm>
          <a:prstGeom prst="rect">
            <a:avLst/>
          </a:prstGeom>
        </p:spPr>
        <p:txBody>
          <a:bodyPr wrap="square">
            <a:spAutoFit/>
          </a:bodyPr>
          <a:lstStyle/>
          <a:p>
            <a:pPr fontAlgn="auto">
              <a:spcBef>
                <a:spcPts val="0"/>
              </a:spcBef>
              <a:spcAft>
                <a:spcPts val="0"/>
              </a:spcAft>
            </a:pPr>
            <a:r>
              <a:rPr lang="en-US" sz="900" b="1" dirty="0">
                <a:solidFill>
                  <a:prstClr val="black"/>
                </a:solidFill>
                <a:latin typeface="Arial"/>
                <a:cs typeface="Arial"/>
              </a:rPr>
              <a:t>NOTE: </a:t>
            </a:r>
            <a:r>
              <a:rPr lang="en-US" sz="900" dirty="0">
                <a:solidFill>
                  <a:prstClr val="black"/>
                </a:solidFill>
                <a:latin typeface="Arial"/>
                <a:cs typeface="Arial"/>
              </a:rPr>
              <a:t>This grid is for training purposes do NOT distribute to beneficiaries. Grids are not submitted to CMS for approval. A CMS tracking number must be on member materials in order to distribute them. Please do not use Benefit Grid to quote benefits – please refer to the EOC,</a:t>
            </a:r>
          </a:p>
        </p:txBody>
      </p:sp>
      <p:sp>
        <p:nvSpPr>
          <p:cNvPr id="6" name="Slide Number Placeholder 3"/>
          <p:cNvSpPr>
            <a:spLocks noGrp="1"/>
          </p:cNvSpPr>
          <p:nvPr>
            <p:ph type="sldNum" sz="quarter" idx="12"/>
          </p:nvPr>
        </p:nvSpPr>
        <p:spPr>
          <a:xfrm>
            <a:off x="6915153" y="5484127"/>
            <a:ext cx="2133600" cy="365125"/>
          </a:xfrm>
        </p:spPr>
        <p:txBody>
          <a:bodyPr/>
          <a:lstStyle/>
          <a:p>
            <a:pPr>
              <a:defRPr/>
            </a:pPr>
            <a:r>
              <a:rPr lang="en-US" altLang="en-US" dirty="0"/>
              <a:t>54</a:t>
            </a:r>
          </a:p>
        </p:txBody>
      </p:sp>
    </p:spTree>
    <p:extLst>
      <p:ext uri="{BB962C8B-B14F-4D97-AF65-F5344CB8AC3E}">
        <p14:creationId xmlns:p14="http://schemas.microsoft.com/office/powerpoint/2010/main" val="78826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br>
              <a:rPr lang="en-US" dirty="0"/>
            </a:br>
            <a:r>
              <a:rPr lang="en-US" dirty="0"/>
              <a:t/>
            </a:r>
            <a:br>
              <a:rPr lang="en-US" dirty="0"/>
            </a:br>
            <a:r>
              <a:rPr lang="en-US" dirty="0"/>
              <a:t>Additional Plan Information</a:t>
            </a:r>
            <a:br>
              <a:rPr lang="en-US" dirty="0"/>
            </a:br>
            <a:r>
              <a:rPr lang="en-US" dirty="0"/>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a:xfrm>
            <a:off x="6705603" y="6141352"/>
            <a:ext cx="2133600" cy="365125"/>
          </a:xfrm>
        </p:spPr>
        <p:txBody>
          <a:bodyPr/>
          <a:lstStyle/>
          <a:p>
            <a:pPr>
              <a:defRPr/>
            </a:pPr>
            <a:fld id="{3040BA6A-68B6-4FB1-9338-1468C929A70B}" type="slidenum">
              <a:rPr lang="en-US" altLang="en-US" smtClean="0">
                <a:solidFill>
                  <a:prstClr val="white"/>
                </a:solidFill>
              </a:rPr>
              <a:pPr>
                <a:defRPr/>
              </a:pPr>
              <a:t>42</a:t>
            </a:fld>
            <a:endParaRPr lang="en-US" altLang="en-US" dirty="0">
              <a:solidFill>
                <a:prstClr val="white"/>
              </a:solidFill>
            </a:endParaRPr>
          </a:p>
        </p:txBody>
      </p:sp>
    </p:spTree>
    <p:extLst>
      <p:ext uri="{BB962C8B-B14F-4D97-AF65-F5344CB8AC3E}">
        <p14:creationId xmlns:p14="http://schemas.microsoft.com/office/powerpoint/2010/main" val="1134925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MedStar Medicare Choice – Plans at a Glance</a:t>
            </a:r>
            <a:br>
              <a:rPr lang="en-US" dirty="0"/>
            </a:br>
            <a:endParaRPr lang="en-US" dirty="0"/>
          </a:p>
        </p:txBody>
      </p:sp>
      <p:sp>
        <p:nvSpPr>
          <p:cNvPr id="4" name="Slide Number Placeholder 3"/>
          <p:cNvSpPr>
            <a:spLocks noGrp="1"/>
          </p:cNvSpPr>
          <p:nvPr>
            <p:ph type="sldNum" sz="quarter" idx="12"/>
          </p:nvPr>
        </p:nvSpPr>
        <p:spPr>
          <a:xfrm>
            <a:off x="6886578" y="6087478"/>
            <a:ext cx="2133600" cy="365125"/>
          </a:xfrm>
        </p:spPr>
        <p:txBody>
          <a:bodyPr/>
          <a:lstStyle/>
          <a:p>
            <a:pPr>
              <a:defRPr/>
            </a:pPr>
            <a:fld id="{BF67A4B6-D114-44D0-AAEC-A7B0ED08BC97}" type="slidenum">
              <a:rPr lang="en-US" altLang="en-US" smtClean="0"/>
              <a:pPr>
                <a:defRPr/>
              </a:pPr>
              <a:t>43</a:t>
            </a:fld>
            <a:endParaRPr lang="en-US" altLang="en-US" dirty="0"/>
          </a:p>
        </p:txBody>
      </p:sp>
      <p:graphicFrame>
        <p:nvGraphicFramePr>
          <p:cNvPr id="5" name="Table 4"/>
          <p:cNvGraphicFramePr>
            <a:graphicFrameLocks noGrp="1"/>
          </p:cNvGraphicFramePr>
          <p:nvPr>
            <p:extLst/>
          </p:nvPr>
        </p:nvGraphicFramePr>
        <p:xfrm>
          <a:off x="419469" y="887515"/>
          <a:ext cx="8305062" cy="4907280"/>
        </p:xfrm>
        <a:graphic>
          <a:graphicData uri="http://schemas.openxmlformats.org/drawingml/2006/table">
            <a:tbl>
              <a:tblPr firstRow="1" bandRow="1">
                <a:tableStyleId>{5C22544A-7EE6-4342-B048-85BDC9FD1C3A}</a:tableStyleId>
              </a:tblPr>
              <a:tblGrid>
                <a:gridCol w="1382892">
                  <a:extLst>
                    <a:ext uri="{9D8B030D-6E8A-4147-A177-3AD203B41FA5}">
                      <a16:colId xmlns:a16="http://schemas.microsoft.com/office/drawing/2014/main" xmlns="" val="20000"/>
                    </a:ext>
                  </a:extLst>
                </a:gridCol>
                <a:gridCol w="1153695">
                  <a:extLst>
                    <a:ext uri="{9D8B030D-6E8A-4147-A177-3AD203B41FA5}">
                      <a16:colId xmlns:a16="http://schemas.microsoft.com/office/drawing/2014/main" xmlns="" val="20001"/>
                    </a:ext>
                  </a:extLst>
                </a:gridCol>
                <a:gridCol w="1153695">
                  <a:extLst>
                    <a:ext uri="{9D8B030D-6E8A-4147-A177-3AD203B41FA5}">
                      <a16:colId xmlns:a16="http://schemas.microsoft.com/office/drawing/2014/main" xmlns="" val="20002"/>
                    </a:ext>
                  </a:extLst>
                </a:gridCol>
                <a:gridCol w="1153695">
                  <a:extLst>
                    <a:ext uri="{9D8B030D-6E8A-4147-A177-3AD203B41FA5}">
                      <a16:colId xmlns:a16="http://schemas.microsoft.com/office/drawing/2014/main" xmlns="" val="20003"/>
                    </a:ext>
                  </a:extLst>
                </a:gridCol>
                <a:gridCol w="1153695">
                  <a:extLst>
                    <a:ext uri="{9D8B030D-6E8A-4147-A177-3AD203B41FA5}">
                      <a16:colId xmlns:a16="http://schemas.microsoft.com/office/drawing/2014/main" xmlns="" val="20004"/>
                    </a:ext>
                  </a:extLst>
                </a:gridCol>
                <a:gridCol w="1153695">
                  <a:extLst>
                    <a:ext uri="{9D8B030D-6E8A-4147-A177-3AD203B41FA5}">
                      <a16:colId xmlns:a16="http://schemas.microsoft.com/office/drawing/2014/main" xmlns="" val="20005"/>
                    </a:ext>
                  </a:extLst>
                </a:gridCol>
                <a:gridCol w="1153695">
                  <a:extLst>
                    <a:ext uri="{9D8B030D-6E8A-4147-A177-3AD203B41FA5}">
                      <a16:colId xmlns:a16="http://schemas.microsoft.com/office/drawing/2014/main" xmlns="" val="20006"/>
                    </a:ext>
                  </a:extLst>
                </a:gridCol>
              </a:tblGrid>
              <a:tr h="370840">
                <a:tc>
                  <a:txBody>
                    <a:bodyPr/>
                    <a:lstStyle/>
                    <a:p>
                      <a:endParaRPr lang="en-US" sz="1400" dirty="0"/>
                    </a:p>
                  </a:txBody>
                  <a:tcPr/>
                </a:tc>
                <a:tc gridSpan="3">
                  <a:txBody>
                    <a:bodyPr/>
                    <a:lstStyle/>
                    <a:p>
                      <a:pPr algn="ctr"/>
                      <a:r>
                        <a:rPr lang="en-US" sz="1700" dirty="0"/>
                        <a:t>Washington D.C.</a:t>
                      </a:r>
                    </a:p>
                  </a:txBody>
                  <a:tcPr anchor="ctr"/>
                </a:tc>
                <a:tc hMerge="1">
                  <a:txBody>
                    <a:bodyPr/>
                    <a:lstStyle/>
                    <a:p>
                      <a:endParaRPr lang="en-US" dirty="0"/>
                    </a:p>
                  </a:txBody>
                  <a:tcPr/>
                </a:tc>
                <a:tc hMerge="1">
                  <a:txBody>
                    <a:bodyPr/>
                    <a:lstStyle/>
                    <a:p>
                      <a:endParaRPr lang="en-US" dirty="0"/>
                    </a:p>
                  </a:txBody>
                  <a:tcPr/>
                </a:tc>
                <a:tc gridSpan="3">
                  <a:txBody>
                    <a:bodyPr/>
                    <a:lstStyle/>
                    <a:p>
                      <a:pPr algn="ctr"/>
                      <a:r>
                        <a:rPr lang="en-US" sz="1700" dirty="0"/>
                        <a:t>Maryland</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endParaRPr lang="en-US" sz="1400" dirty="0"/>
                    </a:p>
                  </a:txBody>
                  <a:tcPr/>
                </a:tc>
                <a:tc>
                  <a:txBody>
                    <a:bodyPr/>
                    <a:lstStyle/>
                    <a:p>
                      <a:pPr algn="ctr"/>
                      <a:r>
                        <a:rPr lang="en-US" sz="1400" dirty="0"/>
                        <a:t>HMO</a:t>
                      </a:r>
                    </a:p>
                  </a:txBody>
                  <a:tcPr anchor="ctr"/>
                </a:tc>
                <a:tc>
                  <a:txBody>
                    <a:bodyPr/>
                    <a:lstStyle/>
                    <a:p>
                      <a:pPr algn="ctr"/>
                      <a:r>
                        <a:rPr lang="en-US" sz="1400" dirty="0"/>
                        <a:t>D-SNP</a:t>
                      </a:r>
                    </a:p>
                  </a:txBody>
                  <a:tcPr anchor="ctr"/>
                </a:tc>
                <a:tc>
                  <a:txBody>
                    <a:bodyPr/>
                    <a:lstStyle/>
                    <a:p>
                      <a:pPr algn="ctr"/>
                      <a:r>
                        <a:rPr lang="en-US" sz="1400" dirty="0"/>
                        <a:t>C-SNP</a:t>
                      </a:r>
                    </a:p>
                  </a:txBody>
                  <a:tcPr anchor="ctr"/>
                </a:tc>
                <a:tc>
                  <a:txBody>
                    <a:bodyPr/>
                    <a:lstStyle/>
                    <a:p>
                      <a:pPr algn="ctr"/>
                      <a:r>
                        <a:rPr lang="en-US" sz="1400" dirty="0"/>
                        <a:t>HMO</a:t>
                      </a:r>
                    </a:p>
                  </a:txBody>
                  <a:tcPr anchor="ctr"/>
                </a:tc>
                <a:tc>
                  <a:txBody>
                    <a:bodyPr/>
                    <a:lstStyle/>
                    <a:p>
                      <a:pPr algn="ctr"/>
                      <a:r>
                        <a:rPr lang="en-US" sz="1400" dirty="0"/>
                        <a:t>D-SNP</a:t>
                      </a:r>
                    </a:p>
                  </a:txBody>
                  <a:tcPr anchor="ctr"/>
                </a:tc>
                <a:tc>
                  <a:txBody>
                    <a:bodyPr/>
                    <a:lstStyle/>
                    <a:p>
                      <a:pPr algn="ctr"/>
                      <a:r>
                        <a:rPr lang="en-US" sz="1400" dirty="0"/>
                        <a:t>C-SNP</a:t>
                      </a:r>
                    </a:p>
                  </a:txBody>
                  <a:tcPr anchor="ctr"/>
                </a:tc>
                <a:extLst>
                  <a:ext uri="{0D108BD9-81ED-4DB2-BD59-A6C34878D82A}">
                    <a16:rowId xmlns:a16="http://schemas.microsoft.com/office/drawing/2014/main" xmlns="" val="10001"/>
                  </a:ext>
                </a:extLst>
              </a:tr>
              <a:tr h="370840">
                <a:tc>
                  <a:txBody>
                    <a:bodyPr/>
                    <a:lstStyle/>
                    <a:p>
                      <a:r>
                        <a:rPr lang="en-US" sz="1400" dirty="0">
                          <a:solidFill>
                            <a:schemeClr val="tx1"/>
                          </a:solidFill>
                        </a:rPr>
                        <a:t>Monthly </a:t>
                      </a:r>
                      <a:r>
                        <a:rPr lang="en-US" sz="1400" dirty="0"/>
                        <a:t>Premium</a:t>
                      </a:r>
                    </a:p>
                  </a:txBody>
                  <a:tcPr/>
                </a:tc>
                <a:tc>
                  <a:txBody>
                    <a:bodyPr/>
                    <a:lstStyle/>
                    <a:p>
                      <a:pPr algn="ctr"/>
                      <a:r>
                        <a:rPr lang="en-US" sz="1400" dirty="0"/>
                        <a:t>$36</a:t>
                      </a:r>
                    </a:p>
                    <a:p>
                      <a:pPr algn="ctr"/>
                      <a:r>
                        <a:rPr lang="en-US" sz="1000" i="1" dirty="0"/>
                        <a:t>(must pay</a:t>
                      </a:r>
                      <a:r>
                        <a:rPr lang="en-US" sz="1000" i="1" baseline="0" dirty="0"/>
                        <a:t> Part B premium)</a:t>
                      </a:r>
                      <a:endParaRPr lang="en-US" sz="1000" i="1" dirty="0"/>
                    </a:p>
                  </a:txBody>
                  <a:tcPr anchor="ctr"/>
                </a:tc>
                <a:tc>
                  <a:txBody>
                    <a:bodyPr/>
                    <a:lstStyle/>
                    <a:p>
                      <a:pPr algn="ctr"/>
                      <a:r>
                        <a:rPr lang="en-US" sz="1400" dirty="0"/>
                        <a:t>$30.70**</a:t>
                      </a:r>
                    </a:p>
                    <a:p>
                      <a:pPr algn="ctr"/>
                      <a:endParaRPr lang="en-US" sz="1000" dirty="0"/>
                    </a:p>
                  </a:txBody>
                  <a:tcPr anchor="ctr"/>
                </a:tc>
                <a:tc>
                  <a:txBody>
                    <a:bodyPr/>
                    <a:lstStyle/>
                    <a:p>
                      <a:pPr algn="ctr"/>
                      <a:r>
                        <a:rPr lang="en-US" sz="1400" dirty="0"/>
                        <a:t>$27</a:t>
                      </a:r>
                    </a:p>
                    <a:p>
                      <a:pPr algn="ctr"/>
                      <a:r>
                        <a:rPr lang="en-US" sz="1000" i="1" dirty="0"/>
                        <a:t>(must pay</a:t>
                      </a:r>
                      <a:r>
                        <a:rPr lang="en-US" sz="1000" i="1" baseline="0" dirty="0"/>
                        <a:t> Part B premium)</a:t>
                      </a:r>
                      <a:endParaRPr lang="en-US" sz="1000" i="1" dirty="0"/>
                    </a:p>
                  </a:txBody>
                  <a:tcPr anchor="ctr"/>
                </a:tc>
                <a:tc>
                  <a:txBody>
                    <a:bodyPr/>
                    <a:lstStyle/>
                    <a:p>
                      <a:pPr algn="ctr"/>
                      <a:r>
                        <a:rPr lang="en-US" sz="1400" dirty="0"/>
                        <a:t>$27</a:t>
                      </a:r>
                    </a:p>
                    <a:p>
                      <a:pPr algn="ctr"/>
                      <a:r>
                        <a:rPr lang="en-US" sz="1000" i="1" dirty="0"/>
                        <a:t>(must pay</a:t>
                      </a:r>
                      <a:r>
                        <a:rPr lang="en-US" sz="1000" i="1" baseline="0" dirty="0"/>
                        <a:t> Part B premium)</a:t>
                      </a:r>
                      <a:endParaRPr lang="en-US" sz="1000" dirty="0"/>
                    </a:p>
                  </a:txBody>
                  <a:tcPr anchor="ctr"/>
                </a:tc>
                <a:tc>
                  <a:txBody>
                    <a:bodyPr/>
                    <a:lstStyle/>
                    <a:p>
                      <a:pPr algn="ctr"/>
                      <a:r>
                        <a:rPr lang="en-US" sz="1400" dirty="0"/>
                        <a:t>$30.70**</a:t>
                      </a:r>
                    </a:p>
                    <a:p>
                      <a:pPr algn="ctr"/>
                      <a:endParaRPr lang="en-US" sz="1000" dirty="0"/>
                    </a:p>
                  </a:txBody>
                  <a:tcPr anchor="ctr"/>
                </a:tc>
                <a:tc>
                  <a:txBody>
                    <a:bodyPr/>
                    <a:lstStyle/>
                    <a:p>
                      <a:pPr algn="ctr"/>
                      <a:r>
                        <a:rPr lang="en-US" sz="1400" dirty="0"/>
                        <a:t>$27</a:t>
                      </a:r>
                    </a:p>
                    <a:p>
                      <a:pPr algn="ctr"/>
                      <a:r>
                        <a:rPr lang="en-US" sz="1000" i="1" dirty="0"/>
                        <a:t>(must pay</a:t>
                      </a:r>
                      <a:r>
                        <a:rPr lang="en-US" sz="1000" i="1" baseline="0" dirty="0"/>
                        <a:t> Part B premium)</a:t>
                      </a:r>
                      <a:endParaRPr lang="en-US" sz="1100" dirty="0"/>
                    </a:p>
                  </a:txBody>
                  <a:tcPr anchor="ctr"/>
                </a:tc>
                <a:extLst>
                  <a:ext uri="{0D108BD9-81ED-4DB2-BD59-A6C34878D82A}">
                    <a16:rowId xmlns:a16="http://schemas.microsoft.com/office/drawing/2014/main" xmlns="" val="10002"/>
                  </a:ext>
                </a:extLst>
              </a:tr>
              <a:tr h="370840">
                <a:tc>
                  <a:txBody>
                    <a:bodyPr/>
                    <a:lstStyle/>
                    <a:p>
                      <a:r>
                        <a:rPr lang="en-US" sz="1400" dirty="0"/>
                        <a:t>Care Management</a:t>
                      </a:r>
                    </a:p>
                  </a:txBody>
                  <a:tcPr anchor="ctr"/>
                </a:tc>
                <a:tc>
                  <a:txBody>
                    <a:bodyPr/>
                    <a:lstStyle/>
                    <a:p>
                      <a:pPr algn="ctr"/>
                      <a:r>
                        <a:rPr lang="en-US" sz="1600" i="1" dirty="0">
                          <a:sym typeface="Wingdings 2" panose="05020102010507070707" pitchFamily="18" charset="2"/>
                        </a:rPr>
                        <a:t></a:t>
                      </a:r>
                      <a:endParaRPr lang="en-US" sz="1600" i="1"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endParaRPr lang="en-US" sz="1600"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endParaRPr lang="en-US" sz="1600" i="1"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endParaRPr lang="en-US" sz="1600" i="1"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endParaRPr lang="en-US" sz="1600" i="1"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endParaRPr lang="en-US" sz="1600" i="1" dirty="0"/>
                    </a:p>
                  </a:txBody>
                  <a:tcPr anchor="ctr"/>
                </a:tc>
                <a:extLst>
                  <a:ext uri="{0D108BD9-81ED-4DB2-BD59-A6C34878D82A}">
                    <a16:rowId xmlns:a16="http://schemas.microsoft.com/office/drawing/2014/main" xmlns="" val="10003"/>
                  </a:ext>
                </a:extLst>
              </a:tr>
              <a:tr h="370840">
                <a:tc>
                  <a:txBody>
                    <a:bodyPr/>
                    <a:lstStyle/>
                    <a:p>
                      <a:r>
                        <a:rPr lang="en-US" sz="1400" dirty="0"/>
                        <a:t>24-hour Nurse  Line</a:t>
                      </a:r>
                    </a:p>
                  </a:txBody>
                  <a:tcPr anchor="ctr"/>
                </a:tc>
                <a:tc>
                  <a:txBody>
                    <a:bodyPr/>
                    <a:lstStyle/>
                    <a:p>
                      <a:pPr algn="ctr"/>
                      <a:r>
                        <a:rPr lang="en-US" sz="1600" i="1" dirty="0">
                          <a:sym typeface="Wingdings 2" panose="05020102010507070707" pitchFamily="18" charset="2"/>
                        </a:rPr>
                        <a:t></a:t>
                      </a:r>
                      <a:endParaRPr lang="en-US" sz="1600" i="1"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endParaRPr lang="en-US" sz="1600"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endParaRPr lang="en-US" sz="1600" i="1"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endParaRPr lang="en-US" sz="1600" i="1"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endParaRPr lang="en-US" sz="1600" i="1"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endParaRPr lang="en-US" sz="1600" i="1" dirty="0"/>
                    </a:p>
                  </a:txBody>
                  <a:tcPr anchor="ctr"/>
                </a:tc>
                <a:extLst>
                  <a:ext uri="{0D108BD9-81ED-4DB2-BD59-A6C34878D82A}">
                    <a16:rowId xmlns:a16="http://schemas.microsoft.com/office/drawing/2014/main" xmlns="" val="10004"/>
                  </a:ext>
                </a:extLst>
              </a:tr>
              <a:tr h="370840">
                <a:tc>
                  <a:txBody>
                    <a:bodyPr/>
                    <a:lstStyle/>
                    <a:p>
                      <a:r>
                        <a:rPr lang="en-US" sz="1400" dirty="0"/>
                        <a:t>Prescription Drug Coverage*</a:t>
                      </a:r>
                    </a:p>
                  </a:txBody>
                  <a:tcPr anchor="ctr"/>
                </a:tc>
                <a:tc>
                  <a:txBody>
                    <a:bodyPr/>
                    <a:lstStyle/>
                    <a:p>
                      <a:pPr algn="ctr"/>
                      <a:r>
                        <a:rPr lang="en-US" sz="1600" i="1">
                          <a:sym typeface="Wingdings 2" panose="05020102010507070707" pitchFamily="18" charset="2"/>
                        </a:rPr>
                        <a:t></a:t>
                      </a:r>
                      <a:endParaRPr lang="en-US" sz="1600" i="1" dirty="0"/>
                    </a:p>
                  </a:txBody>
                  <a:tcPr anchor="ctr"/>
                </a:tc>
                <a:tc>
                  <a:txBody>
                    <a:bodyPr/>
                    <a:lstStyle/>
                    <a:p>
                      <a:pPr algn="ctr"/>
                      <a:r>
                        <a:rPr lang="en-US" sz="1600" i="1" dirty="0">
                          <a:sym typeface="Wingdings 2" panose="05020102010507070707" pitchFamily="18" charset="2"/>
                        </a:rPr>
                        <a:t></a:t>
                      </a:r>
                      <a:endParaRPr lang="en-US" sz="1600" i="1" dirty="0"/>
                    </a:p>
                  </a:txBody>
                  <a:tcPr anchor="ctr"/>
                </a:tc>
                <a:tc>
                  <a:txBody>
                    <a:bodyPr/>
                    <a:lstStyle/>
                    <a:p>
                      <a:pPr algn="ctr"/>
                      <a:r>
                        <a:rPr lang="en-US" sz="1600" i="1" dirty="0">
                          <a:sym typeface="Wingdings 2" panose="05020102010507070707" pitchFamily="18" charset="2"/>
                        </a:rPr>
                        <a:t></a:t>
                      </a:r>
                      <a:endParaRPr lang="en-US" sz="1600" i="1" dirty="0"/>
                    </a:p>
                  </a:txBody>
                  <a:tcPr anchor="ctr"/>
                </a:tc>
                <a:tc>
                  <a:txBody>
                    <a:bodyPr/>
                    <a:lstStyle/>
                    <a:p>
                      <a:pPr algn="ctr"/>
                      <a:r>
                        <a:rPr lang="en-US" sz="1600" i="1" dirty="0">
                          <a:sym typeface="Wingdings 2" panose="05020102010507070707" pitchFamily="18" charset="2"/>
                        </a:rPr>
                        <a:t></a:t>
                      </a:r>
                      <a:endParaRPr lang="en-US" sz="1600" i="1" dirty="0"/>
                    </a:p>
                  </a:txBody>
                  <a:tcPr anchor="ctr"/>
                </a:tc>
                <a:tc>
                  <a:txBody>
                    <a:bodyPr/>
                    <a:lstStyle/>
                    <a:p>
                      <a:pPr algn="ctr"/>
                      <a:r>
                        <a:rPr lang="en-US" sz="1600" i="1">
                          <a:sym typeface="Wingdings 2" panose="05020102010507070707" pitchFamily="18" charset="2"/>
                        </a:rPr>
                        <a:t></a:t>
                      </a:r>
                      <a:endParaRPr lang="en-US" sz="1600" i="1" dirty="0"/>
                    </a:p>
                  </a:txBody>
                  <a:tcPr anchor="ctr"/>
                </a:tc>
                <a:tc>
                  <a:txBody>
                    <a:bodyPr/>
                    <a:lstStyle/>
                    <a:p>
                      <a:pPr algn="ctr"/>
                      <a:r>
                        <a:rPr lang="en-US" sz="1600" i="1" dirty="0">
                          <a:sym typeface="Wingdings 2" panose="05020102010507070707" pitchFamily="18" charset="2"/>
                        </a:rPr>
                        <a:t></a:t>
                      </a:r>
                      <a:endParaRPr lang="en-US" sz="1600" i="1" dirty="0"/>
                    </a:p>
                  </a:txBody>
                  <a:tcPr anchor="ctr"/>
                </a:tc>
                <a:extLst>
                  <a:ext uri="{0D108BD9-81ED-4DB2-BD59-A6C34878D82A}">
                    <a16:rowId xmlns:a16="http://schemas.microsoft.com/office/drawing/2014/main" xmlns="" val="10005"/>
                  </a:ext>
                </a:extLst>
              </a:tr>
              <a:tr h="370840">
                <a:tc>
                  <a:txBody>
                    <a:bodyPr/>
                    <a:lstStyle/>
                    <a:p>
                      <a:r>
                        <a:rPr lang="en-US" sz="1400" dirty="0"/>
                        <a:t>Over-the-Counter</a:t>
                      </a:r>
                      <a:r>
                        <a:rPr lang="en-US" sz="1400" baseline="0" dirty="0"/>
                        <a:t> Items*</a:t>
                      </a:r>
                      <a:endParaRPr lang="en-US" sz="1400" dirty="0"/>
                    </a:p>
                  </a:txBody>
                  <a:tcPr anchor="ctr"/>
                </a:tc>
                <a:tc>
                  <a:txBody>
                    <a:bodyPr/>
                    <a:lstStyle/>
                    <a:p>
                      <a:pPr algn="ctr"/>
                      <a:endParaRPr lang="en-US" sz="1600" i="1"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p>
                  </a:txBody>
                  <a:tcPr anchor="ctr"/>
                </a:tc>
                <a:tc>
                  <a:txBody>
                    <a:bodyPr/>
                    <a:lstStyle/>
                    <a:p>
                      <a:pPr algn="ctr"/>
                      <a:endParaRPr lang="en-US" sz="1600" i="1" dirty="0"/>
                    </a:p>
                  </a:txBody>
                  <a:tcPr anchor="ctr"/>
                </a:tc>
                <a:tc>
                  <a:txBody>
                    <a:bodyPr/>
                    <a:lstStyle/>
                    <a:p>
                      <a:pPr algn="ctr"/>
                      <a:endParaRPr lang="en-US" sz="1600" dirty="0"/>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endParaRPr lang="en-US" sz="1600" i="0" dirty="0">
                        <a:sym typeface="Wingdings 2" panose="05020102010507070707" pitchFamily="18" charset="2"/>
                      </a:endParaRPr>
                    </a:p>
                  </a:txBody>
                  <a:tcPr anchor="ctr"/>
                </a:tc>
                <a:tc>
                  <a:txBody>
                    <a:bodyPr/>
                    <a:lstStyle/>
                    <a:p>
                      <a:pPr algn="ctr"/>
                      <a:endParaRPr lang="en-US" sz="1600" dirty="0"/>
                    </a:p>
                  </a:txBody>
                  <a:tcPr anchor="ctr"/>
                </a:tc>
                <a:extLst>
                  <a:ext uri="{0D108BD9-81ED-4DB2-BD59-A6C34878D82A}">
                    <a16:rowId xmlns:a16="http://schemas.microsoft.com/office/drawing/2014/main" xmlns="" val="10006"/>
                  </a:ext>
                </a:extLst>
              </a:tr>
              <a:tr h="370840">
                <a:tc>
                  <a:txBody>
                    <a:bodyPr/>
                    <a:lstStyle/>
                    <a:p>
                      <a:r>
                        <a:rPr lang="en-US" sz="1400" dirty="0"/>
                        <a:t>Routine Vision*</a:t>
                      </a:r>
                    </a:p>
                  </a:txBody>
                  <a:tcPr anchor="ctr"/>
                </a:tc>
                <a:tc>
                  <a:txBody>
                    <a:bodyPr/>
                    <a:lstStyle/>
                    <a:p>
                      <a:pPr algn="ctr"/>
                      <a:r>
                        <a:rPr lang="en-US" sz="1600" i="1">
                          <a:sym typeface="Wingdings 2" panose="05020102010507070707" pitchFamily="18" charset="2"/>
                        </a:rPr>
                        <a:t></a:t>
                      </a:r>
                      <a:endParaRPr lang="en-US" sz="1600" i="1" dirty="0"/>
                    </a:p>
                  </a:txBody>
                  <a:tcPr anchor="ctr"/>
                </a:tc>
                <a:tc>
                  <a:txBody>
                    <a:bodyPr/>
                    <a:lstStyle/>
                    <a:p>
                      <a:pPr algn="ctr"/>
                      <a:r>
                        <a:rPr lang="en-US" sz="1600" i="1">
                          <a:sym typeface="Wingdings 2" panose="05020102010507070707" pitchFamily="18" charset="2"/>
                        </a:rPr>
                        <a:t></a:t>
                      </a:r>
                      <a:endParaRPr lang="en-US" sz="1600" i="1" dirty="0"/>
                    </a:p>
                  </a:txBody>
                  <a:tcPr anchor="ctr"/>
                </a:tc>
                <a:tc>
                  <a:txBody>
                    <a:bodyPr/>
                    <a:lstStyle/>
                    <a:p>
                      <a:pPr algn="ctr"/>
                      <a:r>
                        <a:rPr lang="en-US" sz="1600" i="1" dirty="0">
                          <a:sym typeface="Wingdings 2" panose="05020102010507070707" pitchFamily="18" charset="2"/>
                        </a:rPr>
                        <a:t></a:t>
                      </a:r>
                      <a:endParaRPr lang="en-US" sz="1600" i="1" dirty="0"/>
                    </a:p>
                  </a:txBody>
                  <a:tcPr anchor="ctr"/>
                </a:tc>
                <a:tc>
                  <a:txBody>
                    <a:bodyPr/>
                    <a:lstStyle/>
                    <a:p>
                      <a:pPr algn="ctr"/>
                      <a:r>
                        <a:rPr lang="en-US" sz="1600" i="1" dirty="0">
                          <a:sym typeface="Wingdings 2" panose="05020102010507070707" pitchFamily="18" charset="2"/>
                        </a:rPr>
                        <a:t></a:t>
                      </a:r>
                      <a:endParaRPr lang="en-US" sz="1600" i="1" dirty="0"/>
                    </a:p>
                  </a:txBody>
                  <a:tcPr anchor="ctr"/>
                </a:tc>
                <a:tc>
                  <a:txBody>
                    <a:bodyPr/>
                    <a:lstStyle/>
                    <a:p>
                      <a:pPr algn="ctr"/>
                      <a:r>
                        <a:rPr lang="en-US" sz="1600" i="1" dirty="0">
                          <a:sym typeface="Wingdings 2" panose="05020102010507070707" pitchFamily="18" charset="2"/>
                        </a:rPr>
                        <a:t></a:t>
                      </a:r>
                      <a:endParaRPr lang="en-US" sz="1600" i="1" dirty="0"/>
                    </a:p>
                  </a:txBody>
                  <a:tcPr anchor="ctr"/>
                </a:tc>
                <a:tc>
                  <a:txBody>
                    <a:bodyPr/>
                    <a:lstStyle/>
                    <a:p>
                      <a:pPr algn="ctr"/>
                      <a:r>
                        <a:rPr lang="en-US" sz="1600" i="1" dirty="0">
                          <a:sym typeface="Wingdings 2" panose="05020102010507070707" pitchFamily="18" charset="2"/>
                        </a:rPr>
                        <a:t></a:t>
                      </a:r>
                      <a:endParaRPr lang="en-US" sz="1600" i="1" dirty="0"/>
                    </a:p>
                  </a:txBody>
                  <a:tcPr anchor="ctr"/>
                </a:tc>
                <a:extLst>
                  <a:ext uri="{0D108BD9-81ED-4DB2-BD59-A6C34878D82A}">
                    <a16:rowId xmlns:a16="http://schemas.microsoft.com/office/drawing/2014/main" xmlns="" val="10007"/>
                  </a:ext>
                </a:extLst>
              </a:tr>
              <a:tr h="370840">
                <a:tc>
                  <a:txBody>
                    <a:bodyPr/>
                    <a:lstStyle/>
                    <a:p>
                      <a:r>
                        <a:rPr lang="en-US" sz="1400" dirty="0"/>
                        <a:t>Dental*</a:t>
                      </a:r>
                    </a:p>
                  </a:txBody>
                  <a:tcPr anchor="ctr"/>
                </a:tc>
                <a:tc>
                  <a:txBody>
                    <a:bodyPr/>
                    <a:lstStyle/>
                    <a:p>
                      <a:pPr algn="ctr"/>
                      <a:r>
                        <a:rPr lang="en-US" sz="1600" i="1" dirty="0">
                          <a:sym typeface="Wingdings 2" panose="05020102010507070707" pitchFamily="18" charset="2"/>
                        </a:rPr>
                        <a:t></a:t>
                      </a:r>
                    </a:p>
                  </a:txBody>
                  <a:tcPr anchor="ctr"/>
                </a:tc>
                <a:tc>
                  <a:txBody>
                    <a:bodyPr/>
                    <a:lstStyle/>
                    <a:p>
                      <a:pPr algn="ctr"/>
                      <a:r>
                        <a:rPr lang="en-US" sz="1600" i="1" dirty="0">
                          <a:sym typeface="Wingdings 2" panose="05020102010507070707" pitchFamily="18" charset="2"/>
                        </a:rPr>
                        <a:t></a:t>
                      </a:r>
                    </a:p>
                  </a:txBody>
                  <a:tcPr anchor="ctr"/>
                </a:tc>
                <a:tc>
                  <a:txBody>
                    <a:bodyPr/>
                    <a:lstStyle/>
                    <a:p>
                      <a:pPr algn="ctr"/>
                      <a:r>
                        <a:rPr lang="en-US" sz="1600" i="1">
                          <a:sym typeface="Wingdings 2" panose="05020102010507070707" pitchFamily="18" charset="2"/>
                        </a:rPr>
                        <a:t></a:t>
                      </a:r>
                      <a:endParaRPr lang="en-US" sz="1600" i="1" dirty="0"/>
                    </a:p>
                  </a:txBody>
                  <a:tcPr anchor="ctr"/>
                </a:tc>
                <a:tc>
                  <a:txBody>
                    <a:bodyPr/>
                    <a:lstStyle/>
                    <a:p>
                      <a:pPr algn="ctr"/>
                      <a:r>
                        <a:rPr lang="en-US" sz="1600" i="1">
                          <a:sym typeface="Wingdings 2" panose="05020102010507070707" pitchFamily="18" charset="2"/>
                        </a:rPr>
                        <a:t></a:t>
                      </a:r>
                      <a:endParaRPr lang="en-US" sz="1600" i="1" dirty="0"/>
                    </a:p>
                  </a:txBody>
                  <a:tcPr anchor="ctr"/>
                </a:tc>
                <a:tc>
                  <a:txBody>
                    <a:bodyPr/>
                    <a:lstStyle/>
                    <a:p>
                      <a:pPr algn="ctr"/>
                      <a:r>
                        <a:rPr lang="en-US" sz="1600" i="1" dirty="0">
                          <a:sym typeface="Wingdings 2" panose="05020102010507070707" pitchFamily="18" charset="2"/>
                        </a:rPr>
                        <a:t></a:t>
                      </a:r>
                      <a:endParaRPr lang="en-US" sz="1600" i="1" dirty="0"/>
                    </a:p>
                  </a:txBody>
                  <a:tcPr anchor="ctr"/>
                </a:tc>
                <a:tc>
                  <a:txBody>
                    <a:bodyPr/>
                    <a:lstStyle/>
                    <a:p>
                      <a:pPr algn="ctr"/>
                      <a:r>
                        <a:rPr lang="en-US" sz="1600" i="1" dirty="0">
                          <a:sym typeface="Wingdings 2" panose="05020102010507070707" pitchFamily="18" charset="2"/>
                        </a:rPr>
                        <a:t></a:t>
                      </a:r>
                      <a:endParaRPr lang="en-US" sz="1600" i="1" dirty="0"/>
                    </a:p>
                  </a:txBody>
                  <a:tcPr anchor="ctr"/>
                </a:tc>
                <a:extLst>
                  <a:ext uri="{0D108BD9-81ED-4DB2-BD59-A6C34878D82A}">
                    <a16:rowId xmlns:a16="http://schemas.microsoft.com/office/drawing/2014/main" xmlns="" val="10008"/>
                  </a:ext>
                </a:extLst>
              </a:tr>
              <a:tr h="370840">
                <a:tc>
                  <a:txBody>
                    <a:bodyPr/>
                    <a:lstStyle/>
                    <a:p>
                      <a:r>
                        <a:rPr lang="en-US" sz="1400" dirty="0"/>
                        <a:t>Transportation*</a:t>
                      </a:r>
                    </a:p>
                  </a:txBody>
                  <a:tcPr anchor="ctr"/>
                </a:tc>
                <a:tc>
                  <a:txBody>
                    <a:bodyPr/>
                    <a:lstStyle/>
                    <a:p>
                      <a:pPr algn="ctr"/>
                      <a:endParaRPr lang="en-US" sz="1600" i="1" dirty="0"/>
                    </a:p>
                  </a:txBody>
                  <a:tcPr anchor="ctr"/>
                </a:tc>
                <a:tc>
                  <a:txBody>
                    <a:bodyPr/>
                    <a:lstStyle/>
                    <a:p>
                      <a:pPr algn="ctr"/>
                      <a:r>
                        <a:rPr lang="en-US" sz="1600" i="1" dirty="0">
                          <a:sym typeface="Wingdings 2" panose="05020102010507070707" pitchFamily="18" charset="2"/>
                        </a:rPr>
                        <a:t></a:t>
                      </a:r>
                    </a:p>
                  </a:txBody>
                  <a:tcPr anchor="ctr"/>
                </a:tc>
                <a:tc>
                  <a:txBody>
                    <a:bodyPr/>
                    <a:lstStyle/>
                    <a:p>
                      <a:pPr algn="ctr"/>
                      <a:r>
                        <a:rPr lang="en-US" sz="1600" i="1" dirty="0">
                          <a:sym typeface="Wingdings 2" panose="05020102010507070707" pitchFamily="18" charset="2"/>
                        </a:rPr>
                        <a:t></a:t>
                      </a:r>
                    </a:p>
                  </a:txBody>
                  <a:tcPr anchor="ctr"/>
                </a:tc>
                <a:tc>
                  <a:txBody>
                    <a:bodyPr/>
                    <a:lstStyle/>
                    <a:p>
                      <a:pPr algn="ctr"/>
                      <a:endParaRPr lang="en-US" sz="1600" dirty="0"/>
                    </a:p>
                  </a:txBody>
                  <a:tcPr anchor="ctr"/>
                </a:tc>
                <a:tc>
                  <a:txBody>
                    <a:bodyPr/>
                    <a:lstStyle/>
                    <a:p>
                      <a:pPr algn="ctr"/>
                      <a:r>
                        <a:rPr lang="en-US" sz="1600" i="1" dirty="0">
                          <a:sym typeface="Wingdings 2" panose="05020102010507070707" pitchFamily="18" charset="2"/>
                        </a:rPr>
                        <a:t></a:t>
                      </a:r>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p>
                  </a:txBody>
                  <a:tcPr anchor="ctr"/>
                </a:tc>
                <a:extLst>
                  <a:ext uri="{0D108BD9-81ED-4DB2-BD59-A6C34878D82A}">
                    <a16:rowId xmlns:a16="http://schemas.microsoft.com/office/drawing/2014/main" xmlns="" val="10009"/>
                  </a:ext>
                </a:extLst>
              </a:tr>
              <a:tr h="370840">
                <a:tc>
                  <a:txBody>
                    <a:bodyPr/>
                    <a:lstStyle/>
                    <a:p>
                      <a:r>
                        <a:rPr lang="en-US" sz="1400" dirty="0"/>
                        <a:t>Fitness Benefit</a:t>
                      </a:r>
                    </a:p>
                  </a:txBody>
                  <a:tcPr anchor="ctr"/>
                </a:tc>
                <a:tc>
                  <a:txBody>
                    <a:bodyPr/>
                    <a:lstStyle/>
                    <a:p>
                      <a:pPr algn="ctr"/>
                      <a:r>
                        <a:rPr lang="en-US" sz="1600" i="1" dirty="0">
                          <a:sym typeface="Wingdings 2" panose="05020102010507070707" pitchFamily="18" charset="2"/>
                        </a:rPr>
                        <a:t></a:t>
                      </a:r>
                    </a:p>
                  </a:txBody>
                  <a:tcPr anchor="ctr"/>
                </a:tc>
                <a:tc>
                  <a:txBody>
                    <a:bodyPr/>
                    <a:lstStyle/>
                    <a:p>
                      <a:pPr algn="ctr"/>
                      <a:endParaRPr lang="en-US" sz="1600" i="1" dirty="0">
                        <a:sym typeface="Wingdings 2" panose="05020102010507070707" pitchFamily="18" charset="2"/>
                      </a:endParaRPr>
                    </a:p>
                  </a:txBody>
                  <a:tcPr anchor="ctr"/>
                </a:tc>
                <a:tc>
                  <a:txBody>
                    <a:bodyPr/>
                    <a:lstStyle/>
                    <a:p>
                      <a:pPr algn="ctr"/>
                      <a:r>
                        <a:rPr lang="en-US" sz="1600" i="1" dirty="0">
                          <a:sym typeface="Wingdings 2" panose="05020102010507070707" pitchFamily="18" charset="2"/>
                        </a:rPr>
                        <a:t></a:t>
                      </a:r>
                    </a:p>
                  </a:txBody>
                  <a:tcPr anchor="ctr"/>
                </a:tc>
                <a:tc>
                  <a:txBody>
                    <a:bodyPr/>
                    <a:lstStyle/>
                    <a:p>
                      <a:pPr algn="ctr"/>
                      <a:r>
                        <a:rPr lang="en-US" sz="1600" i="1" dirty="0">
                          <a:sym typeface="Wingdings 2" panose="05020102010507070707" pitchFamily="18" charset="2"/>
                        </a:rPr>
                        <a:t></a:t>
                      </a:r>
                    </a:p>
                  </a:txBody>
                  <a:tcPr anchor="ctr"/>
                </a:tc>
                <a:tc>
                  <a:txBody>
                    <a:bodyPr/>
                    <a:lstStyle/>
                    <a:p>
                      <a:pPr algn="ctr"/>
                      <a:endParaRPr lang="en-US" sz="1600" i="1" dirty="0">
                        <a:sym typeface="Wingdings 2" panose="05020102010507070707" pitchFamily="18" charset="2"/>
                      </a:endParaRPr>
                    </a:p>
                  </a:txBody>
                  <a:tcPr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600" i="1" dirty="0">
                          <a:sym typeface="Wingdings 2" panose="05020102010507070707" pitchFamily="18" charset="2"/>
                        </a:rPr>
                        <a:t></a:t>
                      </a:r>
                    </a:p>
                  </a:txBody>
                  <a:tcPr anchor="ctr"/>
                </a:tc>
                <a:extLst>
                  <a:ext uri="{0D108BD9-81ED-4DB2-BD59-A6C34878D82A}">
                    <a16:rowId xmlns:a16="http://schemas.microsoft.com/office/drawing/2014/main" xmlns="" val="10010"/>
                  </a:ext>
                </a:extLst>
              </a:tr>
            </a:tbl>
          </a:graphicData>
        </a:graphic>
      </p:graphicFrame>
      <p:sp>
        <p:nvSpPr>
          <p:cNvPr id="8" name="Text Placeholder 2"/>
          <p:cNvSpPr txBox="1">
            <a:spLocks/>
          </p:cNvSpPr>
          <p:nvPr/>
        </p:nvSpPr>
        <p:spPr>
          <a:xfrm>
            <a:off x="4433777" y="6087478"/>
            <a:ext cx="3996351" cy="25717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rgbClr val="002664"/>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en-US" sz="800" b="1" i="1" dirty="0">
                <a:solidFill>
                  <a:prstClr val="black"/>
                </a:solidFill>
              </a:rPr>
              <a:t>*See detailed benefit grid for details including limits and maximums</a:t>
            </a:r>
          </a:p>
          <a:p>
            <a:pPr algn="r" fontAlgn="auto">
              <a:spcBef>
                <a:spcPts val="0"/>
              </a:spcBef>
              <a:spcAft>
                <a:spcPts val="0"/>
              </a:spcAft>
            </a:pPr>
            <a:r>
              <a:rPr lang="en-US" sz="800" b="1" i="1" dirty="0">
                <a:solidFill>
                  <a:prstClr val="black"/>
                </a:solidFill>
              </a:rPr>
              <a:t>**Amount will vary based on member’s level of Extra Help he/she receives.</a:t>
            </a:r>
          </a:p>
        </p:txBody>
      </p:sp>
    </p:spTree>
    <p:extLst>
      <p:ext uri="{BB962C8B-B14F-4D97-AF65-F5344CB8AC3E}">
        <p14:creationId xmlns:p14="http://schemas.microsoft.com/office/powerpoint/2010/main" val="3386827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45" y="333350"/>
            <a:ext cx="8326192" cy="1143000"/>
          </a:xfrm>
        </p:spPr>
        <p:txBody>
          <a:bodyPr>
            <a:normAutofit/>
          </a:bodyPr>
          <a:lstStyle/>
          <a:p>
            <a:r>
              <a:rPr lang="en-US" dirty="0"/>
              <a:t>MedStar Medicare Choice Website</a:t>
            </a:r>
            <a:br>
              <a:rPr lang="en-US" dirty="0"/>
            </a:br>
            <a:endParaRPr lang="en-US" dirty="0"/>
          </a:p>
        </p:txBody>
      </p:sp>
      <p:sp>
        <p:nvSpPr>
          <p:cNvPr id="7" name="Content Placeholder 2"/>
          <p:cNvSpPr>
            <a:spLocks noGrp="1"/>
          </p:cNvSpPr>
          <p:nvPr>
            <p:ph sz="half" idx="1"/>
          </p:nvPr>
        </p:nvSpPr>
        <p:spPr>
          <a:xfrm>
            <a:off x="515154" y="1423873"/>
            <a:ext cx="4443211" cy="3202709"/>
          </a:xfrm>
        </p:spPr>
        <p:txBody>
          <a:bodyPr/>
          <a:lstStyle/>
          <a:p>
            <a:pPr marL="0" indent="0">
              <a:buFont typeface="Times" pitchFamily="-84" charset="0"/>
              <a:buNone/>
              <a:defRPr/>
            </a:pPr>
            <a:r>
              <a:rPr lang="en-US" sz="2000" dirty="0">
                <a:solidFill>
                  <a:srgbClr val="00B050"/>
                </a:solidFill>
                <a:hlinkClick r:id="rId2"/>
              </a:rPr>
              <a:t>www.MedStarMedicareChoice.com</a:t>
            </a:r>
            <a:endParaRPr lang="en-US" sz="2000" dirty="0">
              <a:solidFill>
                <a:srgbClr val="00B050"/>
              </a:solidFill>
            </a:endParaRPr>
          </a:p>
          <a:p>
            <a:pPr>
              <a:buFont typeface="Times" pitchFamily="-84" charset="0"/>
              <a:buChar char="•"/>
              <a:defRPr/>
            </a:pPr>
            <a:r>
              <a:rPr lang="en-US" sz="1600" dirty="0"/>
              <a:t>Enroll online!!</a:t>
            </a:r>
          </a:p>
          <a:p>
            <a:pPr>
              <a:buFont typeface="Times" pitchFamily="-84" charset="0"/>
              <a:buChar char="•"/>
              <a:defRPr/>
            </a:pPr>
            <a:r>
              <a:rPr lang="en-US" sz="1600" dirty="0"/>
              <a:t>Provider Directory </a:t>
            </a:r>
          </a:p>
          <a:p>
            <a:pPr>
              <a:buFont typeface="Times" pitchFamily="-84" charset="0"/>
              <a:buChar char="•"/>
              <a:defRPr/>
            </a:pPr>
            <a:r>
              <a:rPr lang="en-US" sz="1600" dirty="0"/>
              <a:t>Provider Nomination Form</a:t>
            </a:r>
          </a:p>
          <a:p>
            <a:pPr>
              <a:buFont typeface="Times" pitchFamily="-84" charset="0"/>
              <a:buChar char="•"/>
              <a:defRPr/>
            </a:pPr>
            <a:r>
              <a:rPr lang="en-US" sz="1600" dirty="0"/>
              <a:t>Medical Benefit Summary </a:t>
            </a:r>
          </a:p>
          <a:p>
            <a:pPr>
              <a:buFont typeface="Times" pitchFamily="-84" charset="0"/>
              <a:buChar char="•"/>
              <a:defRPr/>
            </a:pPr>
            <a:r>
              <a:rPr lang="en-US" sz="1600" dirty="0"/>
              <a:t>Member Portal</a:t>
            </a:r>
          </a:p>
          <a:p>
            <a:pPr>
              <a:buFont typeface="Times" pitchFamily="-84" charset="0"/>
              <a:buChar char="•"/>
              <a:defRPr/>
            </a:pPr>
            <a:r>
              <a:rPr lang="en-US" sz="1600" dirty="0"/>
              <a:t>Member Documents</a:t>
            </a:r>
          </a:p>
          <a:p>
            <a:pPr>
              <a:buFont typeface="Times" pitchFamily="-84" charset="0"/>
              <a:buChar char="•"/>
              <a:defRPr/>
            </a:pPr>
            <a:r>
              <a:rPr lang="en-US" sz="1600" dirty="0"/>
              <a:t>And more…</a:t>
            </a:r>
          </a:p>
          <a:p>
            <a:pPr>
              <a:buFont typeface="Times" pitchFamily="-84" charset="0"/>
              <a:buChar char="•"/>
              <a:defRPr/>
            </a:pPr>
            <a:endParaRPr lang="en-US" sz="2400" dirty="0"/>
          </a:p>
        </p:txBody>
      </p:sp>
      <p:sp>
        <p:nvSpPr>
          <p:cNvPr id="4" name="Slide Number Placeholder 3"/>
          <p:cNvSpPr>
            <a:spLocks noGrp="1"/>
          </p:cNvSpPr>
          <p:nvPr>
            <p:ph type="sldNum" sz="quarter" idx="12"/>
          </p:nvPr>
        </p:nvSpPr>
        <p:spPr>
          <a:xfrm>
            <a:off x="6791328" y="6023641"/>
            <a:ext cx="2133600" cy="365125"/>
          </a:xfrm>
        </p:spPr>
        <p:txBody>
          <a:bodyPr/>
          <a:lstStyle/>
          <a:p>
            <a:pPr>
              <a:defRPr/>
            </a:pPr>
            <a:fld id="{BF67A4B6-D114-44D0-AAEC-A7B0ED08BC97}" type="slidenum">
              <a:rPr lang="en-US" altLang="en-US" smtClean="0"/>
              <a:pPr>
                <a:defRPr/>
              </a:pPr>
              <a:t>44</a:t>
            </a:fld>
            <a:endParaRPr lang="en-US" altLang="en-US" dirty="0"/>
          </a:p>
        </p:txBody>
      </p:sp>
      <p:pic>
        <p:nvPicPr>
          <p:cNvPr id="9" name="Picture 8"/>
          <p:cNvPicPr>
            <a:picLocks noChangeAspect="1"/>
          </p:cNvPicPr>
          <p:nvPr/>
        </p:nvPicPr>
        <p:blipFill>
          <a:blip r:embed="rId3"/>
          <a:stretch>
            <a:fillRect/>
          </a:stretch>
        </p:blipFill>
        <p:spPr>
          <a:xfrm>
            <a:off x="3314700" y="2198597"/>
            <a:ext cx="5610228" cy="3168917"/>
          </a:xfrm>
          <a:prstGeom prst="rect">
            <a:avLst/>
          </a:prstGeom>
        </p:spPr>
      </p:pic>
    </p:spTree>
    <p:extLst>
      <p:ext uri="{BB962C8B-B14F-4D97-AF65-F5344CB8AC3E}">
        <p14:creationId xmlns:p14="http://schemas.microsoft.com/office/powerpoint/2010/main" val="525700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305" y="2829434"/>
            <a:ext cx="7772400" cy="1799715"/>
          </a:xfrm>
        </p:spPr>
        <p:txBody>
          <a:bodyPr>
            <a:normAutofit/>
          </a:bodyPr>
          <a:lstStyle/>
          <a:p>
            <a:pPr algn="ctr"/>
            <a:r>
              <a:rPr lang="en-US" sz="3000" dirty="0"/>
              <a:t>Stars Program</a:t>
            </a:r>
          </a:p>
        </p:txBody>
      </p:sp>
    </p:spTree>
    <p:extLst>
      <p:ext uri="{BB962C8B-B14F-4D97-AF65-F5344CB8AC3E}">
        <p14:creationId xmlns:p14="http://schemas.microsoft.com/office/powerpoint/2010/main" val="211325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CMS Star Overview</a:t>
            </a:r>
          </a:p>
        </p:txBody>
      </p:sp>
      <p:sp>
        <p:nvSpPr>
          <p:cNvPr id="4" name="Content Placeholder 1"/>
          <p:cNvSpPr>
            <a:spLocks noGrp="1"/>
          </p:cNvSpPr>
          <p:nvPr>
            <p:ph idx="1"/>
          </p:nvPr>
        </p:nvSpPr>
        <p:spPr>
          <a:xfrm>
            <a:off x="457200" y="1141926"/>
            <a:ext cx="8229600" cy="4953000"/>
          </a:xfrm>
        </p:spPr>
        <p:txBody>
          <a:bodyPr/>
          <a:lstStyle/>
          <a:p>
            <a:pPr>
              <a:spcBef>
                <a:spcPts val="400"/>
              </a:spcBef>
            </a:pPr>
            <a:r>
              <a:rPr lang="en-US" sz="1900" dirty="0">
                <a:solidFill>
                  <a:srgbClr val="002060"/>
                </a:solidFill>
              </a:rPr>
              <a:t>Established by CMS to make quality</a:t>
            </a:r>
            <a:br>
              <a:rPr lang="en-US" sz="1900" dirty="0">
                <a:solidFill>
                  <a:srgbClr val="002060"/>
                </a:solidFill>
              </a:rPr>
            </a:br>
            <a:r>
              <a:rPr lang="en-US" sz="1900" dirty="0">
                <a:solidFill>
                  <a:srgbClr val="002060"/>
                </a:solidFill>
              </a:rPr>
              <a:t>data more transparent and to educate </a:t>
            </a:r>
            <a:br>
              <a:rPr lang="en-US" sz="1900" dirty="0">
                <a:solidFill>
                  <a:srgbClr val="002060"/>
                </a:solidFill>
              </a:rPr>
            </a:br>
            <a:r>
              <a:rPr lang="en-US" sz="1900" dirty="0">
                <a:solidFill>
                  <a:srgbClr val="002060"/>
                </a:solidFill>
              </a:rPr>
              <a:t>consumers in their choice of Medicare </a:t>
            </a:r>
            <a:br>
              <a:rPr lang="en-US" sz="1900" dirty="0">
                <a:solidFill>
                  <a:srgbClr val="002060"/>
                </a:solidFill>
              </a:rPr>
            </a:br>
            <a:r>
              <a:rPr lang="en-US" sz="1900" dirty="0">
                <a:solidFill>
                  <a:srgbClr val="002060"/>
                </a:solidFill>
              </a:rPr>
              <a:t>Advantage (MA) plans</a:t>
            </a:r>
            <a:br>
              <a:rPr lang="en-US" sz="1900" dirty="0">
                <a:solidFill>
                  <a:srgbClr val="002060"/>
                </a:solidFill>
              </a:rPr>
            </a:br>
            <a:endParaRPr lang="en-US" sz="1900" dirty="0">
              <a:solidFill>
                <a:srgbClr val="002060"/>
              </a:solidFill>
            </a:endParaRPr>
          </a:p>
          <a:p>
            <a:pPr>
              <a:spcBef>
                <a:spcPts val="400"/>
              </a:spcBef>
            </a:pPr>
            <a:endParaRPr lang="en-US" sz="2200" dirty="0">
              <a:solidFill>
                <a:srgbClr val="002060"/>
              </a:solidFill>
            </a:endParaRPr>
          </a:p>
          <a:p>
            <a:pPr>
              <a:spcBef>
                <a:spcPts val="400"/>
              </a:spcBef>
            </a:pPr>
            <a:r>
              <a:rPr lang="en-US" sz="1900" dirty="0">
                <a:solidFill>
                  <a:srgbClr val="002060"/>
                </a:solidFill>
              </a:rPr>
              <a:t>MA Star ratings (1-5) are published annually and made available to the public, including Medicare beneficiaries prior to open enrollment</a:t>
            </a:r>
          </a:p>
          <a:p>
            <a:pPr marL="503237" lvl="1" indent="-285750">
              <a:spcBef>
                <a:spcPts val="400"/>
              </a:spcBef>
              <a:buFont typeface="Arial" panose="020B0604020202020204" pitchFamily="34" charset="0"/>
              <a:buChar char="•"/>
            </a:pPr>
            <a:r>
              <a:rPr lang="en-US" sz="1600" dirty="0">
                <a:solidFill>
                  <a:srgbClr val="002060"/>
                </a:solidFill>
              </a:rPr>
              <a:t>Each individual quality measure will receive a star rating based on their performance compared to all other plans across the country</a:t>
            </a:r>
          </a:p>
          <a:p>
            <a:pPr marL="503237" lvl="1" indent="-285750">
              <a:spcBef>
                <a:spcPts val="400"/>
              </a:spcBef>
              <a:buFont typeface="Arial" panose="020B0604020202020204" pitchFamily="34" charset="0"/>
              <a:buChar char="•"/>
            </a:pPr>
            <a:r>
              <a:rPr lang="en-US" sz="1600" dirty="0">
                <a:solidFill>
                  <a:srgbClr val="002060"/>
                </a:solidFill>
              </a:rPr>
              <a:t>Each individual quality measure weighted differently - 1, 1.5, 3 and 5</a:t>
            </a:r>
          </a:p>
          <a:p>
            <a:pPr marL="503237" lvl="1" indent="-285750">
              <a:spcBef>
                <a:spcPts val="400"/>
              </a:spcBef>
              <a:buFont typeface="Arial" panose="020B0604020202020204" pitchFamily="34" charset="0"/>
              <a:buChar char="•"/>
            </a:pPr>
            <a:r>
              <a:rPr lang="en-US" sz="1600" dirty="0">
                <a:solidFill>
                  <a:srgbClr val="002060"/>
                </a:solidFill>
              </a:rPr>
              <a:t>The targets change every year based on the overall performance of health plans across the country</a:t>
            </a:r>
          </a:p>
          <a:p>
            <a:pPr marL="503237" lvl="1" indent="-285750">
              <a:spcBef>
                <a:spcPts val="400"/>
              </a:spcBef>
              <a:buFont typeface="Arial" panose="020B0604020202020204" pitchFamily="34" charset="0"/>
              <a:buChar char="•"/>
            </a:pPr>
            <a:r>
              <a:rPr lang="en-US" sz="1600" dirty="0">
                <a:solidFill>
                  <a:srgbClr val="002060"/>
                </a:solidFill>
              </a:rPr>
              <a:t>Stars for the individual measures are then averaged to obtain an overall summary score for the plan</a:t>
            </a:r>
            <a:br>
              <a:rPr lang="en-US" sz="1600" dirty="0">
                <a:solidFill>
                  <a:srgbClr val="002060"/>
                </a:solidFill>
              </a:rPr>
            </a:br>
            <a:endParaRPr lang="en-US" sz="1600" dirty="0">
              <a:solidFill>
                <a:srgbClr val="002060"/>
              </a:solidFill>
            </a:endParaRPr>
          </a:p>
          <a:p>
            <a:pPr marL="217487" lvl="1" indent="0">
              <a:spcBef>
                <a:spcPts val="400"/>
              </a:spcBef>
              <a:buNone/>
            </a:pPr>
            <a:endParaRPr lang="en-US" sz="1100" dirty="0">
              <a:solidFill>
                <a:srgbClr val="002060"/>
              </a:solidFill>
            </a:endParaRPr>
          </a:p>
        </p:txBody>
      </p:sp>
      <p:pic>
        <p:nvPicPr>
          <p:cNvPr id="5" name="Picture 2" descr="http://pharmaceuticalcommerce.com/lib/sitefiles/images/StarRa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23539"/>
            <a:ext cx="3085744" cy="170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87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t>Star Ratings Impact</a:t>
            </a:r>
          </a:p>
        </p:txBody>
      </p:sp>
      <p:sp>
        <p:nvSpPr>
          <p:cNvPr id="5" name="Rectangle 4"/>
          <p:cNvSpPr/>
          <p:nvPr/>
        </p:nvSpPr>
        <p:spPr>
          <a:xfrm>
            <a:off x="607322" y="1117390"/>
            <a:ext cx="8079477" cy="4708981"/>
          </a:xfrm>
          <a:prstGeom prst="rect">
            <a:avLst/>
          </a:prstGeom>
        </p:spPr>
        <p:txBody>
          <a:bodyPr wrap="square">
            <a:spAutoFit/>
          </a:bodyPr>
          <a:lstStyle/>
          <a:p>
            <a:pPr defTabSz="457200" fontAlgn="auto">
              <a:spcBef>
                <a:spcPts val="0"/>
              </a:spcBef>
              <a:spcAft>
                <a:spcPts val="0"/>
              </a:spcAft>
            </a:pPr>
            <a:r>
              <a:rPr lang="en-US" sz="2000" b="1" dirty="0">
                <a:solidFill>
                  <a:srgbClr val="002664"/>
                </a:solidFill>
                <a:latin typeface="Arial" panose="020B0604020202020204" pitchFamily="34" charset="0"/>
                <a:cs typeface="+mn-cs"/>
              </a:rPr>
              <a:t>What does it mean to be a 4 star plan?</a:t>
            </a:r>
          </a:p>
          <a:p>
            <a:pPr marL="742950" lvl="1" indent="-285750" defTabSz="457200" fontAlgn="auto">
              <a:spcBef>
                <a:spcPts val="0"/>
              </a:spcBef>
              <a:spcAft>
                <a:spcPts val="0"/>
              </a:spcAft>
              <a:buFont typeface="Arial" panose="020B0604020202020204" pitchFamily="34" charset="0"/>
              <a:buChar char="•"/>
            </a:pPr>
            <a:r>
              <a:rPr lang="en-US" dirty="0">
                <a:solidFill>
                  <a:srgbClr val="002664"/>
                </a:solidFill>
                <a:latin typeface="Arial" panose="020B0604020202020204" pitchFamily="34" charset="0"/>
                <a:cs typeface="+mn-cs"/>
              </a:rPr>
              <a:t>Only plans earning a rating of 4 stars or above are eligible for 5% quality bonus payment</a:t>
            </a:r>
          </a:p>
          <a:p>
            <a:pPr marL="457200" lvl="1" indent="0" defTabSz="457200" fontAlgn="auto">
              <a:spcBef>
                <a:spcPts val="0"/>
              </a:spcBef>
              <a:spcAft>
                <a:spcPts val="0"/>
              </a:spcAft>
            </a:pPr>
            <a:endParaRPr lang="en-US" sz="2200" dirty="0">
              <a:solidFill>
                <a:srgbClr val="002664"/>
              </a:solidFill>
              <a:latin typeface="Arial" panose="020B0604020202020204" pitchFamily="34" charset="0"/>
              <a:cs typeface="+mn-cs"/>
            </a:endParaRPr>
          </a:p>
          <a:p>
            <a:pPr defTabSz="457200" fontAlgn="auto">
              <a:spcBef>
                <a:spcPts val="0"/>
              </a:spcBef>
              <a:spcAft>
                <a:spcPts val="0"/>
              </a:spcAft>
            </a:pPr>
            <a:r>
              <a:rPr lang="en-US" sz="2000" b="1" dirty="0">
                <a:solidFill>
                  <a:srgbClr val="002664"/>
                </a:solidFill>
                <a:latin typeface="Arial" panose="020B0604020202020204" pitchFamily="34" charset="0"/>
                <a:cs typeface="+mn-cs"/>
              </a:rPr>
              <a:t>What does it mean to be a 5 Star plan?</a:t>
            </a:r>
          </a:p>
          <a:p>
            <a:pPr marL="742950" lvl="1" indent="-285750" defTabSz="457200" fontAlgn="auto">
              <a:spcBef>
                <a:spcPts val="0"/>
              </a:spcBef>
              <a:spcAft>
                <a:spcPts val="0"/>
              </a:spcAft>
              <a:buFont typeface="Arial" panose="020B0604020202020204" pitchFamily="34" charset="0"/>
              <a:buChar char="•"/>
            </a:pPr>
            <a:r>
              <a:rPr lang="en-US" dirty="0">
                <a:solidFill>
                  <a:srgbClr val="002664"/>
                </a:solidFill>
                <a:latin typeface="Arial" panose="020B0604020202020204" pitchFamily="34" charset="0"/>
                <a:cs typeface="+mn-cs"/>
              </a:rPr>
              <a:t>Members can switch into 5 star plans any time during the year</a:t>
            </a:r>
          </a:p>
          <a:p>
            <a:pPr marL="457200" lvl="1" indent="0" defTabSz="457200" fontAlgn="auto">
              <a:spcBef>
                <a:spcPts val="0"/>
              </a:spcBef>
              <a:spcAft>
                <a:spcPts val="0"/>
              </a:spcAft>
            </a:pPr>
            <a:endParaRPr lang="en-US" sz="2200" dirty="0">
              <a:solidFill>
                <a:prstClr val="black"/>
              </a:solidFill>
              <a:latin typeface="Arial"/>
              <a:cs typeface="+mn-cs"/>
            </a:endParaRPr>
          </a:p>
          <a:p>
            <a:pPr defTabSz="457200" fontAlgn="auto">
              <a:spcBef>
                <a:spcPts val="0"/>
              </a:spcBef>
              <a:spcAft>
                <a:spcPts val="0"/>
              </a:spcAft>
            </a:pPr>
            <a:r>
              <a:rPr lang="en-US" sz="2000" b="1" dirty="0">
                <a:solidFill>
                  <a:srgbClr val="002664"/>
                </a:solidFill>
                <a:latin typeface="Arial" panose="020B0604020202020204" pitchFamily="34" charset="0"/>
                <a:cs typeface="+mn-cs"/>
              </a:rPr>
              <a:t>How does this bonus payment impact physicians?</a:t>
            </a:r>
          </a:p>
          <a:p>
            <a:pPr marL="742950" lvl="1" indent="-285750" defTabSz="457200" fontAlgn="auto">
              <a:spcBef>
                <a:spcPts val="0"/>
              </a:spcBef>
              <a:spcAft>
                <a:spcPts val="0"/>
              </a:spcAft>
              <a:buFont typeface="Arial" panose="020B0604020202020204" pitchFamily="34" charset="0"/>
              <a:buChar char="•"/>
            </a:pPr>
            <a:r>
              <a:rPr lang="en-US" dirty="0">
                <a:solidFill>
                  <a:srgbClr val="002664"/>
                </a:solidFill>
                <a:latin typeface="Arial" panose="020B0604020202020204" pitchFamily="34" charset="0"/>
                <a:cs typeface="+mn-cs"/>
              </a:rPr>
              <a:t>The bonus payment must be reinvested back into the health system in the form of more resources</a:t>
            </a:r>
          </a:p>
          <a:p>
            <a:pPr marL="742950" lvl="1" indent="-285750" defTabSz="457200" fontAlgn="auto">
              <a:spcBef>
                <a:spcPts val="0"/>
              </a:spcBef>
              <a:spcAft>
                <a:spcPts val="0"/>
              </a:spcAft>
              <a:buFont typeface="Arial" panose="020B0604020202020204" pitchFamily="34" charset="0"/>
              <a:buChar char="•"/>
            </a:pPr>
            <a:r>
              <a:rPr lang="en-US" dirty="0">
                <a:solidFill>
                  <a:srgbClr val="002664"/>
                </a:solidFill>
                <a:latin typeface="Arial" panose="020B0604020202020204" pitchFamily="34" charset="0"/>
                <a:cs typeface="+mn-cs"/>
              </a:rPr>
              <a:t>More RN Care Advisors helping to support your complex patients</a:t>
            </a:r>
          </a:p>
          <a:p>
            <a:pPr marL="742950" lvl="1" indent="-285750" defTabSz="457200" fontAlgn="auto">
              <a:spcBef>
                <a:spcPts val="0"/>
              </a:spcBef>
              <a:spcAft>
                <a:spcPts val="0"/>
              </a:spcAft>
              <a:buFont typeface="Arial" panose="020B0604020202020204" pitchFamily="34" charset="0"/>
              <a:buChar char="•"/>
            </a:pPr>
            <a:r>
              <a:rPr lang="en-US" dirty="0">
                <a:solidFill>
                  <a:srgbClr val="002664"/>
                </a:solidFill>
                <a:latin typeface="Arial" panose="020B0604020202020204" pitchFamily="34" charset="0"/>
                <a:cs typeface="+mn-cs"/>
              </a:rPr>
              <a:t>Technology to support your patients in closing their gaps in care</a:t>
            </a:r>
          </a:p>
          <a:p>
            <a:pPr marL="742950" lvl="1" indent="-285750" defTabSz="457200" fontAlgn="auto">
              <a:spcBef>
                <a:spcPts val="0"/>
              </a:spcBef>
              <a:spcAft>
                <a:spcPts val="0"/>
              </a:spcAft>
              <a:buFont typeface="Arial" panose="020B0604020202020204" pitchFamily="34" charset="0"/>
              <a:buChar char="•"/>
            </a:pPr>
            <a:r>
              <a:rPr lang="en-US" dirty="0">
                <a:solidFill>
                  <a:srgbClr val="002664"/>
                </a:solidFill>
                <a:latin typeface="Arial" panose="020B0604020202020204" pitchFamily="34" charset="0"/>
                <a:cs typeface="+mn-cs"/>
              </a:rPr>
              <a:t>Robust physician reporting on care gap closure</a:t>
            </a:r>
          </a:p>
          <a:p>
            <a:pPr marL="742950" lvl="1" indent="-285750" defTabSz="457200" fontAlgn="auto">
              <a:spcBef>
                <a:spcPts val="0"/>
              </a:spcBef>
              <a:spcAft>
                <a:spcPts val="0"/>
              </a:spcAft>
              <a:buFont typeface="Arial" panose="020B0604020202020204" pitchFamily="34" charset="0"/>
              <a:buChar char="•"/>
            </a:pPr>
            <a:r>
              <a:rPr lang="en-US" dirty="0">
                <a:solidFill>
                  <a:srgbClr val="002664"/>
                </a:solidFill>
                <a:latin typeface="Arial" panose="020B0604020202020204" pitchFamily="34" charset="0"/>
                <a:cs typeface="+mn-cs"/>
              </a:rPr>
              <a:t>EMR integration</a:t>
            </a:r>
          </a:p>
          <a:p>
            <a:pPr marL="742950" lvl="1" indent="-285750" defTabSz="457200" fontAlgn="auto">
              <a:spcBef>
                <a:spcPts val="0"/>
              </a:spcBef>
              <a:spcAft>
                <a:spcPts val="0"/>
              </a:spcAft>
              <a:buFont typeface="Arial" panose="020B0604020202020204" pitchFamily="34" charset="0"/>
              <a:buChar char="•"/>
            </a:pPr>
            <a:endParaRPr lang="en-US" sz="2200" dirty="0">
              <a:solidFill>
                <a:srgbClr val="002664"/>
              </a:solidFill>
              <a:latin typeface="Arial" panose="020B0604020202020204" pitchFamily="34" charset="0"/>
              <a:cs typeface="+mn-cs"/>
            </a:endParaRPr>
          </a:p>
        </p:txBody>
      </p:sp>
    </p:spTree>
    <p:extLst>
      <p:ext uri="{BB962C8B-B14F-4D97-AF65-F5344CB8AC3E}">
        <p14:creationId xmlns:p14="http://schemas.microsoft.com/office/powerpoint/2010/main" val="2130898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Gap in Care?</a:t>
            </a:r>
          </a:p>
        </p:txBody>
      </p:sp>
      <p:sp>
        <p:nvSpPr>
          <p:cNvPr id="5" name="Content Placeholder 12"/>
          <p:cNvSpPr txBox="1">
            <a:spLocks/>
          </p:cNvSpPr>
          <p:nvPr/>
        </p:nvSpPr>
        <p:spPr>
          <a:xfrm>
            <a:off x="601620" y="3901625"/>
            <a:ext cx="8085180" cy="1999206"/>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002664"/>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002664"/>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002664"/>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002664"/>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026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1800" b="1" dirty="0">
                <a:latin typeface="Arial" panose="020B0604020202020204" pitchFamily="34" charset="0"/>
                <a:cs typeface="Arial" panose="020B0604020202020204" pitchFamily="34" charset="0"/>
              </a:rPr>
              <a:t>Examples:</a:t>
            </a:r>
          </a:p>
          <a:p>
            <a:pPr marL="800100" lvl="1">
              <a:buFont typeface="Arial" panose="020B0604020202020204" pitchFamily="34" charset="0"/>
              <a:buChar char="•"/>
            </a:pPr>
            <a:r>
              <a:rPr lang="en-US" sz="1600" dirty="0">
                <a:latin typeface="Arial" panose="020B0604020202020204" pitchFamily="34" charset="0"/>
                <a:cs typeface="Arial" panose="020B0604020202020204" pitchFamily="34" charset="0"/>
              </a:rPr>
              <a:t>Patient with diabetes need a HbA1c at least annually</a:t>
            </a:r>
          </a:p>
          <a:p>
            <a:pPr marL="800100" lvl="1">
              <a:buFont typeface="Arial" panose="020B0604020202020204" pitchFamily="34" charset="0"/>
              <a:buChar char="•"/>
            </a:pPr>
            <a:r>
              <a:rPr lang="en-US" sz="1600" dirty="0">
                <a:latin typeface="Arial" panose="020B0604020202020204" pitchFamily="34" charset="0"/>
                <a:cs typeface="Arial" panose="020B0604020202020204" pitchFamily="34" charset="0"/>
              </a:rPr>
              <a:t>Female patients between 50-74 need a mammogram at least every 2 years</a:t>
            </a:r>
          </a:p>
          <a:p>
            <a:pPr marL="257175" indent="-257175">
              <a:buFont typeface="Arial" panose="020B0604020202020204" pitchFamily="34" charset="0"/>
              <a:buChar char="•"/>
            </a:pPr>
            <a:endParaRPr lang="en-US" sz="2400" dirty="0"/>
          </a:p>
          <a:p>
            <a:pPr marL="257175" indent="-257175">
              <a:buFont typeface="Arial" panose="020B0604020202020204" pitchFamily="34" charset="0"/>
              <a:buChar char="•"/>
            </a:pPr>
            <a:r>
              <a:rPr lang="en-US" sz="1600" dirty="0"/>
              <a:t>Care gaps are increasingly focused on targeted outcomes of care, rather than simply process measures developed from best practices</a:t>
            </a:r>
          </a:p>
          <a:p>
            <a:pPr marL="257175" indent="-257175">
              <a:buFont typeface="Arial" panose="020B0604020202020204" pitchFamily="34" charset="0"/>
              <a:buChar char="•"/>
            </a:pPr>
            <a:endParaRPr lang="en-US" sz="1600" dirty="0"/>
          </a:p>
          <a:p>
            <a:pPr marL="257175" indent="-257175">
              <a:buFont typeface="Arial" panose="020B0604020202020204" pitchFamily="34" charset="0"/>
              <a:buChar char="•"/>
            </a:pPr>
            <a:endParaRPr lang="en-US" sz="1600" dirty="0"/>
          </a:p>
        </p:txBody>
      </p:sp>
      <p:sp>
        <p:nvSpPr>
          <p:cNvPr id="6" name="Rectangle 5"/>
          <p:cNvSpPr/>
          <p:nvPr/>
        </p:nvSpPr>
        <p:spPr bwMode="gray">
          <a:xfrm>
            <a:off x="746041" y="1522850"/>
            <a:ext cx="3333589" cy="2026288"/>
          </a:xfrm>
          <a:prstGeom prst="rect">
            <a:avLst/>
          </a:prstGeom>
          <a:ln>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en-US" dirty="0">
                <a:solidFill>
                  <a:srgbClr val="002664"/>
                </a:solidFill>
                <a:latin typeface="Arial" panose="020B0604020202020204" pitchFamily="34" charset="0"/>
                <a:cs typeface="Arial" panose="020B0604020202020204" pitchFamily="34" charset="0"/>
              </a:rPr>
              <a:t>Gaps in care refer to specific elements in care, based on a patient’s condition that are needed, but have not been addressed.</a:t>
            </a:r>
          </a:p>
        </p:txBody>
      </p:sp>
      <p:sp>
        <p:nvSpPr>
          <p:cNvPr id="7" name="Line Callout 2 6"/>
          <p:cNvSpPr/>
          <p:nvPr/>
        </p:nvSpPr>
        <p:spPr bwMode="gray">
          <a:xfrm>
            <a:off x="5434885" y="1184857"/>
            <a:ext cx="3013129" cy="1189444"/>
          </a:xfrm>
          <a:prstGeom prst="borderCallout2">
            <a:avLst>
              <a:gd name="adj1" fmla="val 18750"/>
              <a:gd name="adj2" fmla="val -8333"/>
              <a:gd name="adj3" fmla="val 18750"/>
              <a:gd name="adj4" fmla="val -16667"/>
              <a:gd name="adj5" fmla="val 60672"/>
              <a:gd name="adj6" fmla="val -41958"/>
            </a:avLst>
          </a:prstGeom>
          <a:ln>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algn="l" defTabSz="1097756">
              <a:spcBef>
                <a:spcPts val="450"/>
              </a:spcBef>
              <a:spcAft>
                <a:spcPts val="450"/>
              </a:spcAft>
            </a:pPr>
            <a:r>
              <a:rPr lang="en-US" sz="1050" dirty="0">
                <a:solidFill>
                  <a:srgbClr val="002664"/>
                </a:solidFill>
              </a:rPr>
              <a:t> </a:t>
            </a:r>
            <a:r>
              <a:rPr lang="en-US" sz="1400" b="1" dirty="0">
                <a:solidFill>
                  <a:srgbClr val="002664"/>
                </a:solidFill>
                <a:latin typeface="Arial" panose="020B0604020202020204" pitchFamily="34" charset="0"/>
                <a:cs typeface="Arial" panose="020B0604020202020204" pitchFamily="34" charset="0"/>
              </a:rPr>
              <a:t>Care gaps are measured by:</a:t>
            </a:r>
          </a:p>
          <a:p>
            <a:pPr marL="471488" lvl="1" indent="-128588" algn="l" defTabSz="1097756">
              <a:spcBef>
                <a:spcPts val="450"/>
              </a:spcBef>
              <a:buFont typeface="Arial" panose="020B0604020202020204" pitchFamily="34" charset="0"/>
              <a:buChar char="•"/>
            </a:pPr>
            <a:r>
              <a:rPr lang="en-US" sz="1400" dirty="0">
                <a:solidFill>
                  <a:srgbClr val="002664"/>
                </a:solidFill>
                <a:latin typeface="Arial" panose="020B0604020202020204" pitchFamily="34" charset="0"/>
                <a:cs typeface="Arial" panose="020B0604020202020204" pitchFamily="34" charset="0"/>
              </a:rPr>
              <a:t>Payers (e.g., CMS, Anthem)</a:t>
            </a:r>
          </a:p>
          <a:p>
            <a:pPr marL="471488" lvl="1" indent="-128588" algn="l" defTabSz="1097756">
              <a:spcBef>
                <a:spcPts val="450"/>
              </a:spcBef>
              <a:buFont typeface="Arial" panose="020B0604020202020204" pitchFamily="34" charset="0"/>
              <a:buChar char="•"/>
            </a:pPr>
            <a:r>
              <a:rPr lang="en-US" sz="1400" dirty="0">
                <a:solidFill>
                  <a:srgbClr val="002664"/>
                </a:solidFill>
                <a:latin typeface="Arial" panose="020B0604020202020204" pitchFamily="34" charset="0"/>
                <a:cs typeface="Arial" panose="020B0604020202020204" pitchFamily="34" charset="0"/>
              </a:rPr>
              <a:t>Health systems</a:t>
            </a:r>
          </a:p>
          <a:p>
            <a:pPr marL="471488" lvl="1" indent="-128588" algn="l" defTabSz="1097756">
              <a:spcBef>
                <a:spcPts val="450"/>
              </a:spcBef>
              <a:buFont typeface="Arial" panose="020B0604020202020204" pitchFamily="34" charset="0"/>
              <a:buChar char="•"/>
            </a:pPr>
            <a:r>
              <a:rPr lang="en-US" sz="1400" dirty="0">
                <a:solidFill>
                  <a:srgbClr val="002664"/>
                </a:solidFill>
                <a:latin typeface="Arial" panose="020B0604020202020204" pitchFamily="34" charset="0"/>
                <a:cs typeface="Arial" panose="020B0604020202020204" pitchFamily="34" charset="0"/>
              </a:rPr>
              <a:t>Medical groups</a:t>
            </a:r>
          </a:p>
        </p:txBody>
      </p:sp>
      <p:sp>
        <p:nvSpPr>
          <p:cNvPr id="8" name="Line Callout 2 7"/>
          <p:cNvSpPr/>
          <p:nvPr/>
        </p:nvSpPr>
        <p:spPr bwMode="gray">
          <a:xfrm>
            <a:off x="5434886" y="2511381"/>
            <a:ext cx="3013128" cy="1201876"/>
          </a:xfrm>
          <a:prstGeom prst="borderCallout2">
            <a:avLst>
              <a:gd name="adj1" fmla="val 18750"/>
              <a:gd name="adj2" fmla="val -8333"/>
              <a:gd name="adj3" fmla="val 18750"/>
              <a:gd name="adj4" fmla="val -16667"/>
              <a:gd name="adj5" fmla="val 60672"/>
              <a:gd name="adj6" fmla="val -41103"/>
            </a:avLst>
          </a:prstGeom>
          <a:ln>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algn="l" defTabSz="1097756">
              <a:spcBef>
                <a:spcPts val="450"/>
              </a:spcBef>
              <a:spcAft>
                <a:spcPts val="450"/>
              </a:spcAft>
            </a:pPr>
            <a:r>
              <a:rPr lang="en-US" sz="1400" dirty="0">
                <a:solidFill>
                  <a:schemeClr val="tx1"/>
                </a:solidFill>
              </a:rPr>
              <a:t> </a:t>
            </a:r>
            <a:r>
              <a:rPr lang="en-US" sz="1400" b="1" dirty="0">
                <a:solidFill>
                  <a:srgbClr val="002664"/>
                </a:solidFill>
                <a:latin typeface="Arial" panose="020B0604020202020204" pitchFamily="34" charset="0"/>
                <a:cs typeface="Arial" panose="020B0604020202020204" pitchFamily="34" charset="0"/>
              </a:rPr>
              <a:t>Care gaps include:</a:t>
            </a:r>
          </a:p>
          <a:p>
            <a:pPr marL="471488" lvl="1" indent="-128588" algn="l" defTabSz="1097756">
              <a:spcBef>
                <a:spcPts val="450"/>
              </a:spcBef>
              <a:buFont typeface="Arial" panose="020B0604020202020204" pitchFamily="34" charset="0"/>
              <a:buChar char="•"/>
            </a:pPr>
            <a:r>
              <a:rPr lang="en-US" sz="1400" dirty="0">
                <a:solidFill>
                  <a:srgbClr val="002664"/>
                </a:solidFill>
                <a:latin typeface="Arial" panose="020B0604020202020204" pitchFamily="34" charset="0"/>
                <a:cs typeface="Arial" panose="020B0604020202020204" pitchFamily="34" charset="0"/>
              </a:rPr>
              <a:t>Condition-specific care</a:t>
            </a:r>
          </a:p>
          <a:p>
            <a:pPr marL="471488" lvl="1" indent="-128588" algn="l" defTabSz="1097756">
              <a:spcBef>
                <a:spcPts val="450"/>
              </a:spcBef>
              <a:buFont typeface="Arial" panose="020B0604020202020204" pitchFamily="34" charset="0"/>
              <a:buChar char="•"/>
            </a:pPr>
            <a:r>
              <a:rPr lang="en-US" sz="1400" dirty="0">
                <a:solidFill>
                  <a:srgbClr val="002664"/>
                </a:solidFill>
                <a:latin typeface="Arial" panose="020B0604020202020204" pitchFamily="34" charset="0"/>
                <a:cs typeface="Arial" panose="020B0604020202020204" pitchFamily="34" charset="0"/>
              </a:rPr>
              <a:t>Preventive care</a:t>
            </a:r>
          </a:p>
          <a:p>
            <a:pPr marL="471488" lvl="1" indent="-128588" algn="l" defTabSz="1097756">
              <a:spcBef>
                <a:spcPts val="450"/>
              </a:spcBef>
              <a:buFont typeface="Arial" panose="020B0604020202020204" pitchFamily="34" charset="0"/>
              <a:buChar char="•"/>
            </a:pPr>
            <a:r>
              <a:rPr lang="en-US" sz="1400" dirty="0">
                <a:solidFill>
                  <a:srgbClr val="002664"/>
                </a:solidFill>
                <a:latin typeface="Arial" panose="020B0604020202020204" pitchFamily="34" charset="0"/>
                <a:cs typeface="Arial" panose="020B0604020202020204" pitchFamily="34" charset="0"/>
              </a:rPr>
              <a:t>Patient-centered outcomes</a:t>
            </a:r>
          </a:p>
        </p:txBody>
      </p:sp>
    </p:spTree>
    <p:extLst>
      <p:ext uri="{BB962C8B-B14F-4D97-AF65-F5344CB8AC3E}">
        <p14:creationId xmlns:p14="http://schemas.microsoft.com/office/powerpoint/2010/main" val="286350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952"/>
            <a:ext cx="8229600" cy="1143000"/>
          </a:xfrm>
        </p:spPr>
        <p:txBody>
          <a:bodyPr>
            <a:normAutofit/>
          </a:bodyPr>
          <a:lstStyle/>
          <a:p>
            <a:r>
              <a:rPr lang="en-US" sz="2400" dirty="0"/>
              <a:t>2018 MedStar Service Area:</a:t>
            </a:r>
            <a:br>
              <a:rPr lang="en-US" sz="2400" dirty="0"/>
            </a:br>
            <a:r>
              <a:rPr lang="en-US" sz="2400" dirty="0"/>
              <a:t>Service Area Reduction</a:t>
            </a:r>
          </a:p>
        </p:txBody>
      </p:sp>
      <p:sp>
        <p:nvSpPr>
          <p:cNvPr id="4" name="Slide Number Placeholder 3"/>
          <p:cNvSpPr>
            <a:spLocks noGrp="1"/>
          </p:cNvSpPr>
          <p:nvPr>
            <p:ph type="sldNum" sz="quarter" idx="12"/>
          </p:nvPr>
        </p:nvSpPr>
        <p:spPr>
          <a:noFill/>
        </p:spPr>
        <p:txBody>
          <a:bodyPr/>
          <a:lstStyle/>
          <a:p>
            <a:pPr>
              <a:defRPr/>
            </a:pPr>
            <a:fld id="{BF67A4B6-D114-44D0-AAEC-A7B0ED08BC97}" type="slidenum">
              <a:rPr lang="en-US" altLang="en-US" smtClean="0"/>
              <a:pPr>
                <a:defRPr/>
              </a:pPr>
              <a:t>4</a:t>
            </a:fld>
            <a:endParaRPr lang="en-US" altLang="en-US" dirty="0"/>
          </a:p>
        </p:txBody>
      </p:sp>
      <p:sp>
        <p:nvSpPr>
          <p:cNvPr id="3" name="Content Placeholder 2"/>
          <p:cNvSpPr>
            <a:spLocks noGrp="1"/>
          </p:cNvSpPr>
          <p:nvPr>
            <p:ph idx="4294967295"/>
          </p:nvPr>
        </p:nvSpPr>
        <p:spPr>
          <a:xfrm>
            <a:off x="379294" y="1346902"/>
            <a:ext cx="4270612" cy="4502352"/>
          </a:xfrm>
          <a:solidFill>
            <a:schemeClr val="bg1"/>
          </a:solidFill>
        </p:spPr>
        <p:txBody>
          <a:bodyPr>
            <a:normAutofit/>
          </a:bodyPr>
          <a:lstStyle/>
          <a:p>
            <a:endParaRPr lang="en-US" sz="1050" dirty="0"/>
          </a:p>
          <a:p>
            <a:pPr lvl="1"/>
            <a:r>
              <a:rPr lang="en-US" sz="1600" dirty="0">
                <a:latin typeface="Arial" panose="020B0604020202020204" pitchFamily="34" charset="0"/>
                <a:ea typeface="+mj-ea"/>
                <a:cs typeface="Arial" panose="020B0604020202020204" pitchFamily="34" charset="0"/>
              </a:rPr>
              <a:t>MedStar will only be serving the following counties in MD in CY2018:</a:t>
            </a:r>
          </a:p>
          <a:p>
            <a:pPr lvl="2"/>
            <a:r>
              <a:rPr lang="en-US" sz="1400" b="1" dirty="0">
                <a:latin typeface="Arial" panose="020B0604020202020204" pitchFamily="34" charset="0"/>
                <a:ea typeface="+mj-ea"/>
                <a:cs typeface="Arial" panose="020B0604020202020204" pitchFamily="34" charset="0"/>
              </a:rPr>
              <a:t>Harford</a:t>
            </a:r>
          </a:p>
          <a:p>
            <a:pPr lvl="2"/>
            <a:r>
              <a:rPr lang="en-US" sz="1400" b="1" dirty="0">
                <a:latin typeface="Arial" panose="020B0604020202020204" pitchFamily="34" charset="0"/>
                <a:ea typeface="+mj-ea"/>
                <a:cs typeface="Arial" panose="020B0604020202020204" pitchFamily="34" charset="0"/>
              </a:rPr>
              <a:t>Howard</a:t>
            </a:r>
          </a:p>
          <a:p>
            <a:pPr lvl="2"/>
            <a:r>
              <a:rPr lang="en-US" sz="1400" b="1" dirty="0">
                <a:latin typeface="Arial" panose="020B0604020202020204" pitchFamily="34" charset="0"/>
                <a:ea typeface="+mj-ea"/>
                <a:cs typeface="Arial" panose="020B0604020202020204" pitchFamily="34" charset="0"/>
              </a:rPr>
              <a:t>Prince George’s </a:t>
            </a:r>
          </a:p>
          <a:p>
            <a:pPr lvl="2"/>
            <a:r>
              <a:rPr lang="en-US" sz="1400" b="1" dirty="0">
                <a:latin typeface="Arial" panose="020B0604020202020204" pitchFamily="34" charset="0"/>
                <a:ea typeface="+mj-ea"/>
                <a:cs typeface="Arial" panose="020B0604020202020204" pitchFamily="34" charset="0"/>
              </a:rPr>
              <a:t>Baltimore City</a:t>
            </a:r>
          </a:p>
          <a:p>
            <a:pPr lvl="1"/>
            <a:r>
              <a:rPr lang="en-US" sz="1600" dirty="0">
                <a:latin typeface="Arial" panose="020B0604020202020204" pitchFamily="34" charset="0"/>
                <a:ea typeface="+mj-ea"/>
                <a:cs typeface="Arial" panose="020B0604020202020204" pitchFamily="34" charset="0"/>
              </a:rPr>
              <a:t>MedStar will continue servicing </a:t>
            </a:r>
            <a:r>
              <a:rPr lang="en-US" sz="1600" b="1" dirty="0">
                <a:latin typeface="Arial" panose="020B0604020202020204" pitchFamily="34" charset="0"/>
                <a:ea typeface="+mj-ea"/>
                <a:cs typeface="Arial" panose="020B0604020202020204" pitchFamily="34" charset="0"/>
              </a:rPr>
              <a:t>District of Columbia </a:t>
            </a:r>
            <a:r>
              <a:rPr lang="en-US" sz="1600" dirty="0">
                <a:latin typeface="Arial" panose="020B0604020202020204" pitchFamily="34" charset="0"/>
                <a:ea typeface="+mj-ea"/>
                <a:cs typeface="Arial" panose="020B0604020202020204" pitchFamily="34" charset="0"/>
              </a:rPr>
              <a:t>in 2018</a:t>
            </a:r>
          </a:p>
        </p:txBody>
      </p:sp>
      <p:pic>
        <p:nvPicPr>
          <p:cNvPr id="8" name="Picture 7"/>
          <p:cNvPicPr>
            <a:picLocks noChangeAspect="1"/>
          </p:cNvPicPr>
          <p:nvPr/>
        </p:nvPicPr>
        <p:blipFill>
          <a:blip r:embed="rId3"/>
          <a:stretch>
            <a:fillRect/>
          </a:stretch>
        </p:blipFill>
        <p:spPr>
          <a:xfrm>
            <a:off x="4649906" y="1031289"/>
            <a:ext cx="3724357" cy="4904503"/>
          </a:xfrm>
          <a:prstGeom prst="rect">
            <a:avLst/>
          </a:prstGeom>
        </p:spPr>
      </p:pic>
    </p:spTree>
    <p:extLst>
      <p:ext uri="{BB962C8B-B14F-4D97-AF65-F5344CB8AC3E}">
        <p14:creationId xmlns:p14="http://schemas.microsoft.com/office/powerpoint/2010/main" val="1950293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 Stars Categories</a:t>
            </a:r>
          </a:p>
        </p:txBody>
      </p:sp>
      <p:grpSp>
        <p:nvGrpSpPr>
          <p:cNvPr id="7" name="Group 6"/>
          <p:cNvGrpSpPr/>
          <p:nvPr/>
        </p:nvGrpSpPr>
        <p:grpSpPr>
          <a:xfrm>
            <a:off x="1586779" y="1428377"/>
            <a:ext cx="7100021" cy="4112578"/>
            <a:chOff x="457202" y="1439696"/>
            <a:chExt cx="6782513" cy="3756675"/>
          </a:xfrm>
        </p:grpSpPr>
        <p:sp>
          <p:nvSpPr>
            <p:cNvPr id="8" name="Up Arrow 7"/>
            <p:cNvSpPr/>
            <p:nvPr/>
          </p:nvSpPr>
          <p:spPr bwMode="gray">
            <a:xfrm>
              <a:off x="5310356" y="1841320"/>
              <a:ext cx="504100" cy="1346198"/>
            </a:xfrm>
            <a:prstGeom prst="upArrow">
              <a:avLst/>
            </a:prstGeom>
            <a:solidFill>
              <a:srgbClr val="008246"/>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defTabSz="1097756" fontAlgn="auto">
                <a:spcBef>
                  <a:spcPts val="0"/>
                </a:spcBef>
                <a:spcAft>
                  <a:spcPts val="0"/>
                </a:spcAft>
                <a:defRPr/>
              </a:pPr>
              <a:endParaRPr lang="en-US" sz="900" kern="0" dirty="0">
                <a:solidFill>
                  <a:srgbClr val="FFFFFF"/>
                </a:solidFill>
              </a:endParaRPr>
            </a:p>
          </p:txBody>
        </p:sp>
        <p:sp>
          <p:nvSpPr>
            <p:cNvPr id="9" name="Up Arrow 8"/>
            <p:cNvSpPr/>
            <p:nvPr/>
          </p:nvSpPr>
          <p:spPr bwMode="gray">
            <a:xfrm>
              <a:off x="1841436" y="1841319"/>
              <a:ext cx="504100" cy="1346199"/>
            </a:xfrm>
            <a:prstGeom prst="upArrow">
              <a:avLst/>
            </a:prstGeom>
            <a:solidFill>
              <a:srgbClr val="008246"/>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defTabSz="1097756" fontAlgn="auto">
                <a:spcBef>
                  <a:spcPts val="0"/>
                </a:spcBef>
                <a:spcAft>
                  <a:spcPts val="0"/>
                </a:spcAft>
                <a:defRPr/>
              </a:pPr>
              <a:endParaRPr lang="en-US" sz="900" kern="0" dirty="0">
                <a:solidFill>
                  <a:srgbClr val="FFFFFF"/>
                </a:solidFill>
              </a:endParaRPr>
            </a:p>
          </p:txBody>
        </p:sp>
        <p:sp>
          <p:nvSpPr>
            <p:cNvPr id="10" name="TextBox 9"/>
            <p:cNvSpPr txBox="1"/>
            <p:nvPr/>
          </p:nvSpPr>
          <p:spPr bwMode="gray">
            <a:xfrm>
              <a:off x="472507" y="1439696"/>
              <a:ext cx="6767208" cy="401623"/>
            </a:xfrm>
            <a:prstGeom prst="rect">
              <a:avLst/>
            </a:prstGeom>
            <a:solidFill>
              <a:srgbClr val="242D69"/>
            </a:solidFill>
          </p:spPr>
          <p:txBody>
            <a:bodyPr wrap="square" lIns="34290" rIns="34290" rtlCol="0" anchor="ctr">
              <a:noAutofit/>
            </a:bodyPr>
            <a:lstStyle/>
            <a:p>
              <a:pPr fontAlgn="auto">
                <a:spcBef>
                  <a:spcPts val="300"/>
                </a:spcBef>
                <a:spcAft>
                  <a:spcPts val="0"/>
                </a:spcAft>
                <a:defRPr/>
              </a:pPr>
              <a:r>
                <a:rPr lang="en-US" sz="1500" b="1" kern="0" dirty="0">
                  <a:solidFill>
                    <a:srgbClr val="FFFFFF"/>
                  </a:solidFill>
                  <a:latin typeface="Arial" panose="020B0604020202020204" pitchFamily="34" charset="0"/>
                  <a:cs typeface="Arial" panose="020B0604020202020204" pitchFamily="34" charset="0"/>
                </a:rPr>
                <a:t>Overall MA Star Rating (1-5)</a:t>
              </a:r>
            </a:p>
          </p:txBody>
        </p:sp>
        <p:sp>
          <p:nvSpPr>
            <p:cNvPr id="11" name="TextBox 10"/>
            <p:cNvSpPr txBox="1"/>
            <p:nvPr/>
          </p:nvSpPr>
          <p:spPr bwMode="gray">
            <a:xfrm>
              <a:off x="4364719" y="2575670"/>
              <a:ext cx="51067" cy="51067"/>
            </a:xfrm>
            <a:prstGeom prst="rect">
              <a:avLst/>
            </a:prstGeom>
            <a:noFill/>
          </p:spPr>
          <p:txBody>
            <a:bodyPr wrap="square" lIns="34290" rIns="34290" rtlCol="0" anchor="ctr">
              <a:noAutofit/>
            </a:bodyPr>
            <a:lstStyle/>
            <a:p>
              <a:pPr fontAlgn="auto">
                <a:spcBef>
                  <a:spcPts val="300"/>
                </a:spcBef>
                <a:spcAft>
                  <a:spcPts val="0"/>
                </a:spcAft>
                <a:defRPr/>
              </a:pPr>
              <a:endParaRPr lang="en-US" sz="900" kern="0" dirty="0" err="1">
                <a:solidFill>
                  <a:srgbClr val="242D69"/>
                </a:solidFill>
              </a:endParaRPr>
            </a:p>
          </p:txBody>
        </p:sp>
        <p:sp>
          <p:nvSpPr>
            <p:cNvPr id="12" name="TextBox 11"/>
            <p:cNvSpPr txBox="1"/>
            <p:nvPr/>
          </p:nvSpPr>
          <p:spPr bwMode="gray">
            <a:xfrm>
              <a:off x="472507" y="2300707"/>
              <a:ext cx="3241957" cy="644830"/>
            </a:xfrm>
            <a:prstGeom prst="rect">
              <a:avLst/>
            </a:prstGeom>
            <a:solidFill>
              <a:srgbClr val="00ACD4"/>
            </a:solidFill>
            <a:ln>
              <a:noFill/>
            </a:ln>
          </p:spPr>
          <p:txBody>
            <a:bodyPr wrap="square" lIns="34290" rIns="34290" rtlCol="0" anchor="ctr">
              <a:noAutofit/>
            </a:bodyPr>
            <a:lstStyle/>
            <a:p>
              <a:pPr fontAlgn="auto">
                <a:spcBef>
                  <a:spcPts val="300"/>
                </a:spcBef>
                <a:spcAft>
                  <a:spcPts val="0"/>
                </a:spcAft>
                <a:defRPr/>
              </a:pPr>
              <a:r>
                <a:rPr lang="en-US" sz="1400" b="1" kern="0" dirty="0">
                  <a:solidFill>
                    <a:srgbClr val="FFFFFF"/>
                  </a:solidFill>
                  <a:latin typeface="Arial" panose="020B0604020202020204" pitchFamily="34" charset="0"/>
                  <a:cs typeface="Arial" panose="020B0604020202020204" pitchFamily="34" charset="0"/>
                </a:rPr>
                <a:t>Part C</a:t>
              </a:r>
            </a:p>
            <a:p>
              <a:pPr fontAlgn="auto">
                <a:spcBef>
                  <a:spcPts val="300"/>
                </a:spcBef>
                <a:spcAft>
                  <a:spcPts val="0"/>
                </a:spcAft>
                <a:defRPr/>
              </a:pPr>
              <a:r>
                <a:rPr lang="en-US" sz="1100" kern="0" dirty="0">
                  <a:solidFill>
                    <a:srgbClr val="FFFFFF"/>
                  </a:solidFill>
                  <a:latin typeface="Arial" panose="020B0604020202020204" pitchFamily="34" charset="0"/>
                  <a:cs typeface="Arial" panose="020B0604020202020204" pitchFamily="34" charset="0"/>
                </a:rPr>
                <a:t>Varies – Up to 30 or more</a:t>
              </a:r>
            </a:p>
          </p:txBody>
        </p:sp>
        <p:sp>
          <p:nvSpPr>
            <p:cNvPr id="13" name="TextBox 12"/>
            <p:cNvSpPr txBox="1"/>
            <p:nvPr/>
          </p:nvSpPr>
          <p:spPr bwMode="gray">
            <a:xfrm>
              <a:off x="3902894" y="2300706"/>
              <a:ext cx="3334584" cy="642724"/>
            </a:xfrm>
            <a:prstGeom prst="rect">
              <a:avLst/>
            </a:prstGeom>
            <a:solidFill>
              <a:srgbClr val="00ACD4"/>
            </a:solidFill>
            <a:ln>
              <a:noFill/>
            </a:ln>
          </p:spPr>
          <p:txBody>
            <a:bodyPr wrap="square" lIns="34290" rIns="34290" rtlCol="0" anchor="ctr">
              <a:noAutofit/>
            </a:bodyPr>
            <a:lstStyle/>
            <a:p>
              <a:pPr fontAlgn="auto">
                <a:spcBef>
                  <a:spcPts val="300"/>
                </a:spcBef>
                <a:spcAft>
                  <a:spcPts val="0"/>
                </a:spcAft>
                <a:defRPr/>
              </a:pPr>
              <a:r>
                <a:rPr lang="en-US" sz="1400" b="1" kern="0" dirty="0">
                  <a:solidFill>
                    <a:srgbClr val="FFFFFF"/>
                  </a:solidFill>
                  <a:latin typeface="Arial" panose="020B0604020202020204" pitchFamily="34" charset="0"/>
                  <a:cs typeface="Arial" panose="020B0604020202020204" pitchFamily="34" charset="0"/>
                </a:rPr>
                <a:t>Part D</a:t>
              </a:r>
            </a:p>
            <a:p>
              <a:pPr fontAlgn="auto">
                <a:spcBef>
                  <a:spcPts val="300"/>
                </a:spcBef>
                <a:spcAft>
                  <a:spcPts val="0"/>
                </a:spcAft>
                <a:defRPr/>
              </a:pPr>
              <a:r>
                <a:rPr lang="en-US" sz="1100" kern="0" dirty="0">
                  <a:solidFill>
                    <a:srgbClr val="FFFFFF"/>
                  </a:solidFill>
                  <a:latin typeface="Arial" panose="020B0604020202020204" pitchFamily="34" charset="0"/>
                  <a:cs typeface="Arial" panose="020B0604020202020204" pitchFamily="34" charset="0"/>
                </a:rPr>
                <a:t>Varies – Up to 14 or more</a:t>
              </a:r>
              <a:endParaRPr lang="en-US" sz="1100" kern="0" dirty="0">
                <a:solidFill>
                  <a:srgbClr val="242D69"/>
                </a:solidFill>
              </a:endParaRPr>
            </a:p>
          </p:txBody>
        </p:sp>
        <p:grpSp>
          <p:nvGrpSpPr>
            <p:cNvPr id="14" name="Group 13"/>
            <p:cNvGrpSpPr/>
            <p:nvPr/>
          </p:nvGrpSpPr>
          <p:grpSpPr>
            <a:xfrm>
              <a:off x="3912324" y="2943430"/>
              <a:ext cx="3325153" cy="2252941"/>
              <a:chOff x="4260763" y="2116729"/>
              <a:chExt cx="2976947" cy="2017016"/>
            </a:xfrm>
          </p:grpSpPr>
          <p:sp>
            <p:nvSpPr>
              <p:cNvPr id="23" name="TextBox 22"/>
              <p:cNvSpPr txBox="1"/>
              <p:nvPr/>
            </p:nvSpPr>
            <p:spPr bwMode="gray">
              <a:xfrm>
                <a:off x="4398446" y="3685288"/>
                <a:ext cx="2661612" cy="448457"/>
              </a:xfrm>
              <a:prstGeom prst="rect">
                <a:avLst/>
              </a:prstGeom>
              <a:solidFill>
                <a:srgbClr val="008246"/>
              </a:solidFill>
              <a:ln>
                <a:noFill/>
              </a:ln>
            </p:spPr>
            <p:txBody>
              <a:bodyPr wrap="square" lIns="34290" rIns="34290" rtlCol="0" anchor="ctr">
                <a:noAutofit/>
              </a:bodyPr>
              <a:lstStyle/>
              <a:p>
                <a:pPr fontAlgn="auto">
                  <a:spcBef>
                    <a:spcPts val="300"/>
                  </a:spcBef>
                  <a:spcAft>
                    <a:spcPts val="0"/>
                  </a:spcAft>
                  <a:defRPr/>
                </a:pPr>
                <a:r>
                  <a:rPr lang="en-US" sz="1100" kern="0" dirty="0">
                    <a:solidFill>
                      <a:srgbClr val="FFFFFF"/>
                    </a:solidFill>
                    <a:latin typeface="Arial" panose="020B0604020202020204" pitchFamily="34" charset="0"/>
                    <a:cs typeface="Arial" panose="020B0604020202020204" pitchFamily="34" charset="0"/>
                  </a:rPr>
                  <a:t>Pharmacy Operations</a:t>
                </a:r>
              </a:p>
            </p:txBody>
          </p:sp>
          <p:grpSp>
            <p:nvGrpSpPr>
              <p:cNvPr id="24" name="Group 23"/>
              <p:cNvGrpSpPr/>
              <p:nvPr/>
            </p:nvGrpSpPr>
            <p:grpSpPr>
              <a:xfrm>
                <a:off x="4398447" y="2201403"/>
                <a:ext cx="2736943" cy="1357502"/>
                <a:chOff x="4634526" y="2966680"/>
                <a:chExt cx="2736943" cy="1357502"/>
              </a:xfrm>
            </p:grpSpPr>
            <p:sp>
              <p:nvSpPr>
                <p:cNvPr id="26" name="TextBox 25"/>
                <p:cNvSpPr txBox="1"/>
                <p:nvPr/>
              </p:nvSpPr>
              <p:spPr bwMode="gray">
                <a:xfrm>
                  <a:off x="6510761" y="2986410"/>
                  <a:ext cx="860708" cy="613753"/>
                </a:xfrm>
                <a:prstGeom prst="rect">
                  <a:avLst/>
                </a:prstGeom>
                <a:solidFill>
                  <a:srgbClr val="55565A"/>
                </a:solidFill>
                <a:ln>
                  <a:noFill/>
                </a:ln>
              </p:spPr>
              <p:txBody>
                <a:bodyPr wrap="square" lIns="34290" rIns="34290" rtlCol="0" anchor="ctr">
                  <a:noAutofit/>
                </a:bodyPr>
                <a:lstStyle/>
                <a:p>
                  <a:pPr fontAlgn="auto">
                    <a:spcBef>
                      <a:spcPts val="300"/>
                    </a:spcBef>
                    <a:spcAft>
                      <a:spcPts val="0"/>
                    </a:spcAft>
                    <a:defRPr/>
                  </a:pPr>
                  <a:r>
                    <a:rPr lang="en-US" sz="1050" kern="0" dirty="0">
                      <a:solidFill>
                        <a:srgbClr val="FFFFFF"/>
                      </a:solidFill>
                      <a:latin typeface="Arial" panose="020B0604020202020204" pitchFamily="34" charset="0"/>
                      <a:cs typeface="Arial" panose="020B0604020202020204" pitchFamily="34" charset="0"/>
                    </a:rPr>
                    <a:t>Drug Plan Customer Service</a:t>
                  </a:r>
                </a:p>
              </p:txBody>
            </p:sp>
            <p:sp>
              <p:nvSpPr>
                <p:cNvPr id="27" name="TextBox 26"/>
                <p:cNvSpPr txBox="1"/>
                <p:nvPr/>
              </p:nvSpPr>
              <p:spPr bwMode="gray">
                <a:xfrm>
                  <a:off x="5059730" y="3708736"/>
                  <a:ext cx="1828800" cy="615446"/>
                </a:xfrm>
                <a:prstGeom prst="rect">
                  <a:avLst/>
                </a:prstGeom>
                <a:solidFill>
                  <a:srgbClr val="55565A"/>
                </a:solidFill>
                <a:ln>
                  <a:noFill/>
                </a:ln>
              </p:spPr>
              <p:txBody>
                <a:bodyPr wrap="square" lIns="34290" rIns="34290" rtlCol="0" anchor="ctr">
                  <a:noAutofit/>
                </a:bodyPr>
                <a:lstStyle/>
                <a:p>
                  <a:pPr fontAlgn="auto">
                    <a:spcBef>
                      <a:spcPts val="300"/>
                    </a:spcBef>
                    <a:spcAft>
                      <a:spcPts val="0"/>
                    </a:spcAft>
                    <a:defRPr/>
                  </a:pPr>
                  <a:r>
                    <a:rPr lang="en-US" sz="1050" kern="0" dirty="0">
                      <a:solidFill>
                        <a:srgbClr val="FFFFFF"/>
                      </a:solidFill>
                      <a:latin typeface="Arial" panose="020B0604020202020204" pitchFamily="34" charset="0"/>
                      <a:cs typeface="Arial" panose="020B0604020202020204" pitchFamily="34" charset="0"/>
                    </a:rPr>
                    <a:t>Member Complaints, Problems Getting Services &amp; Improvements in the Drug Plan’s Performance</a:t>
                  </a:r>
                </a:p>
              </p:txBody>
            </p:sp>
            <p:sp>
              <p:nvSpPr>
                <p:cNvPr id="28" name="TextBox 27"/>
                <p:cNvSpPr txBox="1"/>
                <p:nvPr/>
              </p:nvSpPr>
              <p:spPr bwMode="gray">
                <a:xfrm>
                  <a:off x="4634526" y="2966680"/>
                  <a:ext cx="860708" cy="613753"/>
                </a:xfrm>
                <a:prstGeom prst="rect">
                  <a:avLst/>
                </a:prstGeom>
                <a:solidFill>
                  <a:srgbClr val="55565A"/>
                </a:solidFill>
                <a:ln>
                  <a:noFill/>
                </a:ln>
              </p:spPr>
              <p:txBody>
                <a:bodyPr wrap="square" lIns="34290" rIns="34290" rtlCol="0" anchor="ctr">
                  <a:noAutofit/>
                </a:bodyPr>
                <a:lstStyle/>
                <a:p>
                  <a:pPr fontAlgn="auto">
                    <a:spcBef>
                      <a:spcPts val="300"/>
                    </a:spcBef>
                    <a:spcAft>
                      <a:spcPts val="0"/>
                    </a:spcAft>
                    <a:defRPr/>
                  </a:pPr>
                  <a:r>
                    <a:rPr lang="en-US" sz="1050" kern="0" dirty="0">
                      <a:solidFill>
                        <a:srgbClr val="FFFFFF"/>
                      </a:solidFill>
                      <a:latin typeface="Arial" panose="020B0604020202020204" pitchFamily="34" charset="0"/>
                      <a:cs typeface="Arial" panose="020B0604020202020204" pitchFamily="34" charset="0"/>
                    </a:rPr>
                    <a:t>Patient Safety </a:t>
                  </a:r>
                  <a:br>
                    <a:rPr lang="en-US" sz="1050" kern="0" dirty="0">
                      <a:solidFill>
                        <a:srgbClr val="FFFFFF"/>
                      </a:solidFill>
                      <a:latin typeface="Arial" panose="020B0604020202020204" pitchFamily="34" charset="0"/>
                      <a:cs typeface="Arial" panose="020B0604020202020204" pitchFamily="34" charset="0"/>
                    </a:rPr>
                  </a:br>
                  <a:r>
                    <a:rPr lang="en-US" sz="1050" kern="0" dirty="0">
                      <a:solidFill>
                        <a:srgbClr val="FFFFFF"/>
                      </a:solidFill>
                      <a:latin typeface="Arial" panose="020B0604020202020204" pitchFamily="34" charset="0"/>
                      <a:cs typeface="Arial" panose="020B0604020202020204" pitchFamily="34" charset="0"/>
                    </a:rPr>
                    <a:t>&amp; Accuracy of Drug Pricing</a:t>
                  </a:r>
                </a:p>
              </p:txBody>
            </p:sp>
          </p:grpSp>
          <p:sp>
            <p:nvSpPr>
              <p:cNvPr id="25" name="Rectangle 24"/>
              <p:cNvSpPr/>
              <p:nvPr/>
            </p:nvSpPr>
            <p:spPr bwMode="gray">
              <a:xfrm>
                <a:off x="4260763" y="2116729"/>
                <a:ext cx="2976947" cy="2017016"/>
              </a:xfrm>
              <a:prstGeom prst="rect">
                <a:avLst/>
              </a:prstGeom>
              <a:noFill/>
              <a:ln w="19050" cap="flat" cmpd="sng" algn="ctr">
                <a:solidFill>
                  <a:srgbClr val="008246"/>
                </a:solidFill>
                <a:prstDash val="dot"/>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defTabSz="1097756" fontAlgn="auto">
                  <a:spcBef>
                    <a:spcPts val="0"/>
                  </a:spcBef>
                  <a:spcAft>
                    <a:spcPts val="0"/>
                  </a:spcAft>
                  <a:defRPr/>
                </a:pPr>
                <a:endParaRPr lang="en-US" sz="900" kern="0" dirty="0">
                  <a:solidFill>
                    <a:srgbClr val="FFFFFF"/>
                  </a:solidFill>
                </a:endParaRPr>
              </a:p>
            </p:txBody>
          </p:sp>
        </p:grpSp>
        <p:sp>
          <p:nvSpPr>
            <p:cNvPr id="15" name="TextBox 14"/>
            <p:cNvSpPr txBox="1"/>
            <p:nvPr/>
          </p:nvSpPr>
          <p:spPr bwMode="gray">
            <a:xfrm>
              <a:off x="457202" y="4683802"/>
              <a:ext cx="3257263" cy="512569"/>
            </a:xfrm>
            <a:prstGeom prst="rect">
              <a:avLst/>
            </a:prstGeom>
            <a:solidFill>
              <a:srgbClr val="008246"/>
            </a:solidFill>
            <a:ln>
              <a:noFill/>
            </a:ln>
          </p:spPr>
          <p:txBody>
            <a:bodyPr wrap="square" lIns="34290" rIns="34290" rtlCol="0" anchor="ctr">
              <a:noAutofit/>
            </a:bodyPr>
            <a:lstStyle/>
            <a:p>
              <a:pPr fontAlgn="auto">
                <a:spcBef>
                  <a:spcPts val="300"/>
                </a:spcBef>
                <a:spcAft>
                  <a:spcPts val="0"/>
                </a:spcAft>
                <a:defRPr/>
              </a:pPr>
              <a:r>
                <a:rPr lang="en-US" sz="1050" kern="0" dirty="0">
                  <a:solidFill>
                    <a:srgbClr val="FFFFFF"/>
                  </a:solidFill>
                  <a:latin typeface="Arial" panose="020B0604020202020204" pitchFamily="34" charset="0"/>
                  <a:cs typeface="Arial" panose="020B0604020202020204" pitchFamily="34" charset="0"/>
                </a:rPr>
                <a:t>Health Plan Operations</a:t>
              </a:r>
            </a:p>
          </p:txBody>
        </p:sp>
        <p:sp>
          <p:nvSpPr>
            <p:cNvPr id="16" name="TextBox 15"/>
            <p:cNvSpPr txBox="1"/>
            <p:nvPr/>
          </p:nvSpPr>
          <p:spPr bwMode="gray">
            <a:xfrm>
              <a:off x="2753081" y="3866860"/>
              <a:ext cx="961383" cy="685542"/>
            </a:xfrm>
            <a:prstGeom prst="rect">
              <a:avLst/>
            </a:prstGeom>
            <a:solidFill>
              <a:srgbClr val="55565A"/>
            </a:solidFill>
            <a:ln>
              <a:noFill/>
            </a:ln>
          </p:spPr>
          <p:txBody>
            <a:bodyPr wrap="square" lIns="34290" rIns="34290" rtlCol="0" anchor="ctr">
              <a:noAutofit/>
            </a:bodyPr>
            <a:lstStyle/>
            <a:p>
              <a:pPr fontAlgn="auto">
                <a:spcBef>
                  <a:spcPts val="300"/>
                </a:spcBef>
                <a:spcAft>
                  <a:spcPts val="0"/>
                </a:spcAft>
                <a:defRPr/>
              </a:pPr>
              <a:r>
                <a:rPr lang="en-US" sz="1050" kern="0" dirty="0">
                  <a:solidFill>
                    <a:srgbClr val="FFFFFF"/>
                  </a:solidFill>
                  <a:latin typeface="Arial" panose="020B0604020202020204" pitchFamily="34" charset="0"/>
                  <a:cs typeface="Arial" panose="020B0604020202020204" pitchFamily="34" charset="0"/>
                </a:rPr>
                <a:t>Health Plan Customer Service</a:t>
              </a:r>
            </a:p>
          </p:txBody>
        </p:sp>
        <p:sp>
          <p:nvSpPr>
            <p:cNvPr id="17" name="TextBox 16"/>
            <p:cNvSpPr txBox="1"/>
            <p:nvPr/>
          </p:nvSpPr>
          <p:spPr bwMode="gray">
            <a:xfrm>
              <a:off x="569348" y="3860414"/>
              <a:ext cx="2042710" cy="687433"/>
            </a:xfrm>
            <a:prstGeom prst="rect">
              <a:avLst/>
            </a:prstGeom>
            <a:solidFill>
              <a:srgbClr val="55565A"/>
            </a:solidFill>
            <a:ln>
              <a:noFill/>
            </a:ln>
          </p:spPr>
          <p:txBody>
            <a:bodyPr wrap="square" lIns="34290" rIns="34290" rtlCol="0" anchor="ctr">
              <a:noAutofit/>
            </a:bodyPr>
            <a:lstStyle/>
            <a:p>
              <a:pPr fontAlgn="auto">
                <a:spcBef>
                  <a:spcPts val="300"/>
                </a:spcBef>
                <a:spcAft>
                  <a:spcPts val="0"/>
                </a:spcAft>
                <a:defRPr/>
              </a:pPr>
              <a:r>
                <a:rPr lang="en-US" sz="1050" kern="0" dirty="0">
                  <a:solidFill>
                    <a:srgbClr val="FFFFFF"/>
                  </a:solidFill>
                  <a:latin typeface="Arial" panose="020B0604020202020204" pitchFamily="34" charset="0"/>
                  <a:cs typeface="Arial" panose="020B0604020202020204" pitchFamily="34" charset="0"/>
                </a:rPr>
                <a:t>Member Complaints, Problems Getting Services &amp; Improvements in the Health Plan’s Performance</a:t>
              </a:r>
            </a:p>
          </p:txBody>
        </p:sp>
        <p:sp>
          <p:nvSpPr>
            <p:cNvPr id="18" name="TextBox 17"/>
            <p:cNvSpPr txBox="1"/>
            <p:nvPr/>
          </p:nvSpPr>
          <p:spPr bwMode="gray">
            <a:xfrm>
              <a:off x="1676363" y="3070728"/>
              <a:ext cx="961383" cy="685542"/>
            </a:xfrm>
            <a:prstGeom prst="rect">
              <a:avLst/>
            </a:prstGeom>
            <a:solidFill>
              <a:srgbClr val="55565A"/>
            </a:solidFill>
            <a:ln>
              <a:noFill/>
            </a:ln>
          </p:spPr>
          <p:txBody>
            <a:bodyPr wrap="square" lIns="34290" rIns="34290" rtlCol="0" anchor="ctr">
              <a:noAutofit/>
            </a:bodyPr>
            <a:lstStyle/>
            <a:p>
              <a:pPr fontAlgn="auto">
                <a:spcBef>
                  <a:spcPts val="300"/>
                </a:spcBef>
                <a:spcAft>
                  <a:spcPts val="0"/>
                </a:spcAft>
                <a:defRPr/>
              </a:pPr>
              <a:r>
                <a:rPr lang="en-US" sz="1050" kern="0" dirty="0">
                  <a:solidFill>
                    <a:srgbClr val="FFFFFF"/>
                  </a:solidFill>
                  <a:latin typeface="Arial" panose="020B0604020202020204" pitchFamily="34" charset="0"/>
                  <a:cs typeface="Arial" panose="020B0604020202020204" pitchFamily="34" charset="0"/>
                </a:rPr>
                <a:t>Managing Chronic Conditions</a:t>
              </a:r>
            </a:p>
          </p:txBody>
        </p:sp>
        <p:sp>
          <p:nvSpPr>
            <p:cNvPr id="19" name="Rectangle 18"/>
            <p:cNvSpPr/>
            <p:nvPr/>
          </p:nvSpPr>
          <p:spPr bwMode="gray">
            <a:xfrm>
              <a:off x="473043" y="2943430"/>
              <a:ext cx="3241420" cy="2241533"/>
            </a:xfrm>
            <a:prstGeom prst="rect">
              <a:avLst/>
            </a:prstGeom>
            <a:noFill/>
            <a:ln w="19050" cap="flat" cmpd="sng" algn="ctr">
              <a:solidFill>
                <a:srgbClr val="008246"/>
              </a:solidFill>
              <a:prstDash val="dot"/>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defTabSz="1097756" fontAlgn="auto">
                <a:spcBef>
                  <a:spcPts val="0"/>
                </a:spcBef>
                <a:spcAft>
                  <a:spcPts val="0"/>
                </a:spcAft>
                <a:defRPr/>
              </a:pPr>
              <a:endParaRPr lang="en-US" sz="900" kern="0" dirty="0">
                <a:solidFill>
                  <a:srgbClr val="FFFFFF"/>
                </a:solidFill>
              </a:endParaRPr>
            </a:p>
          </p:txBody>
        </p:sp>
        <p:sp>
          <p:nvSpPr>
            <p:cNvPr id="20" name="TextBox 19"/>
            <p:cNvSpPr txBox="1"/>
            <p:nvPr/>
          </p:nvSpPr>
          <p:spPr bwMode="gray">
            <a:xfrm>
              <a:off x="5101974" y="3049122"/>
              <a:ext cx="961383" cy="685542"/>
            </a:xfrm>
            <a:prstGeom prst="rect">
              <a:avLst/>
            </a:prstGeom>
            <a:solidFill>
              <a:srgbClr val="55565A"/>
            </a:solidFill>
            <a:ln>
              <a:noFill/>
            </a:ln>
          </p:spPr>
          <p:txBody>
            <a:bodyPr wrap="square" lIns="34290" rIns="34290" rtlCol="0" anchor="ctr">
              <a:noAutofit/>
            </a:bodyPr>
            <a:lstStyle/>
            <a:p>
              <a:pPr fontAlgn="auto">
                <a:spcBef>
                  <a:spcPts val="300"/>
                </a:spcBef>
                <a:spcAft>
                  <a:spcPts val="0"/>
                </a:spcAft>
                <a:defRPr/>
              </a:pPr>
              <a:r>
                <a:rPr lang="en-US" sz="1050" kern="0" dirty="0">
                  <a:solidFill>
                    <a:srgbClr val="FFFFFF"/>
                  </a:solidFill>
                  <a:latin typeface="Arial" panose="020B0604020202020204" pitchFamily="34" charset="0"/>
                  <a:cs typeface="Arial" panose="020B0604020202020204" pitchFamily="34" charset="0"/>
                </a:rPr>
                <a:t>Member Experience with Drug Plan</a:t>
              </a:r>
            </a:p>
          </p:txBody>
        </p:sp>
        <p:sp>
          <p:nvSpPr>
            <p:cNvPr id="21" name="TextBox 20"/>
            <p:cNvSpPr txBox="1"/>
            <p:nvPr/>
          </p:nvSpPr>
          <p:spPr bwMode="gray">
            <a:xfrm>
              <a:off x="2753081" y="3076938"/>
              <a:ext cx="961383" cy="685542"/>
            </a:xfrm>
            <a:prstGeom prst="rect">
              <a:avLst/>
            </a:prstGeom>
            <a:solidFill>
              <a:srgbClr val="55565A"/>
            </a:solidFill>
            <a:ln>
              <a:noFill/>
            </a:ln>
          </p:spPr>
          <p:txBody>
            <a:bodyPr wrap="square" lIns="34290" rIns="34290" rtlCol="0" anchor="ctr">
              <a:noAutofit/>
            </a:bodyPr>
            <a:lstStyle/>
            <a:p>
              <a:pPr fontAlgn="auto">
                <a:spcBef>
                  <a:spcPts val="300"/>
                </a:spcBef>
                <a:spcAft>
                  <a:spcPts val="0"/>
                </a:spcAft>
                <a:defRPr/>
              </a:pPr>
              <a:r>
                <a:rPr lang="en-US" sz="1050" kern="0" dirty="0">
                  <a:solidFill>
                    <a:srgbClr val="FFFFFF"/>
                  </a:solidFill>
                  <a:latin typeface="Arial" panose="020B0604020202020204" pitchFamily="34" charset="0"/>
                  <a:cs typeface="Arial" panose="020B0604020202020204" pitchFamily="34" charset="0"/>
                </a:rPr>
                <a:t>Member Experience with Health Plan</a:t>
              </a:r>
            </a:p>
          </p:txBody>
        </p:sp>
        <p:sp>
          <p:nvSpPr>
            <p:cNvPr id="22" name="TextBox 21"/>
            <p:cNvSpPr txBox="1"/>
            <p:nvPr/>
          </p:nvSpPr>
          <p:spPr bwMode="gray">
            <a:xfrm>
              <a:off x="560685" y="3074831"/>
              <a:ext cx="1030019" cy="685542"/>
            </a:xfrm>
            <a:prstGeom prst="rect">
              <a:avLst/>
            </a:prstGeom>
            <a:solidFill>
              <a:srgbClr val="55565A"/>
            </a:solidFill>
            <a:ln>
              <a:noFill/>
            </a:ln>
          </p:spPr>
          <p:txBody>
            <a:bodyPr wrap="square" lIns="34290" rIns="34290" rtlCol="0" anchor="ctr">
              <a:noAutofit/>
            </a:bodyPr>
            <a:lstStyle/>
            <a:p>
              <a:pPr fontAlgn="auto">
                <a:spcBef>
                  <a:spcPts val="300"/>
                </a:spcBef>
                <a:spcAft>
                  <a:spcPts val="0"/>
                </a:spcAft>
                <a:defRPr/>
              </a:pPr>
              <a:r>
                <a:rPr lang="en-US" sz="1000" kern="0" dirty="0">
                  <a:solidFill>
                    <a:srgbClr val="FFFFFF"/>
                  </a:solidFill>
                  <a:latin typeface="Arial" panose="020B0604020202020204" pitchFamily="34" charset="0"/>
                  <a:cs typeface="Arial" panose="020B0604020202020204" pitchFamily="34" charset="0"/>
                </a:rPr>
                <a:t>Staying Healthy Screenings, Tests and Vaccines</a:t>
              </a:r>
            </a:p>
          </p:txBody>
        </p:sp>
      </p:grpSp>
      <p:sp>
        <p:nvSpPr>
          <p:cNvPr id="29" name="TextBox 28"/>
          <p:cNvSpPr txBox="1"/>
          <p:nvPr/>
        </p:nvSpPr>
        <p:spPr bwMode="gray">
          <a:xfrm rot="5400000">
            <a:off x="616585" y="2213796"/>
            <a:ext cx="704088" cy="1043389"/>
          </a:xfrm>
          <a:prstGeom prst="rect">
            <a:avLst/>
          </a:prstGeom>
          <a:solidFill>
            <a:srgbClr val="00ACD4"/>
          </a:solidFill>
          <a:ln>
            <a:noFill/>
          </a:ln>
        </p:spPr>
        <p:txBody>
          <a:bodyPr vert="vert270" wrap="square" lIns="34290" rIns="34290" rtlCol="0" anchor="ctr">
            <a:noAutofit/>
          </a:bodyPr>
          <a:lstStyle/>
          <a:p>
            <a:pPr fontAlgn="auto">
              <a:spcBef>
                <a:spcPts val="300"/>
              </a:spcBef>
              <a:spcAft>
                <a:spcPts val="0"/>
              </a:spcAft>
              <a:defRPr/>
            </a:pPr>
            <a:r>
              <a:rPr lang="en-US" sz="1100" b="1" kern="0" dirty="0">
                <a:solidFill>
                  <a:srgbClr val="FFFFFF"/>
                </a:solidFill>
                <a:latin typeface="Arial" panose="020B0604020202020204" pitchFamily="34" charset="0"/>
                <a:cs typeface="Arial" panose="020B0604020202020204" pitchFamily="34" charset="0"/>
              </a:rPr>
              <a:t>Number of Measures</a:t>
            </a:r>
          </a:p>
        </p:txBody>
      </p:sp>
      <p:sp>
        <p:nvSpPr>
          <p:cNvPr id="30" name="TextBox 29"/>
          <p:cNvSpPr txBox="1"/>
          <p:nvPr/>
        </p:nvSpPr>
        <p:spPr bwMode="gray">
          <a:xfrm rot="5400000">
            <a:off x="155577" y="3524578"/>
            <a:ext cx="1626107" cy="1043389"/>
          </a:xfrm>
          <a:prstGeom prst="rect">
            <a:avLst/>
          </a:prstGeom>
          <a:solidFill>
            <a:srgbClr val="55565A"/>
          </a:solidFill>
          <a:ln>
            <a:noFill/>
          </a:ln>
        </p:spPr>
        <p:txBody>
          <a:bodyPr vert="vert270" wrap="square" lIns="34290" rIns="34290" rtlCol="0" anchor="ctr">
            <a:noAutofit/>
          </a:bodyPr>
          <a:lstStyle/>
          <a:p>
            <a:pPr fontAlgn="auto">
              <a:spcBef>
                <a:spcPts val="300"/>
              </a:spcBef>
              <a:spcAft>
                <a:spcPts val="0"/>
              </a:spcAft>
              <a:defRPr/>
            </a:pPr>
            <a:r>
              <a:rPr lang="en-US" sz="1100" b="1" kern="0" dirty="0">
                <a:solidFill>
                  <a:srgbClr val="FFFFFF"/>
                </a:solidFill>
                <a:latin typeface="Arial" panose="020B0604020202020204" pitchFamily="34" charset="0"/>
                <a:cs typeface="Arial" panose="020B0604020202020204" pitchFamily="34" charset="0"/>
              </a:rPr>
              <a:t>Domains Assessed</a:t>
            </a:r>
          </a:p>
        </p:txBody>
      </p:sp>
      <p:sp>
        <p:nvSpPr>
          <p:cNvPr id="31" name="TextBox 30"/>
          <p:cNvSpPr txBox="1"/>
          <p:nvPr/>
        </p:nvSpPr>
        <p:spPr bwMode="gray">
          <a:xfrm rot="5400000">
            <a:off x="695767" y="4746399"/>
            <a:ext cx="545723" cy="1043389"/>
          </a:xfrm>
          <a:prstGeom prst="rect">
            <a:avLst/>
          </a:prstGeom>
          <a:solidFill>
            <a:srgbClr val="008246"/>
          </a:solidFill>
          <a:ln>
            <a:noFill/>
          </a:ln>
        </p:spPr>
        <p:txBody>
          <a:bodyPr vert="vert270" wrap="square" lIns="34290" rIns="34290" rtlCol="0" anchor="ctr">
            <a:noAutofit/>
          </a:bodyPr>
          <a:lstStyle/>
          <a:p>
            <a:pPr fontAlgn="auto">
              <a:spcBef>
                <a:spcPts val="300"/>
              </a:spcBef>
              <a:spcAft>
                <a:spcPts val="0"/>
              </a:spcAft>
              <a:defRPr/>
            </a:pPr>
            <a:r>
              <a:rPr lang="en-US" sz="1100" b="1" kern="0" dirty="0">
                <a:solidFill>
                  <a:srgbClr val="FFFFFF"/>
                </a:solidFill>
                <a:latin typeface="Arial" panose="020B0604020202020204" pitchFamily="34" charset="0"/>
                <a:cs typeface="Arial" panose="020B0604020202020204" pitchFamily="34" charset="0"/>
              </a:rPr>
              <a:t>Aspect of  Measurement</a:t>
            </a:r>
          </a:p>
        </p:txBody>
      </p:sp>
    </p:spTree>
    <p:extLst>
      <p:ext uri="{BB962C8B-B14F-4D97-AF65-F5344CB8AC3E}">
        <p14:creationId xmlns:p14="http://schemas.microsoft.com/office/powerpoint/2010/main" val="1234134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6039" y="1619952"/>
            <a:ext cx="5085762" cy="1927160"/>
          </a:xfrm>
        </p:spPr>
        <p:txBody>
          <a:bodyPr/>
          <a:lstStyle/>
          <a:p>
            <a:r>
              <a:rPr lang="en-US" sz="1400" dirty="0"/>
              <a:t>Even though provider-driven measures only make up about </a:t>
            </a:r>
            <a:r>
              <a:rPr lang="en-US" sz="1400" b="1" u="sng" dirty="0"/>
              <a:t>74 percent</a:t>
            </a:r>
            <a:r>
              <a:rPr lang="en-US" sz="1400" dirty="0"/>
              <a:t> of the total Part C scoring weight, they essentially determine the score by themselves. </a:t>
            </a:r>
          </a:p>
          <a:p>
            <a:r>
              <a:rPr lang="en-US" sz="1400" dirty="0"/>
              <a:t>Ultimately, a health plan’s Star rating is defined primarily by the behavior of its providers. </a:t>
            </a:r>
          </a:p>
          <a:p>
            <a:r>
              <a:rPr lang="en-US" sz="1400" dirty="0"/>
              <a:t>Interestingly, clinical quality may even affect scores on the member experience measures—the metrics traditionally viewed as payer-driven.</a:t>
            </a:r>
          </a:p>
        </p:txBody>
      </p:sp>
      <p:sp>
        <p:nvSpPr>
          <p:cNvPr id="5" name="Text Placeholder 4"/>
          <p:cNvSpPr>
            <a:spLocks noGrp="1"/>
          </p:cNvSpPr>
          <p:nvPr>
            <p:ph type="body" sz="quarter" idx="11"/>
          </p:nvPr>
        </p:nvSpPr>
        <p:spPr>
          <a:xfrm>
            <a:off x="3834993" y="5867198"/>
            <a:ext cx="5214740" cy="249344"/>
          </a:xfrm>
        </p:spPr>
        <p:txBody>
          <a:bodyPr/>
          <a:lstStyle/>
          <a:p>
            <a:pPr algn="l"/>
            <a:r>
              <a:rPr lang="en-US" sz="700" i="1" dirty="0">
                <a:solidFill>
                  <a:prstClr val="black"/>
                </a:solidFill>
              </a:rPr>
              <a:t>Source: </a:t>
            </a:r>
            <a:r>
              <a:rPr lang="en-US" sz="700" dirty="0"/>
              <a:t>WINNING ON STARS </a:t>
            </a:r>
            <a:r>
              <a:rPr lang="en-US" sz="700" i="1" dirty="0">
                <a:solidFill>
                  <a:prstClr val="black"/>
                </a:solidFill>
              </a:rPr>
              <a:t>(T.Abott, M.Durr and M.Graf, Oliver Wyman Health &amp; Life Sciences Group),  October 2015</a:t>
            </a:r>
          </a:p>
        </p:txBody>
      </p:sp>
      <p:sp>
        <p:nvSpPr>
          <p:cNvPr id="6" name="Title 5"/>
          <p:cNvSpPr>
            <a:spLocks noGrp="1"/>
          </p:cNvSpPr>
          <p:nvPr>
            <p:ph type="title"/>
          </p:nvPr>
        </p:nvSpPr>
        <p:spPr/>
        <p:txBody>
          <a:bodyPr/>
          <a:lstStyle/>
          <a:p>
            <a:r>
              <a:rPr lang="en-US" dirty="0"/>
              <a:t>Impact of Provider-Driven Measures</a:t>
            </a:r>
          </a:p>
        </p:txBody>
      </p:sp>
      <p:pic>
        <p:nvPicPr>
          <p:cNvPr id="8" name="Content Placeholder 9"/>
          <p:cNvPicPr>
            <a:picLocks noChangeAspect="1"/>
          </p:cNvPicPr>
          <p:nvPr/>
        </p:nvPicPr>
        <p:blipFill>
          <a:blip r:embed="rId2"/>
          <a:stretch>
            <a:fillRect/>
          </a:stretch>
        </p:blipFill>
        <p:spPr bwMode="gray">
          <a:xfrm>
            <a:off x="3791189" y="3853163"/>
            <a:ext cx="2398990" cy="2042316"/>
          </a:xfrm>
          <a:prstGeom prst="rect">
            <a:avLst/>
          </a:prstGeom>
        </p:spPr>
      </p:pic>
      <p:pic>
        <p:nvPicPr>
          <p:cNvPr id="10" name="Content Placeholder 10"/>
          <p:cNvPicPr>
            <a:picLocks noChangeAspect="1"/>
          </p:cNvPicPr>
          <p:nvPr/>
        </p:nvPicPr>
        <p:blipFill>
          <a:blip r:embed="rId3"/>
          <a:stretch>
            <a:fillRect/>
          </a:stretch>
        </p:blipFill>
        <p:spPr bwMode="gray">
          <a:xfrm>
            <a:off x="6324600" y="3853163"/>
            <a:ext cx="2684192" cy="2042316"/>
          </a:xfrm>
          <a:prstGeom prst="rect">
            <a:avLst/>
          </a:prstGeom>
        </p:spPr>
      </p:pic>
      <p:pic>
        <p:nvPicPr>
          <p:cNvPr id="7" name="Content Placeholder 6"/>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523188" y="2020000"/>
            <a:ext cx="3200400" cy="3847197"/>
          </a:xfrm>
          <a:solidFill>
            <a:schemeClr val="bg1"/>
          </a:solidFill>
          <a:ln>
            <a:solidFill>
              <a:schemeClr val="bg1">
                <a:lumMod val="65000"/>
              </a:schemeClr>
            </a:solidFill>
          </a:ln>
        </p:spPr>
      </p:pic>
      <p:sp>
        <p:nvSpPr>
          <p:cNvPr id="11" name="Rectangle 10"/>
          <p:cNvSpPr/>
          <p:nvPr/>
        </p:nvSpPr>
        <p:spPr>
          <a:xfrm>
            <a:off x="457200" y="1591671"/>
            <a:ext cx="3298838" cy="369332"/>
          </a:xfrm>
          <a:prstGeom prst="rect">
            <a:avLst/>
          </a:prstGeom>
        </p:spPr>
        <p:txBody>
          <a:bodyPr wrap="square">
            <a:spAutoFit/>
          </a:bodyPr>
          <a:lstStyle/>
          <a:p>
            <a:r>
              <a:rPr lang="en-US" sz="900" b="1" dirty="0">
                <a:solidFill>
                  <a:srgbClr val="00A7CF"/>
                </a:solidFill>
                <a:latin typeface="Arial"/>
                <a:cs typeface="+mn-cs"/>
              </a:rPr>
              <a:t>County Average Part C Star Ratings – </a:t>
            </a:r>
          </a:p>
          <a:p>
            <a:r>
              <a:rPr lang="en-US" sz="900" b="1" dirty="0">
                <a:solidFill>
                  <a:srgbClr val="00A7CF"/>
                </a:solidFill>
                <a:latin typeface="Arial"/>
                <a:cs typeface="+mn-cs"/>
              </a:rPr>
              <a:t>All Measures vs. Provider-Driven Measures Only (2015)</a:t>
            </a:r>
            <a:endParaRPr lang="en-US" sz="900" b="1" dirty="0">
              <a:solidFill>
                <a:srgbClr val="242D69"/>
              </a:solidFill>
              <a:latin typeface="Arial"/>
              <a:cs typeface="+mn-cs"/>
            </a:endParaRPr>
          </a:p>
        </p:txBody>
      </p:sp>
      <p:sp>
        <p:nvSpPr>
          <p:cNvPr id="4" name="Rectangle 3"/>
          <p:cNvSpPr/>
          <p:nvPr/>
        </p:nvSpPr>
        <p:spPr>
          <a:xfrm>
            <a:off x="457200" y="990600"/>
            <a:ext cx="8229599" cy="584775"/>
          </a:xfrm>
          <a:prstGeom prst="rect">
            <a:avLst/>
          </a:prstGeom>
        </p:spPr>
        <p:txBody>
          <a:bodyPr wrap="square">
            <a:spAutoFit/>
          </a:bodyPr>
          <a:lstStyle/>
          <a:p>
            <a:r>
              <a:rPr lang="en-US" sz="1600" b="1" i="1" dirty="0">
                <a:solidFill>
                  <a:srgbClr val="242D69"/>
                </a:solidFill>
                <a:latin typeface="Arial"/>
                <a:cs typeface="+mn-cs"/>
              </a:rPr>
              <a:t>A recent study by Oliver Wyman indicates a strong correlation between Provider-driven measures and overall Part C Star Ratings.</a:t>
            </a:r>
          </a:p>
        </p:txBody>
      </p:sp>
      <p:sp>
        <p:nvSpPr>
          <p:cNvPr id="12" name="Rectangle 11"/>
          <p:cNvSpPr/>
          <p:nvPr/>
        </p:nvSpPr>
        <p:spPr>
          <a:xfrm>
            <a:off x="3742637" y="3608530"/>
            <a:ext cx="5231430" cy="230832"/>
          </a:xfrm>
          <a:prstGeom prst="rect">
            <a:avLst/>
          </a:prstGeom>
        </p:spPr>
        <p:txBody>
          <a:bodyPr wrap="square">
            <a:spAutoFit/>
          </a:bodyPr>
          <a:lstStyle/>
          <a:p>
            <a:r>
              <a:rPr lang="en-US" sz="900" b="1" i="1" dirty="0">
                <a:solidFill>
                  <a:srgbClr val="00A7CF"/>
                </a:solidFill>
                <a:latin typeface="Arial"/>
                <a:cs typeface="+mn-cs"/>
              </a:rPr>
              <a:t>Metrics used to calculate the overall, provider-driven, and payer-driven average Star ratings</a:t>
            </a:r>
          </a:p>
        </p:txBody>
      </p:sp>
    </p:spTree>
    <p:extLst>
      <p:ext uri="{BB962C8B-B14F-4D97-AF65-F5344CB8AC3E}">
        <p14:creationId xmlns:p14="http://schemas.microsoft.com/office/powerpoint/2010/main" val="1317879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white">
          <a:xfrm>
            <a:off x="457200" y="274638"/>
            <a:ext cx="8229600" cy="963612"/>
          </a:xfrm>
          <a:prstGeom prst="rect">
            <a:avLst/>
          </a:prstGeom>
        </p:spPr>
        <p:txBody>
          <a:bodyPr vert="horz" lIns="91440" tIns="45720" rIns="91440" bIns="45720" rtlCol="0" anchor="t">
            <a:noAutofit/>
          </a:bodyPr>
          <a:lstStyle>
            <a:lvl1pPr marL="0" indent="0" algn="l" defTabSz="457200" rtl="0" eaLnBrk="1" latinLnBrk="0" hangingPunct="1">
              <a:spcBef>
                <a:spcPct val="0"/>
              </a:spcBef>
              <a:buNone/>
              <a:tabLst/>
              <a:defRPr sz="3200" b="1" i="0" kern="1200">
                <a:solidFill>
                  <a:srgbClr val="002664"/>
                </a:solidFill>
                <a:latin typeface="Arial Bold"/>
                <a:ea typeface="+mj-ea"/>
                <a:cs typeface="Arial Bold"/>
              </a:defRPr>
            </a:lvl1pPr>
          </a:lstStyle>
          <a:p>
            <a:pPr fontAlgn="auto">
              <a:spcAft>
                <a:spcPts val="0"/>
              </a:spcAft>
            </a:pPr>
            <a:r>
              <a:rPr lang="en-US" altLang="en-US" sz="2400" dirty="0"/>
              <a:t> </a:t>
            </a:r>
            <a:r>
              <a:rPr lang="en-US" altLang="en-US" sz="2800" dirty="0"/>
              <a:t>Site Visits to Physician Offices</a:t>
            </a:r>
            <a:endParaRPr lang="en-US" sz="2800" i="1" dirty="0"/>
          </a:p>
        </p:txBody>
      </p:sp>
      <p:sp>
        <p:nvSpPr>
          <p:cNvPr id="8" name="Rectangle 7"/>
          <p:cNvSpPr/>
          <p:nvPr/>
        </p:nvSpPr>
        <p:spPr>
          <a:xfrm>
            <a:off x="838200" y="1079986"/>
            <a:ext cx="8305800" cy="4939814"/>
          </a:xfrm>
          <a:prstGeom prst="rect">
            <a:avLst/>
          </a:prstGeom>
        </p:spPr>
        <p:txBody>
          <a:bodyPr>
            <a:spAutoFit/>
          </a:bodyPr>
          <a:lstStyle/>
          <a:p>
            <a:pPr marL="342900" indent="-342900" defTabSz="457200" fontAlgn="auto">
              <a:spcBef>
                <a:spcPts val="0"/>
              </a:spcBef>
              <a:spcAft>
                <a:spcPts val="600"/>
              </a:spcAft>
              <a:buFont typeface="Wingdings" panose="05000000000000000000" pitchFamily="2" charset="2"/>
              <a:buChar char="§"/>
              <a:defRPr/>
            </a:pPr>
            <a:r>
              <a:rPr lang="en-US" sz="2000" dirty="0">
                <a:solidFill>
                  <a:srgbClr val="002664"/>
                </a:solidFill>
                <a:latin typeface="Arial" panose="020B0604020202020204" pitchFamily="34" charset="0"/>
                <a:cs typeface="Arial" panose="020B0604020202020204" pitchFamily="34" charset="0"/>
              </a:rPr>
              <a:t>Our Population Health Managers (PHM):</a:t>
            </a:r>
            <a:br>
              <a:rPr lang="en-US" sz="2000" dirty="0">
                <a:solidFill>
                  <a:srgbClr val="002664"/>
                </a:solidFill>
                <a:latin typeface="Arial" panose="020B0604020202020204" pitchFamily="34" charset="0"/>
                <a:cs typeface="Arial" panose="020B0604020202020204" pitchFamily="34" charset="0"/>
              </a:rPr>
            </a:br>
            <a:endParaRPr lang="en-US" sz="2000" dirty="0">
              <a:solidFill>
                <a:srgbClr val="002664"/>
              </a:solidFill>
              <a:latin typeface="Arial" panose="020B0604020202020204" pitchFamily="34" charset="0"/>
              <a:cs typeface="Arial" panose="020B0604020202020204" pitchFamily="34" charset="0"/>
            </a:endParaRPr>
          </a:p>
          <a:p>
            <a:pPr marL="457200" lvl="1" indent="0" defTabSz="457200" fontAlgn="auto">
              <a:spcBef>
                <a:spcPts val="0"/>
              </a:spcBef>
              <a:spcAft>
                <a:spcPts val="600"/>
              </a:spcAft>
              <a:defRPr/>
            </a:pPr>
            <a:r>
              <a:rPr lang="en-US" sz="2000" dirty="0">
                <a:solidFill>
                  <a:srgbClr val="002664"/>
                </a:solidFill>
                <a:latin typeface="Arial" panose="020B0604020202020204" pitchFamily="34" charset="0"/>
                <a:cs typeface="Arial" panose="020B0604020202020204" pitchFamily="34" charset="0"/>
              </a:rPr>
              <a:t>Regina Barnes – Southern Maryland, Shah</a:t>
            </a:r>
          </a:p>
          <a:p>
            <a:pPr marL="457200" lvl="1" indent="0" defTabSz="457200" fontAlgn="auto">
              <a:spcBef>
                <a:spcPts val="0"/>
              </a:spcBef>
              <a:spcAft>
                <a:spcPts val="600"/>
              </a:spcAft>
              <a:defRPr/>
            </a:pPr>
            <a:r>
              <a:rPr lang="en-US" sz="2000" dirty="0">
                <a:solidFill>
                  <a:srgbClr val="002664"/>
                </a:solidFill>
                <a:latin typeface="Arial" panose="020B0604020202020204" pitchFamily="34" charset="0"/>
                <a:cs typeface="Arial" panose="020B0604020202020204" pitchFamily="34" charset="0"/>
              </a:rPr>
              <a:t>	</a:t>
            </a:r>
            <a:r>
              <a:rPr lang="en-US" sz="2000" dirty="0">
                <a:solidFill>
                  <a:srgbClr val="002664"/>
                </a:solidFill>
                <a:latin typeface="Arial" panose="020B0604020202020204" pitchFamily="34" charset="0"/>
                <a:cs typeface="Arial" panose="020B0604020202020204" pitchFamily="34" charset="0"/>
                <a:hlinkClick r:id="rId3"/>
              </a:rPr>
              <a:t>rbarnes@evolenthealth.com</a:t>
            </a:r>
            <a:endParaRPr lang="en-US" sz="2000" dirty="0">
              <a:solidFill>
                <a:srgbClr val="002664"/>
              </a:solidFill>
              <a:latin typeface="Arial" panose="020B0604020202020204" pitchFamily="34" charset="0"/>
              <a:cs typeface="Arial" panose="020B0604020202020204" pitchFamily="34" charset="0"/>
            </a:endParaRPr>
          </a:p>
          <a:p>
            <a:pPr marL="457200" lvl="1" indent="0" defTabSz="457200" fontAlgn="auto">
              <a:spcBef>
                <a:spcPts val="0"/>
              </a:spcBef>
              <a:spcAft>
                <a:spcPts val="600"/>
              </a:spcAft>
              <a:defRPr/>
            </a:pPr>
            <a:r>
              <a:rPr lang="en-US" sz="2000" dirty="0">
                <a:solidFill>
                  <a:srgbClr val="002664"/>
                </a:solidFill>
                <a:latin typeface="Arial" panose="020B0604020202020204" pitchFamily="34" charset="0"/>
                <a:cs typeface="Arial" panose="020B0604020202020204" pitchFamily="34" charset="0"/>
              </a:rPr>
              <a:t>	(571) 217-0115</a:t>
            </a:r>
          </a:p>
          <a:p>
            <a:pPr marL="457200" lvl="1" indent="0" defTabSz="457200" fontAlgn="auto">
              <a:spcBef>
                <a:spcPts val="0"/>
              </a:spcBef>
              <a:spcAft>
                <a:spcPts val="600"/>
              </a:spcAft>
              <a:defRPr/>
            </a:pPr>
            <a:endParaRPr lang="en-US" sz="2000" dirty="0">
              <a:solidFill>
                <a:srgbClr val="002664"/>
              </a:solidFill>
              <a:latin typeface="Arial" panose="020B0604020202020204" pitchFamily="34" charset="0"/>
              <a:cs typeface="Arial" panose="020B0604020202020204" pitchFamily="34" charset="0"/>
            </a:endParaRPr>
          </a:p>
          <a:p>
            <a:pPr marL="457200" lvl="1" indent="0" defTabSz="457200" fontAlgn="auto">
              <a:spcBef>
                <a:spcPts val="0"/>
              </a:spcBef>
              <a:spcAft>
                <a:spcPts val="600"/>
              </a:spcAft>
              <a:defRPr/>
            </a:pPr>
            <a:r>
              <a:rPr lang="en-US" sz="2000" dirty="0">
                <a:solidFill>
                  <a:srgbClr val="002664"/>
                </a:solidFill>
                <a:latin typeface="Arial" panose="020B0604020202020204" pitchFamily="34" charset="0"/>
                <a:cs typeface="Arial" panose="020B0604020202020204" pitchFamily="34" charset="0"/>
              </a:rPr>
              <a:t>Michelle </a:t>
            </a:r>
            <a:r>
              <a:rPr lang="en-US" sz="2000" dirty="0" err="1">
                <a:solidFill>
                  <a:srgbClr val="002664"/>
                </a:solidFill>
                <a:latin typeface="Arial" panose="020B0604020202020204" pitchFamily="34" charset="0"/>
                <a:cs typeface="Arial" panose="020B0604020202020204" pitchFamily="34" charset="0"/>
              </a:rPr>
              <a:t>Winterstein</a:t>
            </a:r>
            <a:r>
              <a:rPr lang="en-US" sz="2000" dirty="0">
                <a:solidFill>
                  <a:srgbClr val="002664"/>
                </a:solidFill>
                <a:latin typeface="Arial" panose="020B0604020202020204" pitchFamily="34" charset="0"/>
                <a:cs typeface="Arial" panose="020B0604020202020204" pitchFamily="34" charset="0"/>
              </a:rPr>
              <a:t> – D.C., </a:t>
            </a:r>
            <a:r>
              <a:rPr lang="en-US" sz="2000" dirty="0" err="1">
                <a:solidFill>
                  <a:srgbClr val="002664"/>
                </a:solidFill>
                <a:latin typeface="Arial" panose="020B0604020202020204" pitchFamily="34" charset="0"/>
                <a:cs typeface="Arial" panose="020B0604020202020204" pitchFamily="34" charset="0"/>
              </a:rPr>
              <a:t>InterMed</a:t>
            </a:r>
            <a:endParaRPr lang="en-US" sz="2000" dirty="0">
              <a:solidFill>
                <a:srgbClr val="002664"/>
              </a:solidFill>
              <a:latin typeface="Arial" panose="020B0604020202020204" pitchFamily="34" charset="0"/>
              <a:cs typeface="Arial" panose="020B0604020202020204" pitchFamily="34" charset="0"/>
            </a:endParaRPr>
          </a:p>
          <a:p>
            <a:pPr marL="749300" lvl="2" indent="0" defTabSz="457200" fontAlgn="auto">
              <a:spcBef>
                <a:spcPts val="0"/>
              </a:spcBef>
              <a:spcAft>
                <a:spcPts val="600"/>
              </a:spcAft>
              <a:defRPr/>
            </a:pPr>
            <a:r>
              <a:rPr lang="en-US" sz="2000" dirty="0">
                <a:solidFill>
                  <a:srgbClr val="002664"/>
                </a:solidFill>
                <a:latin typeface="Arial" panose="020B0604020202020204" pitchFamily="34" charset="0"/>
                <a:cs typeface="Arial" panose="020B0604020202020204" pitchFamily="34" charset="0"/>
                <a:hlinkClick r:id="rId4"/>
              </a:rPr>
              <a:t>mwinterstein@evolenthealth.com</a:t>
            </a:r>
            <a:r>
              <a:rPr lang="en-US" sz="2000" dirty="0">
                <a:solidFill>
                  <a:srgbClr val="002664"/>
                </a:solidFill>
                <a:latin typeface="Arial" panose="020B0604020202020204" pitchFamily="34" charset="0"/>
                <a:cs typeface="Arial" panose="020B0604020202020204" pitchFamily="34" charset="0"/>
              </a:rPr>
              <a:t>; </a:t>
            </a:r>
          </a:p>
          <a:p>
            <a:pPr marL="749300" lvl="2" indent="0" defTabSz="457200" fontAlgn="auto">
              <a:spcBef>
                <a:spcPts val="0"/>
              </a:spcBef>
              <a:spcAft>
                <a:spcPts val="600"/>
              </a:spcAft>
              <a:defRPr/>
            </a:pPr>
            <a:r>
              <a:rPr lang="en-US" sz="2000" dirty="0">
                <a:solidFill>
                  <a:srgbClr val="002664"/>
                </a:solidFill>
                <a:latin typeface="Arial" panose="020B0604020202020204" pitchFamily="34" charset="0"/>
                <a:cs typeface="Arial" panose="020B0604020202020204" pitchFamily="34" charset="0"/>
              </a:rPr>
              <a:t>571-225-5818</a:t>
            </a:r>
          </a:p>
          <a:p>
            <a:pPr marL="800100" lvl="1" indent="-342900" defTabSz="457200" fontAlgn="auto">
              <a:spcBef>
                <a:spcPts val="0"/>
              </a:spcBef>
              <a:spcAft>
                <a:spcPts val="600"/>
              </a:spcAft>
              <a:buFont typeface="Wingdings" panose="05000000000000000000" pitchFamily="2" charset="2"/>
              <a:buChar char="§"/>
              <a:defRPr/>
            </a:pPr>
            <a:endParaRPr lang="en-US" sz="2000" dirty="0">
              <a:solidFill>
                <a:srgbClr val="002664"/>
              </a:solidFill>
              <a:latin typeface="Arial" panose="020B0604020202020204" pitchFamily="34" charset="0"/>
              <a:cs typeface="Arial" panose="020B0604020202020204" pitchFamily="34" charset="0"/>
            </a:endParaRPr>
          </a:p>
          <a:p>
            <a:pPr marL="457200" lvl="1" indent="0" defTabSz="457200" fontAlgn="auto">
              <a:spcBef>
                <a:spcPts val="0"/>
              </a:spcBef>
              <a:spcAft>
                <a:spcPts val="600"/>
              </a:spcAft>
              <a:defRPr/>
            </a:pPr>
            <a:r>
              <a:rPr lang="en-US" sz="2000" dirty="0">
                <a:solidFill>
                  <a:srgbClr val="002664"/>
                </a:solidFill>
                <a:latin typeface="Arial" panose="020B0604020202020204" pitchFamily="34" charset="0"/>
                <a:cs typeface="Arial" panose="020B0604020202020204" pitchFamily="34" charset="0"/>
              </a:rPr>
              <a:t>Stephanie Wood - Baltimore</a:t>
            </a:r>
          </a:p>
          <a:p>
            <a:pPr marL="749300" lvl="2" indent="0" defTabSz="457200" fontAlgn="auto">
              <a:spcBef>
                <a:spcPts val="0"/>
              </a:spcBef>
              <a:spcAft>
                <a:spcPts val="600"/>
              </a:spcAft>
              <a:defRPr/>
            </a:pPr>
            <a:r>
              <a:rPr lang="en-US" sz="2000" dirty="0">
                <a:solidFill>
                  <a:srgbClr val="002664"/>
                </a:solidFill>
                <a:latin typeface="Arial" panose="020B0604020202020204" pitchFamily="34" charset="0"/>
                <a:cs typeface="Arial" panose="020B0604020202020204" pitchFamily="34" charset="0"/>
                <a:hlinkClick r:id="rId5"/>
              </a:rPr>
              <a:t>swood@evolenthealth.com</a:t>
            </a:r>
            <a:endParaRPr lang="en-US" sz="2000" dirty="0">
              <a:solidFill>
                <a:srgbClr val="002664"/>
              </a:solidFill>
              <a:latin typeface="Arial" panose="020B0604020202020204" pitchFamily="34" charset="0"/>
              <a:cs typeface="Arial" panose="020B0604020202020204" pitchFamily="34" charset="0"/>
            </a:endParaRPr>
          </a:p>
          <a:p>
            <a:pPr marL="749300" lvl="2" indent="0" defTabSz="457200" fontAlgn="auto">
              <a:spcBef>
                <a:spcPts val="0"/>
              </a:spcBef>
              <a:spcAft>
                <a:spcPts val="600"/>
              </a:spcAft>
              <a:defRPr/>
            </a:pPr>
            <a:r>
              <a:rPr lang="en-US" sz="2000" dirty="0">
                <a:solidFill>
                  <a:srgbClr val="002664"/>
                </a:solidFill>
                <a:latin typeface="Arial" panose="020B0604020202020204" pitchFamily="34" charset="0"/>
                <a:cs typeface="Arial" panose="020B0604020202020204" pitchFamily="34" charset="0"/>
              </a:rPr>
              <a:t>571-214-1733</a:t>
            </a:r>
          </a:p>
        </p:txBody>
      </p:sp>
    </p:spTree>
    <p:extLst>
      <p:ext uri="{BB962C8B-B14F-4D97-AF65-F5344CB8AC3E}">
        <p14:creationId xmlns:p14="http://schemas.microsoft.com/office/powerpoint/2010/main" val="3372526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CAHPS Background</a:t>
            </a:r>
          </a:p>
        </p:txBody>
      </p:sp>
      <p:sp>
        <p:nvSpPr>
          <p:cNvPr id="5" name="Content Placeholder 1"/>
          <p:cNvSpPr txBox="1">
            <a:spLocks/>
          </p:cNvSpPr>
          <p:nvPr/>
        </p:nvSpPr>
        <p:spPr>
          <a:xfrm>
            <a:off x="457200" y="1014482"/>
            <a:ext cx="8229600" cy="4953000"/>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002664"/>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002664"/>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002664"/>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002664"/>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026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fontAlgn="auto">
              <a:spcAft>
                <a:spcPts val="0"/>
              </a:spcAft>
            </a:pPr>
            <a:r>
              <a:rPr lang="en-US" sz="1900" dirty="0"/>
              <a:t>The Consumer Assessment of Healthcare Providers and Systems (CAHPS) Survey is a patient survey rating health care experiences. </a:t>
            </a:r>
          </a:p>
          <a:p>
            <a:pPr marL="0" indent="0" algn="just" fontAlgn="auto">
              <a:spcAft>
                <a:spcPts val="0"/>
              </a:spcAft>
              <a:buNone/>
            </a:pPr>
            <a:endParaRPr lang="en-US" sz="1900" dirty="0"/>
          </a:p>
          <a:p>
            <a:pPr algn="just" fontAlgn="auto">
              <a:spcAft>
                <a:spcPts val="0"/>
              </a:spcAft>
            </a:pPr>
            <a:r>
              <a:rPr lang="en-US" sz="1900" dirty="0"/>
              <a:t>It has been conducted annually since 1995 and focuses on healthcare quality and enrollee experiences. These include: </a:t>
            </a:r>
          </a:p>
          <a:p>
            <a:pPr lvl="2" algn="just" fontAlgn="auto">
              <a:spcAft>
                <a:spcPts val="0"/>
              </a:spcAft>
            </a:pPr>
            <a:r>
              <a:rPr lang="en-US" sz="1800" dirty="0"/>
              <a:t>Coordination of health care services (includes specialist referrals and follow up)</a:t>
            </a:r>
          </a:p>
          <a:p>
            <a:pPr lvl="2" algn="just" fontAlgn="auto">
              <a:spcAft>
                <a:spcPts val="0"/>
              </a:spcAft>
            </a:pPr>
            <a:r>
              <a:rPr lang="en-US" sz="1800" dirty="0"/>
              <a:t>Access to providers (getting needed care in a timely manner)</a:t>
            </a:r>
          </a:p>
          <a:p>
            <a:pPr lvl="2" algn="just" fontAlgn="auto">
              <a:spcAft>
                <a:spcPts val="0"/>
              </a:spcAft>
            </a:pPr>
            <a:r>
              <a:rPr lang="en-US" sz="1800" dirty="0"/>
              <a:t>Customer service </a:t>
            </a:r>
          </a:p>
          <a:p>
            <a:pPr lvl="2" algn="just" fontAlgn="auto">
              <a:spcAft>
                <a:spcPts val="0"/>
              </a:spcAft>
            </a:pPr>
            <a:r>
              <a:rPr lang="en-US" sz="1800" dirty="0"/>
              <a:t>Overall quality of the health plan (including the Part D prescription drug benefit)</a:t>
            </a:r>
          </a:p>
          <a:p>
            <a:pPr lvl="2" algn="just" fontAlgn="auto">
              <a:spcAft>
                <a:spcPts val="0"/>
              </a:spcAft>
            </a:pPr>
            <a:r>
              <a:rPr lang="en-US" sz="1800" dirty="0"/>
              <a:t>Overall health care quality</a:t>
            </a:r>
          </a:p>
          <a:p>
            <a:pPr marL="914400" lvl="2" indent="0" algn="just" fontAlgn="auto">
              <a:spcAft>
                <a:spcPts val="0"/>
              </a:spcAft>
              <a:buNone/>
            </a:pPr>
            <a:endParaRPr lang="en-US" sz="1800" dirty="0"/>
          </a:p>
          <a:p>
            <a:pPr algn="just" fontAlgn="auto">
              <a:spcAft>
                <a:spcPts val="0"/>
              </a:spcAft>
            </a:pPr>
            <a:r>
              <a:rPr lang="en-US" sz="1900" dirty="0"/>
              <a:t>CAHPS survey is funded and overseen by the Agency for Healthcare Research and Quality (AHRQ), a government organization. </a:t>
            </a:r>
          </a:p>
        </p:txBody>
      </p:sp>
    </p:spTree>
    <p:extLst>
      <p:ext uri="{BB962C8B-B14F-4D97-AF65-F5344CB8AC3E}">
        <p14:creationId xmlns:p14="http://schemas.microsoft.com/office/powerpoint/2010/main" val="1316071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t>2017 CAHPS Strategy</a:t>
            </a:r>
          </a:p>
        </p:txBody>
      </p:sp>
      <p:sp>
        <p:nvSpPr>
          <p:cNvPr id="4" name="TextBox 3"/>
          <p:cNvSpPr txBox="1"/>
          <p:nvPr/>
        </p:nvSpPr>
        <p:spPr>
          <a:xfrm>
            <a:off x="457200" y="920356"/>
            <a:ext cx="7952704" cy="4755148"/>
          </a:xfrm>
          <a:prstGeom prst="rect">
            <a:avLst/>
          </a:prstGeom>
          <a:noFill/>
        </p:spPr>
        <p:txBody>
          <a:bodyPr wrap="square" rtlCol="0">
            <a:spAutoFit/>
          </a:bodyPr>
          <a:lstStyle/>
          <a:p>
            <a:endParaRPr lang="en-US" dirty="0">
              <a:solidFill>
                <a:srgbClr val="002060"/>
              </a:solidFill>
            </a:endParaRPr>
          </a:p>
          <a:p>
            <a:pPr marL="342900" indent="-342900">
              <a:buFont typeface="Arial" panose="020B0604020202020204" pitchFamily="34" charset="0"/>
              <a:buChar char="•"/>
            </a:pPr>
            <a:r>
              <a:rPr lang="en-US" dirty="0">
                <a:solidFill>
                  <a:srgbClr val="002060"/>
                </a:solidFill>
              </a:rPr>
              <a:t>It’s important to focus on member experience during </a:t>
            </a:r>
            <a:r>
              <a:rPr lang="en-US" u="sng" dirty="0">
                <a:solidFill>
                  <a:srgbClr val="002060"/>
                </a:solidFill>
              </a:rPr>
              <a:t>every</a:t>
            </a:r>
            <a:r>
              <a:rPr lang="en-US" dirty="0">
                <a:solidFill>
                  <a:srgbClr val="002060"/>
                </a:solidFill>
              </a:rPr>
              <a:t> visit</a:t>
            </a:r>
          </a:p>
          <a:p>
            <a:pPr marL="342900" indent="-342900">
              <a:buFont typeface="Arial" panose="020B0604020202020204" pitchFamily="34" charset="0"/>
              <a:buChar char="•"/>
            </a:pPr>
            <a:endParaRPr lang="en-US" dirty="0">
              <a:solidFill>
                <a:srgbClr val="002060"/>
              </a:solidFill>
            </a:endParaRPr>
          </a:p>
          <a:p>
            <a:pPr marL="342900" indent="-342900">
              <a:buFont typeface="Arial" panose="020B0604020202020204" pitchFamily="34" charset="0"/>
              <a:buChar char="•"/>
            </a:pPr>
            <a:r>
              <a:rPr lang="en-US" dirty="0">
                <a:solidFill>
                  <a:srgbClr val="002060"/>
                </a:solidFill>
              </a:rPr>
              <a:t>Ensure members receive follow up on all screenings and tests</a:t>
            </a:r>
          </a:p>
          <a:p>
            <a:pPr marL="342900" indent="-342900">
              <a:buFont typeface="Arial" panose="020B0604020202020204" pitchFamily="34" charset="0"/>
              <a:buChar char="•"/>
            </a:pPr>
            <a:endParaRPr lang="en-US" dirty="0">
              <a:solidFill>
                <a:srgbClr val="002060"/>
              </a:solidFill>
            </a:endParaRPr>
          </a:p>
          <a:p>
            <a:pPr marL="342900" indent="-342900">
              <a:buFont typeface="Arial" panose="020B0604020202020204" pitchFamily="34" charset="0"/>
              <a:buChar char="•"/>
            </a:pPr>
            <a:r>
              <a:rPr lang="en-US" dirty="0">
                <a:solidFill>
                  <a:srgbClr val="002060"/>
                </a:solidFill>
              </a:rPr>
              <a:t>Encourage all members to have a PCP visit each year</a:t>
            </a:r>
          </a:p>
          <a:p>
            <a:pPr marL="342900" indent="-342900">
              <a:buFont typeface="Arial" panose="020B0604020202020204" pitchFamily="34" charset="0"/>
              <a:buChar char="•"/>
            </a:pPr>
            <a:endParaRPr lang="en-US" dirty="0">
              <a:solidFill>
                <a:srgbClr val="002060"/>
              </a:solidFill>
            </a:endParaRPr>
          </a:p>
          <a:p>
            <a:pPr marL="342900" indent="-342900">
              <a:buFont typeface="Arial" panose="020B0604020202020204" pitchFamily="34" charset="0"/>
              <a:buChar char="•"/>
            </a:pPr>
            <a:r>
              <a:rPr lang="en-US" dirty="0">
                <a:solidFill>
                  <a:srgbClr val="002060"/>
                </a:solidFill>
              </a:rPr>
              <a:t>The CAHPS survey typically goes out in the March timeframe</a:t>
            </a:r>
          </a:p>
          <a:p>
            <a:endParaRPr lang="en-US" dirty="0">
              <a:solidFill>
                <a:srgbClr val="002060"/>
              </a:solidFill>
            </a:endParaRPr>
          </a:p>
          <a:p>
            <a:pPr marL="342900" indent="-342900">
              <a:buFont typeface="Arial" panose="020B0604020202020204" pitchFamily="34" charset="0"/>
              <a:buChar char="•"/>
            </a:pPr>
            <a:r>
              <a:rPr lang="en-US" dirty="0">
                <a:solidFill>
                  <a:srgbClr val="002060"/>
                </a:solidFill>
              </a:rPr>
              <a:t>Members generally remember their experiences in the </a:t>
            </a:r>
            <a:r>
              <a:rPr lang="en-US" u="sng" dirty="0">
                <a:solidFill>
                  <a:srgbClr val="002060"/>
                </a:solidFill>
              </a:rPr>
              <a:t>last 90 days</a:t>
            </a:r>
          </a:p>
          <a:p>
            <a:endParaRPr lang="en-US" u="sng" dirty="0">
              <a:solidFill>
                <a:srgbClr val="002060"/>
              </a:solidFill>
            </a:endParaRPr>
          </a:p>
          <a:p>
            <a:endParaRPr lang="en-US" u="sng" dirty="0">
              <a:solidFill>
                <a:srgbClr val="002060"/>
              </a:solidFill>
            </a:endParaRPr>
          </a:p>
          <a:p>
            <a:r>
              <a:rPr lang="en-US" dirty="0">
                <a:solidFill>
                  <a:srgbClr val="002060"/>
                </a:solidFill>
                <a:latin typeface="Arial" panose="020B0604020202020204" pitchFamily="34" charset="0"/>
                <a:cs typeface="Arial" panose="020B0604020202020204" pitchFamily="34" charset="0"/>
              </a:rPr>
              <a:t>Link to the CAHPS survey: </a:t>
            </a:r>
          </a:p>
          <a:p>
            <a:pPr defTabSz="457200" fontAlgn="auto">
              <a:spcBef>
                <a:spcPts val="0"/>
              </a:spcBef>
              <a:spcAft>
                <a:spcPts val="0"/>
              </a:spcAft>
            </a:pPr>
            <a:r>
              <a:rPr lang="en-US" sz="1800" u="sng" dirty="0">
                <a:solidFill>
                  <a:prstClr val="black"/>
                </a:solidFill>
                <a:latin typeface="Calibri"/>
                <a:cs typeface="+mn-cs"/>
                <a:hlinkClick r:id="rId3"/>
              </a:rPr>
              <a:t>http://www.ma-pdpcahps.org/en/survey-instruments/</a:t>
            </a:r>
            <a:endParaRPr lang="en-US" sz="1800" u="sng" dirty="0">
              <a:solidFill>
                <a:prstClr val="black"/>
              </a:solidFill>
              <a:latin typeface="Calibri"/>
              <a:cs typeface="+mn-cs"/>
            </a:endParaRPr>
          </a:p>
          <a:p>
            <a:pPr marL="342900" indent="-342900">
              <a:buFont typeface="Arial" panose="020B0604020202020204" pitchFamily="34" charset="0"/>
              <a:buChar char="•"/>
            </a:pPr>
            <a:endParaRPr lang="en-US" u="sng" dirty="0">
              <a:solidFill>
                <a:srgbClr val="002060"/>
              </a:solidFill>
            </a:endParaRPr>
          </a:p>
          <a:p>
            <a:pPr marL="342900" indent="-342900">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905466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t>Help to Improve our CAHPS Score!</a:t>
            </a:r>
          </a:p>
        </p:txBody>
      </p:sp>
      <p:sp>
        <p:nvSpPr>
          <p:cNvPr id="4" name="Rectangle 3"/>
          <p:cNvSpPr/>
          <p:nvPr/>
        </p:nvSpPr>
        <p:spPr>
          <a:xfrm>
            <a:off x="614149" y="972493"/>
            <a:ext cx="7915702" cy="4134465"/>
          </a:xfrm>
          <a:prstGeom prst="rect">
            <a:avLst/>
          </a:prstGeom>
        </p:spPr>
        <p:txBody>
          <a:bodyPr wrap="square">
            <a:spAutoFit/>
          </a:bodyPr>
          <a:lstStyle/>
          <a:p>
            <a:r>
              <a:rPr lang="en-US" dirty="0">
                <a:solidFill>
                  <a:srgbClr val="002060"/>
                </a:solidFill>
              </a:rPr>
              <a:t>Remind physicians that flu immunization is a member self reported measure included in the CAHPS survey</a:t>
            </a:r>
          </a:p>
          <a:p>
            <a:endParaRPr lang="en-US" dirty="0">
              <a:solidFill>
                <a:srgbClr val="002060"/>
              </a:solidFill>
            </a:endParaRPr>
          </a:p>
          <a:p>
            <a:r>
              <a:rPr lang="en-US" dirty="0">
                <a:solidFill>
                  <a:srgbClr val="002060"/>
                </a:solidFill>
              </a:rPr>
              <a:t>The following are best practices to increase flu vaccine rates:</a:t>
            </a:r>
          </a:p>
          <a:p>
            <a:pPr marL="342900" indent="-342900">
              <a:buFont typeface="Arial" panose="020B0604020202020204" pitchFamily="34" charset="0"/>
              <a:buChar char="•"/>
            </a:pPr>
            <a:endParaRPr lang="en-US" sz="1000" dirty="0">
              <a:solidFill>
                <a:srgbClr val="002060"/>
              </a:solidFill>
            </a:endParaRPr>
          </a:p>
          <a:p>
            <a:pPr marL="742950" lvl="1" indent="-285750" defTabSz="457200" fontAlgn="auto">
              <a:spcBef>
                <a:spcPts val="400"/>
              </a:spcBef>
              <a:spcAft>
                <a:spcPts val="0"/>
              </a:spcAf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Consider standing orders for MA staff to screen members for flu vaccine during rooming process (consider linking with pneumonia vaccine)</a:t>
            </a:r>
          </a:p>
          <a:p>
            <a:pPr marL="742950" lvl="1" indent="-285750" defTabSz="457200" fontAlgn="auto">
              <a:spcBef>
                <a:spcPts val="400"/>
              </a:spcBef>
              <a:spcAft>
                <a:spcPts val="0"/>
              </a:spcAf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Document administration of the flu vaccine in your EMR</a:t>
            </a:r>
          </a:p>
          <a:p>
            <a:pPr marL="742950" lvl="1" indent="-285750" defTabSz="457200" fontAlgn="auto">
              <a:spcBef>
                <a:spcPts val="400"/>
              </a:spcBef>
              <a:spcAft>
                <a:spcPts val="0"/>
              </a:spcAf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Creation of flu clinic hours for walk in patients and consider expanded hours</a:t>
            </a:r>
          </a:p>
          <a:p>
            <a:pPr marL="742950" lvl="1" indent="-285750" defTabSz="457200" fontAlgn="auto">
              <a:spcBef>
                <a:spcPts val="400"/>
              </a:spcBef>
              <a:spcAft>
                <a:spcPts val="0"/>
              </a:spcAft>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Identify priority high risk patients and reach out to coordinate vaccinations with upcoming visits</a:t>
            </a:r>
          </a:p>
          <a:p>
            <a:pPr marL="457200" lvl="1" indent="0" defTabSz="457200" fontAlgn="auto">
              <a:spcBef>
                <a:spcPts val="400"/>
              </a:spcBef>
              <a:spcAft>
                <a:spcPts val="0"/>
              </a:spcAft>
            </a:pPr>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010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t>Keys to Stars Success</a:t>
            </a:r>
          </a:p>
        </p:txBody>
      </p:sp>
      <p:sp>
        <p:nvSpPr>
          <p:cNvPr id="4" name="TextBox 3"/>
          <p:cNvSpPr txBox="1"/>
          <p:nvPr/>
        </p:nvSpPr>
        <p:spPr>
          <a:xfrm>
            <a:off x="581696" y="1123414"/>
            <a:ext cx="7952704" cy="36009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2060"/>
                </a:solidFill>
              </a:rPr>
              <a:t>Ensure members have a positive experience during </a:t>
            </a:r>
            <a:r>
              <a:rPr lang="en-US" sz="2000" u="sng" dirty="0">
                <a:solidFill>
                  <a:srgbClr val="002060"/>
                </a:solidFill>
              </a:rPr>
              <a:t>every</a:t>
            </a:r>
            <a:r>
              <a:rPr lang="en-US" sz="2000" dirty="0">
                <a:solidFill>
                  <a:srgbClr val="002060"/>
                </a:solidFill>
              </a:rPr>
              <a:t> touchpoint</a:t>
            </a:r>
          </a:p>
          <a:p>
            <a:pPr marL="800100" lvl="1" indent="-342900">
              <a:buFont typeface="Arial" panose="020B0604020202020204" pitchFamily="34" charset="0"/>
              <a:buChar char="•"/>
            </a:pPr>
            <a:r>
              <a:rPr lang="en-US" sz="1700" dirty="0">
                <a:solidFill>
                  <a:srgbClr val="002060"/>
                </a:solidFill>
              </a:rPr>
              <a:t>Example: staff asking “is there anything else I can do for you?”</a:t>
            </a:r>
          </a:p>
          <a:p>
            <a:pPr marL="342900" indent="-342900">
              <a:buFont typeface="Arial" panose="020B0604020202020204" pitchFamily="34" charset="0"/>
              <a:buChar char="•"/>
            </a:pPr>
            <a:endParaRPr lang="en-US" dirty="0">
              <a:solidFill>
                <a:srgbClr val="00266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002664"/>
                </a:solidFill>
                <a:latin typeface="Arial" panose="020B0604020202020204" pitchFamily="34" charset="0"/>
                <a:cs typeface="Arial" panose="020B0604020202020204" pitchFamily="34" charset="0"/>
              </a:rPr>
              <a:t>Remind physicians to close care gaps during every patient encounter</a:t>
            </a:r>
          </a:p>
          <a:p>
            <a:endParaRPr lang="en-US" dirty="0">
              <a:solidFill>
                <a:srgbClr val="00266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002664"/>
                </a:solidFill>
                <a:latin typeface="Arial" panose="020B0604020202020204" pitchFamily="34" charset="0"/>
                <a:cs typeface="Arial" panose="020B0604020202020204" pitchFamily="34" charset="0"/>
              </a:rPr>
              <a:t>Remember one member and one measure can be the difference in MedStar Medicare Choice achieving a 4 star rating</a:t>
            </a:r>
          </a:p>
          <a:p>
            <a:pPr marL="342900" indent="-342900">
              <a:buFont typeface="Arial" panose="020B0604020202020204" pitchFamily="34" charset="0"/>
              <a:buChar char="•"/>
            </a:pPr>
            <a:endParaRPr lang="en-US" dirty="0">
              <a:solidFill>
                <a:srgbClr val="00266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002664"/>
                </a:solidFill>
                <a:latin typeface="Arial" panose="020B0604020202020204" pitchFamily="34" charset="0"/>
                <a:cs typeface="Arial" panose="020B0604020202020204" pitchFamily="34" charset="0"/>
              </a:rPr>
              <a:t>Encourage physicians to leverage the RAF visit for assessment and comprehensive care that closes gaps in care</a:t>
            </a:r>
            <a:endParaRPr lang="en-US" dirty="0">
              <a:solidFill>
                <a:srgbClr val="002060"/>
              </a:solidFill>
            </a:endParaRPr>
          </a:p>
          <a:p>
            <a:pPr marL="342900" indent="-342900">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3080886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305" y="2829434"/>
            <a:ext cx="7772400" cy="1799715"/>
          </a:xfrm>
        </p:spPr>
        <p:txBody>
          <a:bodyPr>
            <a:normAutofit/>
          </a:bodyPr>
          <a:lstStyle/>
          <a:p>
            <a:pPr algn="ctr"/>
            <a:r>
              <a:rPr lang="en-US" sz="3000" dirty="0"/>
              <a:t>RAF</a:t>
            </a:r>
            <a:br>
              <a:rPr lang="en-US" sz="3000" dirty="0"/>
            </a:br>
            <a:r>
              <a:rPr lang="en-US" sz="3000" dirty="0"/>
              <a:t>(Risk Adjustment and Patient Assessment Forms)</a:t>
            </a:r>
          </a:p>
        </p:txBody>
      </p:sp>
    </p:spTree>
    <p:extLst>
      <p:ext uri="{BB962C8B-B14F-4D97-AF65-F5344CB8AC3E}">
        <p14:creationId xmlns:p14="http://schemas.microsoft.com/office/powerpoint/2010/main" val="1991895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a:t>
            </a:r>
            <a:r>
              <a:rPr lang="en-US" altLang="en-US" sz="2800" dirty="0"/>
              <a:t>Risk Adjustment Factor (</a:t>
            </a:r>
            <a:r>
              <a:rPr lang="en-US" sz="2800" dirty="0"/>
              <a:t>RAF)?</a:t>
            </a:r>
            <a:endParaRPr lang="en-US" sz="2800" b="0" i="1" u="sng" dirty="0"/>
          </a:p>
        </p:txBody>
      </p:sp>
      <p:sp>
        <p:nvSpPr>
          <p:cNvPr id="7" name="Freeform 6"/>
          <p:cNvSpPr/>
          <p:nvPr/>
        </p:nvSpPr>
        <p:spPr>
          <a:xfrm>
            <a:off x="802964" y="2591856"/>
            <a:ext cx="2075367" cy="1876044"/>
          </a:xfrm>
          <a:custGeom>
            <a:avLst/>
            <a:gdLst>
              <a:gd name="connsiteX0" fmla="*/ 0 w 1722443"/>
              <a:gd name="connsiteY0" fmla="*/ 0 h 2501392"/>
              <a:gd name="connsiteX1" fmla="*/ 1722443 w 1722443"/>
              <a:gd name="connsiteY1" fmla="*/ 0 h 2501392"/>
              <a:gd name="connsiteX2" fmla="*/ 1722443 w 1722443"/>
              <a:gd name="connsiteY2" fmla="*/ 2501392 h 2501392"/>
              <a:gd name="connsiteX3" fmla="*/ 0 w 1722443"/>
              <a:gd name="connsiteY3" fmla="*/ 2501392 h 2501392"/>
              <a:gd name="connsiteX4" fmla="*/ 0 w 1722443"/>
              <a:gd name="connsiteY4" fmla="*/ 0 h 250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443" h="2501392">
                <a:moveTo>
                  <a:pt x="0" y="0"/>
                </a:moveTo>
                <a:lnTo>
                  <a:pt x="1722443" y="0"/>
                </a:lnTo>
                <a:lnTo>
                  <a:pt x="1722443" y="2501392"/>
                </a:lnTo>
                <a:lnTo>
                  <a:pt x="0" y="2501392"/>
                </a:lnTo>
                <a:lnTo>
                  <a:pt x="0" y="0"/>
                </a:lnTo>
                <a:close/>
              </a:path>
            </a:pathLst>
          </a:custGeom>
          <a:solidFill>
            <a:srgbClr val="002664"/>
          </a:solidFill>
          <a:ln>
            <a:solidFill>
              <a:schemeClr val="tx2"/>
            </a:solidFill>
          </a:ln>
        </p:spPr>
        <p:style>
          <a:lnRef idx="2">
            <a:schemeClr val="accent4"/>
          </a:lnRef>
          <a:fillRef idx="1">
            <a:schemeClr val="lt1"/>
          </a:fillRef>
          <a:effectRef idx="0">
            <a:schemeClr val="accent4"/>
          </a:effectRef>
          <a:fontRef idx="minor">
            <a:schemeClr val="dk1"/>
          </a:fontRef>
        </p:style>
        <p:txBody>
          <a:bodyPr spcFirstLastPara="0" vert="horz" wrap="square" lIns="11906" tIns="11906" rIns="11906" bIns="11906" numCol="1" spcCol="1270" anchor="ctr" anchorCtr="0">
            <a:noAutofit/>
          </a:bodyPr>
          <a:lstStyle/>
          <a:p>
            <a:pPr algn="ctr" defTabSz="833438" fontAlgn="auto">
              <a:lnSpc>
                <a:spcPct val="90000"/>
              </a:lnSpc>
              <a:spcAft>
                <a:spcPct val="35000"/>
              </a:spcAft>
            </a:pPr>
            <a:r>
              <a:rPr lang="en-US" sz="1600" b="1" dirty="0">
                <a:solidFill>
                  <a:srgbClr val="F79646"/>
                </a:solidFill>
                <a:latin typeface="Arial" panose="020B0604020202020204" pitchFamily="34" charset="0"/>
                <a:cs typeface="Arial" panose="020B0604020202020204" pitchFamily="34" charset="0"/>
              </a:rPr>
              <a:t>A tool used by CMS to Risk Adjust  Medicare patients </a:t>
            </a:r>
          </a:p>
        </p:txBody>
      </p:sp>
      <p:sp>
        <p:nvSpPr>
          <p:cNvPr id="8" name="Freeform 7"/>
          <p:cNvSpPr/>
          <p:nvPr/>
        </p:nvSpPr>
        <p:spPr>
          <a:xfrm>
            <a:off x="3326619" y="2062588"/>
            <a:ext cx="4915681" cy="879032"/>
          </a:xfrm>
          <a:custGeom>
            <a:avLst/>
            <a:gdLst>
              <a:gd name="connsiteX0" fmla="*/ 0 w 5209474"/>
              <a:gd name="connsiteY0" fmla="*/ 0 h 758029"/>
              <a:gd name="connsiteX1" fmla="*/ 5209474 w 5209474"/>
              <a:gd name="connsiteY1" fmla="*/ 0 h 758029"/>
              <a:gd name="connsiteX2" fmla="*/ 5209474 w 5209474"/>
              <a:gd name="connsiteY2" fmla="*/ 758029 h 758029"/>
              <a:gd name="connsiteX3" fmla="*/ 0 w 5209474"/>
              <a:gd name="connsiteY3" fmla="*/ 758029 h 758029"/>
              <a:gd name="connsiteX4" fmla="*/ 0 w 5209474"/>
              <a:gd name="connsiteY4" fmla="*/ 0 h 75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9474" h="758029">
                <a:moveTo>
                  <a:pt x="0" y="0"/>
                </a:moveTo>
                <a:lnTo>
                  <a:pt x="5209474" y="0"/>
                </a:lnTo>
                <a:lnTo>
                  <a:pt x="5209474" y="758029"/>
                </a:lnTo>
                <a:lnTo>
                  <a:pt x="0" y="758029"/>
                </a:lnTo>
                <a:lnTo>
                  <a:pt x="0" y="0"/>
                </a:lnTo>
                <a:close/>
              </a:path>
            </a:pathLst>
          </a:custGeom>
          <a:solidFill>
            <a:srgbClr val="00266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668" tIns="6668" rIns="6668" bIns="6668" numCol="1" spcCol="1270" anchor="ctr" anchorCtr="0">
            <a:noAutofit/>
          </a:bodyPr>
          <a:lstStyle/>
          <a:p>
            <a:pPr algn="ctr" defTabSz="466725" fontAlgn="auto">
              <a:lnSpc>
                <a:spcPct val="90000"/>
              </a:lnSpc>
              <a:spcAft>
                <a:spcPct val="35000"/>
              </a:spcAft>
            </a:pPr>
            <a:r>
              <a:rPr lang="en-US" sz="1600" dirty="0">
                <a:solidFill>
                  <a:srgbClr val="EEECE1"/>
                </a:solidFill>
                <a:latin typeface="Arial" panose="020B0604020202020204" pitchFamily="34" charset="0"/>
                <a:cs typeface="Arial" panose="020B0604020202020204" pitchFamily="34" charset="0"/>
              </a:rPr>
              <a:t>Based on the CMS-HCC (Hierarchical Condition Categories) Model and focuses on </a:t>
            </a:r>
            <a:r>
              <a:rPr lang="en-US" sz="1600" b="1" dirty="0">
                <a:solidFill>
                  <a:srgbClr val="F79646"/>
                </a:solidFill>
                <a:latin typeface="Arial" panose="020B0604020202020204" pitchFamily="34" charset="0"/>
                <a:cs typeface="Arial" panose="020B0604020202020204" pitchFamily="34" charset="0"/>
              </a:rPr>
              <a:t>identification and treatment of chronic conditions management.</a:t>
            </a:r>
          </a:p>
        </p:txBody>
      </p:sp>
      <p:sp>
        <p:nvSpPr>
          <p:cNvPr id="9" name="Freeform 8"/>
          <p:cNvSpPr/>
          <p:nvPr/>
        </p:nvSpPr>
        <p:spPr>
          <a:xfrm>
            <a:off x="3326619" y="3017821"/>
            <a:ext cx="4915681" cy="1020664"/>
          </a:xfrm>
          <a:custGeom>
            <a:avLst/>
            <a:gdLst>
              <a:gd name="connsiteX0" fmla="*/ 0 w 5209474"/>
              <a:gd name="connsiteY0" fmla="*/ 0 h 758029"/>
              <a:gd name="connsiteX1" fmla="*/ 5209474 w 5209474"/>
              <a:gd name="connsiteY1" fmla="*/ 0 h 758029"/>
              <a:gd name="connsiteX2" fmla="*/ 5209474 w 5209474"/>
              <a:gd name="connsiteY2" fmla="*/ 758029 h 758029"/>
              <a:gd name="connsiteX3" fmla="*/ 0 w 5209474"/>
              <a:gd name="connsiteY3" fmla="*/ 758029 h 758029"/>
              <a:gd name="connsiteX4" fmla="*/ 0 w 5209474"/>
              <a:gd name="connsiteY4" fmla="*/ 0 h 75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9474" h="758029">
                <a:moveTo>
                  <a:pt x="0" y="0"/>
                </a:moveTo>
                <a:lnTo>
                  <a:pt x="5209474" y="0"/>
                </a:lnTo>
                <a:lnTo>
                  <a:pt x="5209474" y="758029"/>
                </a:lnTo>
                <a:lnTo>
                  <a:pt x="0" y="758029"/>
                </a:lnTo>
                <a:lnTo>
                  <a:pt x="0" y="0"/>
                </a:lnTo>
                <a:close/>
              </a:path>
            </a:pathLst>
          </a:custGeom>
          <a:solidFill>
            <a:srgbClr val="00266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668" tIns="6668" rIns="6668" bIns="6668" numCol="1" spcCol="1270" anchor="ctr" anchorCtr="0">
            <a:noAutofit/>
          </a:bodyPr>
          <a:lstStyle/>
          <a:p>
            <a:pPr algn="ctr" defTabSz="466725" fontAlgn="auto">
              <a:lnSpc>
                <a:spcPct val="90000"/>
              </a:lnSpc>
              <a:spcAft>
                <a:spcPct val="35000"/>
              </a:spcAft>
            </a:pPr>
            <a:r>
              <a:rPr lang="en-US" sz="1600" dirty="0">
                <a:solidFill>
                  <a:srgbClr val="EEECE1"/>
                </a:solidFill>
                <a:latin typeface="Arial" panose="020B0604020202020204" pitchFamily="34" charset="0"/>
                <a:cs typeface="Arial" panose="020B0604020202020204" pitchFamily="34" charset="0"/>
              </a:rPr>
              <a:t>A </a:t>
            </a:r>
            <a:r>
              <a:rPr lang="en-US" sz="1600" b="1" dirty="0">
                <a:solidFill>
                  <a:srgbClr val="F79646"/>
                </a:solidFill>
                <a:latin typeface="Arial" panose="020B0604020202020204" pitchFamily="34" charset="0"/>
                <a:cs typeface="Arial" panose="020B0604020202020204" pitchFamily="34" charset="0"/>
              </a:rPr>
              <a:t>patient’s relative clinical complexity </a:t>
            </a:r>
            <a:r>
              <a:rPr lang="en-US" sz="1600" dirty="0">
                <a:solidFill>
                  <a:srgbClr val="EEECE1"/>
                </a:solidFill>
                <a:latin typeface="Arial" panose="020B0604020202020204" pitchFamily="34" charset="0"/>
                <a:cs typeface="Arial" panose="020B0604020202020204" pitchFamily="34" charset="0"/>
              </a:rPr>
              <a:t>– indexed to </a:t>
            </a:r>
            <a:r>
              <a:rPr lang="en-US" sz="1600" u="sng" dirty="0">
                <a:solidFill>
                  <a:srgbClr val="EEECE1"/>
                </a:solidFill>
                <a:latin typeface="Arial" panose="020B0604020202020204" pitchFamily="34" charset="0"/>
                <a:cs typeface="Arial" panose="020B0604020202020204" pitchFamily="34" charset="0"/>
              </a:rPr>
              <a:t>1.0</a:t>
            </a:r>
            <a:r>
              <a:rPr lang="en-US" sz="1600" dirty="0">
                <a:solidFill>
                  <a:srgbClr val="EEECE1"/>
                </a:solidFill>
                <a:latin typeface="Arial" panose="020B0604020202020204" pitchFamily="34" charset="0"/>
                <a:cs typeface="Arial" panose="020B0604020202020204" pitchFamily="34" charset="0"/>
              </a:rPr>
              <a:t>  baseline average so that a Risk score of </a:t>
            </a:r>
            <a:r>
              <a:rPr lang="en-US" sz="1600" u="sng" dirty="0">
                <a:solidFill>
                  <a:srgbClr val="EEECE1"/>
                </a:solidFill>
                <a:latin typeface="Arial" panose="020B0604020202020204" pitchFamily="34" charset="0"/>
                <a:cs typeface="Arial" panose="020B0604020202020204" pitchFamily="34" charset="0"/>
              </a:rPr>
              <a:t>1.3</a:t>
            </a:r>
            <a:r>
              <a:rPr lang="en-US" sz="1600" dirty="0">
                <a:solidFill>
                  <a:srgbClr val="EEECE1"/>
                </a:solidFill>
                <a:latin typeface="Arial" panose="020B0604020202020204" pitchFamily="34" charset="0"/>
                <a:cs typeface="Arial" panose="020B0604020202020204" pitchFamily="34" charset="0"/>
              </a:rPr>
              <a:t> indicates a patient who is 30% </a:t>
            </a:r>
            <a:r>
              <a:rPr lang="en-US" sz="1600" u="sng" dirty="0">
                <a:solidFill>
                  <a:srgbClr val="EEECE1"/>
                </a:solidFill>
                <a:latin typeface="Arial" panose="020B0604020202020204" pitchFamily="34" charset="0"/>
                <a:cs typeface="Arial" panose="020B0604020202020204" pitchFamily="34" charset="0"/>
              </a:rPr>
              <a:t>riskier</a:t>
            </a:r>
            <a:r>
              <a:rPr lang="en-US" sz="1600" dirty="0">
                <a:solidFill>
                  <a:srgbClr val="EEECE1"/>
                </a:solidFill>
                <a:latin typeface="Arial" panose="020B0604020202020204" pitchFamily="34" charset="0"/>
                <a:cs typeface="Arial" panose="020B0604020202020204" pitchFamily="34" charset="0"/>
              </a:rPr>
              <a:t> than the average population</a:t>
            </a:r>
            <a:r>
              <a:rPr lang="en-US" sz="1800" dirty="0">
                <a:solidFill>
                  <a:srgbClr val="EEECE1"/>
                </a:solidFill>
              </a:rPr>
              <a:t>.</a:t>
            </a:r>
          </a:p>
        </p:txBody>
      </p:sp>
      <p:sp>
        <p:nvSpPr>
          <p:cNvPr id="10" name="Freeform 9"/>
          <p:cNvSpPr/>
          <p:nvPr/>
        </p:nvSpPr>
        <p:spPr>
          <a:xfrm>
            <a:off x="3326619" y="4075649"/>
            <a:ext cx="4915681" cy="778728"/>
          </a:xfrm>
          <a:custGeom>
            <a:avLst/>
            <a:gdLst>
              <a:gd name="connsiteX0" fmla="*/ 0 w 5209474"/>
              <a:gd name="connsiteY0" fmla="*/ 0 h 758029"/>
              <a:gd name="connsiteX1" fmla="*/ 5209474 w 5209474"/>
              <a:gd name="connsiteY1" fmla="*/ 0 h 758029"/>
              <a:gd name="connsiteX2" fmla="*/ 5209474 w 5209474"/>
              <a:gd name="connsiteY2" fmla="*/ 758029 h 758029"/>
              <a:gd name="connsiteX3" fmla="*/ 0 w 5209474"/>
              <a:gd name="connsiteY3" fmla="*/ 758029 h 758029"/>
              <a:gd name="connsiteX4" fmla="*/ 0 w 5209474"/>
              <a:gd name="connsiteY4" fmla="*/ 0 h 75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9474" h="758029">
                <a:moveTo>
                  <a:pt x="0" y="0"/>
                </a:moveTo>
                <a:lnTo>
                  <a:pt x="5209474" y="0"/>
                </a:lnTo>
                <a:lnTo>
                  <a:pt x="5209474" y="758029"/>
                </a:lnTo>
                <a:lnTo>
                  <a:pt x="0" y="758029"/>
                </a:lnTo>
                <a:lnTo>
                  <a:pt x="0" y="0"/>
                </a:lnTo>
                <a:close/>
              </a:path>
            </a:pathLst>
          </a:custGeom>
          <a:solidFill>
            <a:srgbClr val="00266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668" tIns="6668" rIns="6668" bIns="6668" numCol="1" spcCol="1270" anchor="ctr" anchorCtr="0">
            <a:noAutofit/>
          </a:bodyPr>
          <a:lstStyle/>
          <a:p>
            <a:pPr algn="ctr" defTabSz="466725" fontAlgn="auto">
              <a:lnSpc>
                <a:spcPct val="90000"/>
              </a:lnSpc>
              <a:spcAft>
                <a:spcPct val="35000"/>
              </a:spcAft>
            </a:pPr>
            <a:r>
              <a:rPr lang="en-US" sz="1600" dirty="0">
                <a:solidFill>
                  <a:srgbClr val="EEECE1"/>
                </a:solidFill>
                <a:latin typeface="Arial" panose="020B0604020202020204" pitchFamily="34" charset="0"/>
                <a:cs typeface="Arial" panose="020B0604020202020204" pitchFamily="34" charset="0"/>
              </a:rPr>
              <a:t>Assess and </a:t>
            </a:r>
            <a:r>
              <a:rPr lang="en-US" sz="1600" b="1" dirty="0">
                <a:solidFill>
                  <a:srgbClr val="F79646"/>
                </a:solidFill>
                <a:latin typeface="Arial" panose="020B0604020202020204" pitchFamily="34" charset="0"/>
                <a:cs typeface="Arial" panose="020B0604020202020204" pitchFamily="34" charset="0"/>
              </a:rPr>
              <a:t>predict the burden of illness </a:t>
            </a:r>
            <a:r>
              <a:rPr lang="en-US" sz="1600" dirty="0">
                <a:solidFill>
                  <a:srgbClr val="EEECE1"/>
                </a:solidFill>
                <a:latin typeface="Arial" panose="020B0604020202020204" pitchFamily="34" charset="0"/>
                <a:cs typeface="Arial" panose="020B0604020202020204" pitchFamily="34" charset="0"/>
              </a:rPr>
              <a:t>for individuals and populations.</a:t>
            </a:r>
          </a:p>
        </p:txBody>
      </p:sp>
      <p:sp>
        <p:nvSpPr>
          <p:cNvPr id="11" name="Freeform 10"/>
          <p:cNvSpPr/>
          <p:nvPr/>
        </p:nvSpPr>
        <p:spPr>
          <a:xfrm>
            <a:off x="2884601" y="2489201"/>
            <a:ext cx="372950" cy="1033514"/>
          </a:xfrm>
          <a:custGeom>
            <a:avLst/>
            <a:gdLst>
              <a:gd name="connsiteX0" fmla="*/ 0 w 497267"/>
              <a:gd name="connsiteY0" fmla="*/ 1895074 h 1895074"/>
              <a:gd name="connsiteX1" fmla="*/ 248633 w 497267"/>
              <a:gd name="connsiteY1" fmla="*/ 1895074 h 1895074"/>
              <a:gd name="connsiteX2" fmla="*/ 248633 w 497267"/>
              <a:gd name="connsiteY2" fmla="*/ 0 h 1895074"/>
              <a:gd name="connsiteX3" fmla="*/ 497267 w 497267"/>
              <a:gd name="connsiteY3" fmla="*/ 0 h 1895074"/>
            </a:gdLst>
            <a:ahLst/>
            <a:cxnLst>
              <a:cxn ang="0">
                <a:pos x="connsiteX0" y="connsiteY0"/>
              </a:cxn>
              <a:cxn ang="0">
                <a:pos x="connsiteX1" y="connsiteY1"/>
              </a:cxn>
              <a:cxn ang="0">
                <a:pos x="connsiteX2" y="connsiteY2"/>
              </a:cxn>
              <a:cxn ang="0">
                <a:pos x="connsiteX3" y="connsiteY3"/>
              </a:cxn>
            </a:cxnLst>
            <a:rect l="l" t="t" r="r" b="b"/>
            <a:pathLst>
              <a:path w="497267" h="1895074">
                <a:moveTo>
                  <a:pt x="0" y="1895074"/>
                </a:moveTo>
                <a:lnTo>
                  <a:pt x="248633" y="1895074"/>
                </a:lnTo>
                <a:lnTo>
                  <a:pt x="248633" y="0"/>
                </a:lnTo>
                <a:lnTo>
                  <a:pt x="497267" y="0"/>
                </a:lnTo>
              </a:path>
            </a:pathLst>
          </a:custGeom>
          <a:ln>
            <a:solidFill>
              <a:schemeClr val="tx1"/>
            </a:solidFill>
          </a:ln>
        </p:spPr>
        <p:style>
          <a:lnRef idx="1">
            <a:schemeClr val="accent3"/>
          </a:lnRef>
          <a:fillRef idx="0">
            <a:schemeClr val="accent3"/>
          </a:fillRef>
          <a:effectRef idx="0">
            <a:schemeClr val="accent3"/>
          </a:effectRef>
          <a:fontRef idx="minor">
            <a:schemeClr val="tx1"/>
          </a:fontRef>
        </p:style>
        <p:txBody>
          <a:bodyPr spcFirstLastPara="0" vert="horz" wrap="square" lIns="159265" tIns="673917" rIns="159265" bIns="673918" numCol="1" spcCol="1270" anchor="ctr" anchorCtr="0">
            <a:noAutofit/>
          </a:bodyPr>
          <a:lstStyle/>
          <a:p>
            <a:pPr algn="ctr" defTabSz="233363" fontAlgn="auto">
              <a:lnSpc>
                <a:spcPct val="90000"/>
              </a:lnSpc>
              <a:spcAft>
                <a:spcPct val="35000"/>
              </a:spcAft>
            </a:pPr>
            <a:endParaRPr lang="en-US" sz="2000" dirty="0">
              <a:solidFill>
                <a:prstClr val="black"/>
              </a:solidFill>
            </a:endParaRPr>
          </a:p>
        </p:txBody>
      </p:sp>
      <p:sp>
        <p:nvSpPr>
          <p:cNvPr id="12" name="Freeform 11"/>
          <p:cNvSpPr/>
          <p:nvPr/>
        </p:nvSpPr>
        <p:spPr>
          <a:xfrm>
            <a:off x="3071076" y="3482888"/>
            <a:ext cx="255545" cy="68580"/>
          </a:xfrm>
          <a:custGeom>
            <a:avLst/>
            <a:gdLst>
              <a:gd name="connsiteX0" fmla="*/ 0 w 497267"/>
              <a:gd name="connsiteY0" fmla="*/ 45720 h 91440"/>
              <a:gd name="connsiteX1" fmla="*/ 497267 w 497267"/>
              <a:gd name="connsiteY1" fmla="*/ 45720 h 91440"/>
            </a:gdLst>
            <a:ahLst/>
            <a:cxnLst>
              <a:cxn ang="0">
                <a:pos x="connsiteX0" y="connsiteY0"/>
              </a:cxn>
              <a:cxn ang="0">
                <a:pos x="connsiteX1" y="connsiteY1"/>
              </a:cxn>
            </a:cxnLst>
            <a:rect l="l" t="t" r="r" b="b"/>
            <a:pathLst>
              <a:path w="497267" h="91440">
                <a:moveTo>
                  <a:pt x="0" y="45720"/>
                </a:moveTo>
                <a:lnTo>
                  <a:pt x="497267" y="45720"/>
                </a:lnTo>
              </a:path>
            </a:pathLst>
          </a:custGeom>
          <a:ln>
            <a:solidFill>
              <a:schemeClr val="tx1"/>
            </a:solidFill>
          </a:ln>
        </p:spPr>
        <p:style>
          <a:lnRef idx="1">
            <a:schemeClr val="accent3"/>
          </a:lnRef>
          <a:fillRef idx="0">
            <a:schemeClr val="accent3"/>
          </a:fillRef>
          <a:effectRef idx="0">
            <a:schemeClr val="accent3"/>
          </a:effectRef>
          <a:fontRef idx="minor">
            <a:schemeClr val="tx1"/>
          </a:fontRef>
        </p:style>
        <p:txBody>
          <a:bodyPr spcFirstLastPara="0" vert="horz" wrap="square" lIns="186677" tIns="24966" rIns="186677" bIns="24967" numCol="1" spcCol="1270" anchor="ctr" anchorCtr="0">
            <a:noAutofit/>
          </a:bodyPr>
          <a:lstStyle/>
          <a:p>
            <a:pPr algn="ctr" defTabSz="166688" fontAlgn="auto">
              <a:lnSpc>
                <a:spcPct val="90000"/>
              </a:lnSpc>
              <a:spcAft>
                <a:spcPct val="35000"/>
              </a:spcAft>
            </a:pPr>
            <a:endParaRPr lang="en-US" sz="2000" dirty="0">
              <a:solidFill>
                <a:prstClr val="black"/>
              </a:solidFill>
            </a:endParaRPr>
          </a:p>
        </p:txBody>
      </p:sp>
      <p:sp>
        <p:nvSpPr>
          <p:cNvPr id="13" name="Freeform 12"/>
          <p:cNvSpPr/>
          <p:nvPr/>
        </p:nvSpPr>
        <p:spPr>
          <a:xfrm>
            <a:off x="2884601" y="3509835"/>
            <a:ext cx="372950" cy="945186"/>
          </a:xfrm>
          <a:custGeom>
            <a:avLst/>
            <a:gdLst>
              <a:gd name="connsiteX0" fmla="*/ 0 w 497267"/>
              <a:gd name="connsiteY0" fmla="*/ 0 h 947537"/>
              <a:gd name="connsiteX1" fmla="*/ 248633 w 497267"/>
              <a:gd name="connsiteY1" fmla="*/ 0 h 947537"/>
              <a:gd name="connsiteX2" fmla="*/ 248633 w 497267"/>
              <a:gd name="connsiteY2" fmla="*/ 947537 h 947537"/>
              <a:gd name="connsiteX3" fmla="*/ 497267 w 497267"/>
              <a:gd name="connsiteY3" fmla="*/ 947537 h 947537"/>
            </a:gdLst>
            <a:ahLst/>
            <a:cxnLst>
              <a:cxn ang="0">
                <a:pos x="connsiteX0" y="connsiteY0"/>
              </a:cxn>
              <a:cxn ang="0">
                <a:pos x="connsiteX1" y="connsiteY1"/>
              </a:cxn>
              <a:cxn ang="0">
                <a:pos x="connsiteX2" y="connsiteY2"/>
              </a:cxn>
              <a:cxn ang="0">
                <a:pos x="connsiteX3" y="connsiteY3"/>
              </a:cxn>
            </a:cxnLst>
            <a:rect l="l" t="t" r="r" b="b"/>
            <a:pathLst>
              <a:path w="497267" h="947537">
                <a:moveTo>
                  <a:pt x="0" y="0"/>
                </a:moveTo>
                <a:lnTo>
                  <a:pt x="248633" y="0"/>
                </a:lnTo>
                <a:lnTo>
                  <a:pt x="248633" y="947537"/>
                </a:lnTo>
                <a:lnTo>
                  <a:pt x="497267" y="947537"/>
                </a:lnTo>
              </a:path>
            </a:pathLst>
          </a:custGeom>
          <a:ln>
            <a:solidFill>
              <a:schemeClr val="tx1"/>
            </a:solidFill>
          </a:ln>
        </p:spPr>
        <p:style>
          <a:lnRef idx="1">
            <a:schemeClr val="accent3"/>
          </a:lnRef>
          <a:fillRef idx="0">
            <a:schemeClr val="accent3"/>
          </a:fillRef>
          <a:effectRef idx="0">
            <a:schemeClr val="accent3"/>
          </a:effectRef>
          <a:fontRef idx="minor">
            <a:schemeClr val="tx1"/>
          </a:fontRef>
        </p:style>
        <p:txBody>
          <a:bodyPr spcFirstLastPara="0" vert="horz" wrap="square" lIns="175937" tIns="335262" rIns="175936" bIns="335263" numCol="1" spcCol="1270" anchor="ctr" anchorCtr="0">
            <a:noAutofit/>
          </a:bodyPr>
          <a:lstStyle/>
          <a:p>
            <a:pPr algn="ctr" defTabSz="166688" fontAlgn="auto">
              <a:lnSpc>
                <a:spcPct val="90000"/>
              </a:lnSpc>
              <a:spcAft>
                <a:spcPct val="35000"/>
              </a:spcAft>
            </a:pPr>
            <a:endParaRPr lang="en-US" sz="2000" dirty="0">
              <a:solidFill>
                <a:prstClr val="black"/>
              </a:solidFill>
            </a:endParaRPr>
          </a:p>
        </p:txBody>
      </p:sp>
    </p:spTree>
    <p:extLst>
      <p:ext uri="{BB962C8B-B14F-4D97-AF65-F5344CB8AC3E}">
        <p14:creationId xmlns:p14="http://schemas.microsoft.com/office/powerpoint/2010/main" val="2476157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Why is RAF Important?</a:t>
            </a:r>
            <a:endParaRPr lang="en-US" sz="2800" dirty="0"/>
          </a:p>
        </p:txBody>
      </p:sp>
      <p:sp>
        <p:nvSpPr>
          <p:cNvPr id="6" name="Text Placeholder 3"/>
          <p:cNvSpPr txBox="1">
            <a:spLocks/>
          </p:cNvSpPr>
          <p:nvPr/>
        </p:nvSpPr>
        <p:spPr bwMode="white">
          <a:xfrm>
            <a:off x="457200" y="1217883"/>
            <a:ext cx="8229600" cy="4907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266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US" sz="1600" dirty="0"/>
              <a:t>Capturing appropriate diagnosis codes through the RAF program drives improved patient care and clinical quality.</a:t>
            </a:r>
          </a:p>
        </p:txBody>
      </p:sp>
      <p:sp>
        <p:nvSpPr>
          <p:cNvPr id="7" name="Rounded Rectangle 6"/>
          <p:cNvSpPr/>
          <p:nvPr/>
        </p:nvSpPr>
        <p:spPr bwMode="gray">
          <a:xfrm>
            <a:off x="150920" y="1708659"/>
            <a:ext cx="5990464" cy="4360362"/>
          </a:xfrm>
          <a:prstGeom prst="round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51435" tIns="25718" rIns="51435" bIns="25718" anchor="ctr"/>
          <a:lstStyle/>
          <a:p>
            <a:pPr marL="257175" indent="-257175" defTabSz="457200" fontAlgn="auto">
              <a:spcBef>
                <a:spcPts val="300"/>
              </a:spcBef>
              <a:spcAft>
                <a:spcPts val="300"/>
              </a:spcAft>
              <a:buFont typeface="Wingdings" panose="05000000000000000000" pitchFamily="2" charset="2"/>
              <a:buChar char="ü"/>
              <a:defRPr/>
            </a:pP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Enhances physicians’ understanding of their </a:t>
            </a: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patient population’s chronic conditions</a:t>
            </a:r>
          </a:p>
          <a:p>
            <a:pPr marL="257175" indent="-257175" defTabSz="457200" fontAlgn="auto">
              <a:spcBef>
                <a:spcPts val="300"/>
              </a:spcBef>
              <a:spcAft>
                <a:spcPts val="300"/>
              </a:spcAft>
              <a:buFont typeface="Wingdings" panose="05000000000000000000" pitchFamily="2" charset="2"/>
              <a:buChar char="ü"/>
              <a:defRPr/>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Allows for an accurate account of the population’s clinical profile</a:t>
            </a: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 including conditions treated by specialists, complications and comorbidities</a:t>
            </a:r>
          </a:p>
          <a:p>
            <a:pPr marL="257175" indent="-257175" defTabSz="457200" fontAlgn="auto">
              <a:spcBef>
                <a:spcPts val="300"/>
              </a:spcBef>
              <a:spcAft>
                <a:spcPts val="300"/>
              </a:spcAft>
              <a:buFont typeface="Wingdings" panose="05000000000000000000" pitchFamily="2" charset="2"/>
              <a:buChar char="ü"/>
              <a:defRPr/>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Helps identify previously undocumented medical conditions</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57175" indent="-257175" defTabSz="457200" fontAlgn="auto">
              <a:spcBef>
                <a:spcPts val="300"/>
              </a:spcBef>
              <a:spcAft>
                <a:spcPts val="300"/>
              </a:spcAft>
              <a:buFont typeface="Wingdings" panose="05000000000000000000" pitchFamily="2" charset="2"/>
              <a:buChar char="ü"/>
              <a:defRPr/>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Improves accuracy of patient stratification for clinical programs</a:t>
            </a: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 referral to care advisor</a:t>
            </a:r>
          </a:p>
          <a:p>
            <a:pPr marL="257175" indent="-257175" defTabSz="457200" fontAlgn="auto">
              <a:spcBef>
                <a:spcPts val="300"/>
              </a:spcBef>
              <a:spcAft>
                <a:spcPts val="300"/>
              </a:spcAft>
              <a:buFont typeface="Wingdings" panose="05000000000000000000" pitchFamily="2" charset="2"/>
              <a:buChar char="ü"/>
              <a:defRPr/>
            </a:pP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Helps providers develop </a:t>
            </a: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comprehensive and coordinated care plans</a:t>
            </a: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 to manage the whole patient</a:t>
            </a:r>
          </a:p>
          <a:p>
            <a:pPr marL="257175" indent="-257175" defTabSz="457200" fontAlgn="auto">
              <a:spcBef>
                <a:spcPts val="300"/>
              </a:spcBef>
              <a:spcAft>
                <a:spcPts val="300"/>
              </a:spcAft>
              <a:buFont typeface="Wingdings" panose="05000000000000000000" pitchFamily="2" charset="2"/>
              <a:buChar char="ü"/>
              <a:defRPr/>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Encourages outreach to patients </a:t>
            </a: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who have not had regular visits to their primary care physician</a:t>
            </a:r>
          </a:p>
        </p:txBody>
      </p:sp>
      <p:sp>
        <p:nvSpPr>
          <p:cNvPr id="8" name="Rounded Rectangle 7"/>
          <p:cNvSpPr/>
          <p:nvPr/>
        </p:nvSpPr>
        <p:spPr bwMode="gray">
          <a:xfrm>
            <a:off x="6141384" y="1803042"/>
            <a:ext cx="2676786" cy="4174714"/>
          </a:xfrm>
          <a:prstGeom prst="roundRect">
            <a:avLst/>
          </a:prstGeom>
          <a:ln>
            <a:solidFill>
              <a:schemeClr val="accent4"/>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51435" tIns="25718" rIns="51435" bIns="25718" anchor="ctr"/>
          <a:lstStyle/>
          <a:p>
            <a:pPr marL="257175" indent="-257175" defTabSz="457200" fontAlgn="auto">
              <a:spcBef>
                <a:spcPts val="300"/>
              </a:spcBef>
              <a:spcAft>
                <a:spcPts val="300"/>
              </a:spcAft>
              <a:buFont typeface="Wingdings" panose="05000000000000000000" pitchFamily="2" charset="2"/>
              <a:buChar char="ü"/>
              <a:defRPr/>
            </a:pPr>
            <a:r>
              <a:rPr lang="en-US" sz="1600" dirty="0">
                <a:solidFill>
                  <a:srgbClr val="F7931E"/>
                </a:solidFill>
                <a:latin typeface="Arial" panose="020B0604020202020204" pitchFamily="34" charset="0"/>
                <a:ea typeface="Calibri" panose="020F0502020204030204" pitchFamily="34" charset="0"/>
                <a:cs typeface="Arial" panose="020B0604020202020204" pitchFamily="34" charset="0"/>
              </a:rPr>
              <a:t>Patients with chronic conditions often cost more to treat and therefore need to be coded accurately</a:t>
            </a:r>
          </a:p>
          <a:p>
            <a:pPr marL="257175" indent="-257175" defTabSz="457200" fontAlgn="auto">
              <a:spcBef>
                <a:spcPts val="300"/>
              </a:spcBef>
              <a:spcAft>
                <a:spcPts val="300"/>
              </a:spcAft>
              <a:buFont typeface="Wingdings" panose="05000000000000000000" pitchFamily="2" charset="2"/>
              <a:buChar char="ü"/>
              <a:defRPr/>
            </a:pPr>
            <a:r>
              <a:rPr lang="en-US" sz="1600" dirty="0">
                <a:solidFill>
                  <a:srgbClr val="F7931E"/>
                </a:solidFill>
                <a:latin typeface="Arial" panose="020B0604020202020204" pitchFamily="34" charset="0"/>
                <a:ea typeface="Calibri" panose="020F0502020204030204" pitchFamily="34" charset="0"/>
                <a:cs typeface="Arial" panose="020B0604020202020204" pitchFamily="34" charset="0"/>
              </a:rPr>
              <a:t>The only way to ensure appropriate reimbursement from CMS is through accurate ICD-10 coding and physician documentation</a:t>
            </a:r>
          </a:p>
          <a:p>
            <a:pPr marL="257175" indent="-257175" defTabSz="457200" fontAlgn="auto">
              <a:spcBef>
                <a:spcPts val="300"/>
              </a:spcBef>
              <a:spcAft>
                <a:spcPts val="300"/>
              </a:spcAft>
              <a:buFont typeface="Wingdings" panose="05000000000000000000" pitchFamily="2" charset="2"/>
              <a:buChar char="ü"/>
              <a:defRPr/>
            </a:pPr>
            <a:r>
              <a:rPr lang="en-US" sz="1600" dirty="0">
                <a:solidFill>
                  <a:srgbClr val="F7931E"/>
                </a:solidFill>
                <a:latin typeface="Arial" panose="020B0604020202020204" pitchFamily="34" charset="0"/>
                <a:ea typeface="Calibri" panose="020F0502020204030204" pitchFamily="34" charset="0"/>
                <a:cs typeface="Arial" panose="020B0604020202020204" pitchFamily="34" charset="0"/>
              </a:rPr>
              <a:t>Appropriate payment for accurate treatment</a:t>
            </a:r>
          </a:p>
        </p:txBody>
      </p:sp>
    </p:spTree>
    <p:extLst>
      <p:ext uri="{BB962C8B-B14F-4D97-AF65-F5344CB8AC3E}">
        <p14:creationId xmlns:p14="http://schemas.microsoft.com/office/powerpoint/2010/main" val="1848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1376" y="338669"/>
            <a:ext cx="8478774" cy="511394"/>
          </a:xfrm>
        </p:spPr>
        <p:txBody>
          <a:bodyPr>
            <a:normAutofit fontScale="90000"/>
          </a:bodyPr>
          <a:lstStyle/>
          <a:p>
            <a:r>
              <a:rPr lang="en-US" sz="2200" dirty="0"/>
              <a:t>Service Area Reduction High-level </a:t>
            </a:r>
            <a:br>
              <a:rPr lang="en-US" sz="2200" dirty="0"/>
            </a:br>
            <a:r>
              <a:rPr lang="en-US" sz="2200" dirty="0"/>
              <a:t>Communication Timeline</a:t>
            </a:r>
            <a:r>
              <a:rPr lang="en-US" dirty="0"/>
              <a:t/>
            </a:r>
            <a:br>
              <a:rPr lang="en-US" dirty="0"/>
            </a:br>
            <a:endParaRPr lang="en-US" dirty="0">
              <a:solidFill>
                <a:srgbClr val="FF0000"/>
              </a:solidFill>
            </a:endParaRPr>
          </a:p>
        </p:txBody>
      </p:sp>
      <p:grpSp>
        <p:nvGrpSpPr>
          <p:cNvPr id="42" name="Group 5"/>
          <p:cNvGrpSpPr>
            <a:grpSpLocks/>
          </p:cNvGrpSpPr>
          <p:nvPr/>
        </p:nvGrpSpPr>
        <p:grpSpPr bwMode="gray">
          <a:xfrm>
            <a:off x="473978" y="3020108"/>
            <a:ext cx="8496300" cy="914400"/>
            <a:chOff x="226" y="2029"/>
            <a:chExt cx="5330" cy="576"/>
          </a:xfrm>
          <a:solidFill>
            <a:schemeClr val="accent1">
              <a:lumMod val="40000"/>
              <a:lumOff val="60000"/>
            </a:schemeClr>
          </a:solidFill>
          <a:effectLst>
            <a:outerShdw blurRad="76200" dir="18900000" sy="23000" kx="-1200000" algn="bl" rotWithShape="0">
              <a:prstClr val="black">
                <a:alpha val="20000"/>
              </a:prstClr>
            </a:outerShdw>
          </a:effectLst>
        </p:grpSpPr>
        <p:sp>
          <p:nvSpPr>
            <p:cNvPr id="43" name="_color1" descr="© INSCALE GmbH, 26.05.2010&#10;http://www.presentationload.com/"/>
            <p:cNvSpPr>
              <a:spLocks noChangeArrowheads="1"/>
            </p:cNvSpPr>
            <p:nvPr/>
          </p:nvSpPr>
          <p:spPr bwMode="gray">
            <a:xfrm>
              <a:off x="226" y="2185"/>
              <a:ext cx="4797" cy="264"/>
            </a:xfrm>
            <a:prstGeom prst="rect">
              <a:avLst/>
            </a:prstGeom>
            <a:grpFill/>
            <a:ln w="9525">
              <a:noFill/>
              <a:miter lim="800000"/>
              <a:headEnd/>
              <a:tailEnd/>
            </a:ln>
            <a:effectLst/>
          </p:spPr>
          <p:txBody>
            <a:bodyPr wrap="none" anchor="ctr"/>
            <a:lstStyle/>
            <a:p>
              <a:pPr defTabSz="628650" fontAlgn="auto">
                <a:spcBef>
                  <a:spcPts val="0"/>
                </a:spcBef>
                <a:spcAft>
                  <a:spcPts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pPr>
              <a:endParaRPr lang="en-US" sz="1400" b="1" kern="0" dirty="0">
                <a:solidFill>
                  <a:sysClr val="window" lastClr="FFFFFF"/>
                </a:solidFill>
                <a:latin typeface="Calibri"/>
                <a:cs typeface="+mn-cs"/>
              </a:endParaRPr>
            </a:p>
          </p:txBody>
        </p:sp>
        <p:sp>
          <p:nvSpPr>
            <p:cNvPr id="44" name="_color1" descr="© INSCALE GmbH, 26.05.2010&#10;http://www.presentationload.com/"/>
            <p:cNvSpPr>
              <a:spLocks noChangeArrowheads="1"/>
            </p:cNvSpPr>
            <p:nvPr/>
          </p:nvSpPr>
          <p:spPr bwMode="gray">
            <a:xfrm rot="5400000">
              <a:off x="4969" y="2018"/>
              <a:ext cx="576" cy="598"/>
            </a:xfrm>
            <a:prstGeom prst="flowChartExtract">
              <a:avLst/>
            </a:prstGeom>
            <a:grpFill/>
            <a:ln w="9525">
              <a:noFill/>
              <a:miter lim="800000"/>
              <a:headEnd/>
              <a:tailEnd/>
            </a:ln>
            <a:effectLst/>
          </p:spPr>
          <p:txBody>
            <a:bodyPr wrap="none" anchor="ctr"/>
            <a:lstStyle/>
            <a:p>
              <a:pPr fontAlgn="auto">
                <a:spcBef>
                  <a:spcPts val="0"/>
                </a:spcBef>
                <a:spcAft>
                  <a:spcPts val="0"/>
                </a:spcAft>
                <a:defRPr/>
              </a:pPr>
              <a:endParaRPr lang="en-US" sz="1800" kern="0" dirty="0">
                <a:solidFill>
                  <a:sysClr val="windowText" lastClr="000000"/>
                </a:solidFill>
                <a:latin typeface="Calibri"/>
                <a:cs typeface="+mn-cs"/>
              </a:endParaRPr>
            </a:p>
          </p:txBody>
        </p:sp>
      </p:grpSp>
      <p:sp>
        <p:nvSpPr>
          <p:cNvPr id="60" name="Rectangle 18" descr="© INSCALE GmbH, 26.05.2010&#10;http://www.presentationload.com/"/>
          <p:cNvSpPr>
            <a:spLocks noChangeArrowheads="1"/>
          </p:cNvSpPr>
          <p:nvPr/>
        </p:nvSpPr>
        <p:spPr bwMode="gray">
          <a:xfrm>
            <a:off x="3488577" y="3698974"/>
            <a:ext cx="2476500" cy="158750"/>
          </a:xfrm>
          <a:prstGeom prst="rect">
            <a:avLst/>
          </a:prstGeom>
          <a:noFill/>
          <a:ln w="12700" algn="ctr">
            <a:noFill/>
            <a:miter lim="800000"/>
            <a:headEnd/>
            <a:tailEnd/>
          </a:ln>
          <a:effectLst/>
        </p:spPr>
        <p:txBody>
          <a:bodyPr lIns="0" tIns="0" rIns="0" bIns="0" anchor="ctr"/>
          <a:lstStyle/>
          <a:p>
            <a:pPr algn="ctr" defTabSz="801688" eaLnBrk="0" fontAlgn="auto" hangingPunct="0">
              <a:spcBef>
                <a:spcPts val="0"/>
              </a:spcBef>
              <a:spcAft>
                <a:spcPts val="0"/>
              </a:spcAft>
              <a:defRPr/>
            </a:pPr>
            <a:endParaRPr lang="en-US" sz="1000" b="1" kern="0" noProof="1">
              <a:solidFill>
                <a:srgbClr val="FFFFFF"/>
              </a:solidFill>
              <a:latin typeface="Calibri"/>
              <a:cs typeface="+mn-cs"/>
            </a:endParaRPr>
          </a:p>
        </p:txBody>
      </p:sp>
      <p:sp>
        <p:nvSpPr>
          <p:cNvPr id="78" name="Rectangle 42" descr="© INSCALE GmbH, 26.05.2010&#10;http://www.presentationload.com/"/>
          <p:cNvSpPr>
            <a:spLocks noChangeArrowheads="1"/>
          </p:cNvSpPr>
          <p:nvPr/>
        </p:nvSpPr>
        <p:spPr bwMode="gray">
          <a:xfrm>
            <a:off x="374790" y="3261408"/>
            <a:ext cx="8190865" cy="425450"/>
          </a:xfrm>
          <a:prstGeom prst="rect">
            <a:avLst/>
          </a:prstGeom>
          <a:noFill/>
          <a:ln w="9525">
            <a:noFill/>
            <a:miter lim="800000"/>
            <a:headEnd/>
            <a:tailEnd/>
          </a:ln>
          <a:effectLst/>
        </p:spPr>
        <p:txBody>
          <a:bodyPr wrap="none" anchor="ctr"/>
          <a:lstStyle/>
          <a:p>
            <a:pPr defTabSz="628650" fontAlgn="auto">
              <a:spcBef>
                <a:spcPts val="0"/>
              </a:spcBef>
              <a:spcAft>
                <a:spcPts val="0"/>
              </a:spcAft>
              <a:tabLst>
                <a:tab pos="361950" algn="r"/>
                <a:tab pos="1076325" algn="r"/>
                <a:tab pos="1790700" algn="r"/>
                <a:tab pos="2514600" algn="r"/>
                <a:tab pos="3228975" algn="r"/>
                <a:tab pos="3943350" algn="r"/>
                <a:tab pos="4667250" algn="r"/>
                <a:tab pos="5381625" algn="r"/>
                <a:tab pos="6096000" algn="r"/>
                <a:tab pos="6819900" algn="r"/>
                <a:tab pos="7534275" algn="r"/>
              </a:tabLst>
              <a:defRPr/>
            </a:pPr>
            <a:r>
              <a:rPr lang="en-US" sz="1400" b="1" kern="0" noProof="1">
                <a:solidFill>
                  <a:sysClr val="window" lastClr="FFFFFF"/>
                </a:solidFill>
                <a:effectLst>
                  <a:outerShdw blurRad="50800" dist="38100" dir="2700000" algn="tl" rotWithShape="0">
                    <a:prstClr val="black">
                      <a:alpha val="40000"/>
                    </a:prstClr>
                  </a:outerShdw>
                </a:effectLst>
                <a:latin typeface="Calibri"/>
                <a:cs typeface="+mn-cs"/>
              </a:rPr>
              <a:t> </a:t>
            </a:r>
            <a:r>
              <a:rPr lang="en-US" sz="1400" b="1" kern="0" noProof="1">
                <a:solidFill>
                  <a:srgbClr val="002060"/>
                </a:solidFill>
                <a:effectLst>
                  <a:outerShdw blurRad="50800" dist="38100" dir="2700000" algn="tl" rotWithShape="0">
                    <a:prstClr val="black">
                      <a:alpha val="40000"/>
                    </a:prstClr>
                  </a:outerShdw>
                </a:effectLst>
                <a:latin typeface="Calibri"/>
                <a:cs typeface="+mn-cs"/>
              </a:rPr>
              <a:t>August		            September					     October	                              	November</a:t>
            </a:r>
          </a:p>
        </p:txBody>
      </p:sp>
      <p:sp>
        <p:nvSpPr>
          <p:cNvPr id="6" name="TextBox 5"/>
          <p:cNvSpPr txBox="1"/>
          <p:nvPr/>
        </p:nvSpPr>
        <p:spPr bwMode="gray">
          <a:xfrm rot="16200000">
            <a:off x="-471664" y="2014839"/>
            <a:ext cx="1682496" cy="243840"/>
          </a:xfrm>
          <a:prstGeom prst="rect">
            <a:avLst/>
          </a:prstGeom>
          <a:noFill/>
        </p:spPr>
        <p:txBody>
          <a:bodyPr wrap="square" lIns="45720" rIns="45720" rtlCol="0">
            <a:noAutofit/>
          </a:bodyPr>
          <a:lstStyle/>
          <a:p>
            <a:pPr defTabSz="457200" fontAlgn="auto">
              <a:spcBef>
                <a:spcPts val="400"/>
              </a:spcBef>
              <a:spcAft>
                <a:spcPts val="0"/>
              </a:spcAft>
            </a:pPr>
            <a:endParaRPr lang="en-US" sz="1200" dirty="0">
              <a:solidFill>
                <a:prstClr val="black"/>
              </a:solidFill>
              <a:latin typeface="Calibri"/>
              <a:cs typeface="+mn-cs"/>
            </a:endParaRPr>
          </a:p>
        </p:txBody>
      </p:sp>
      <p:grpSp>
        <p:nvGrpSpPr>
          <p:cNvPr id="95" name="Group 89"/>
          <p:cNvGrpSpPr>
            <a:grpSpLocks/>
          </p:cNvGrpSpPr>
          <p:nvPr/>
        </p:nvGrpSpPr>
        <p:grpSpPr bwMode="gray">
          <a:xfrm>
            <a:off x="2409439" y="1142320"/>
            <a:ext cx="1058366" cy="2119121"/>
            <a:chOff x="363" y="976"/>
            <a:chExt cx="601" cy="1221"/>
          </a:xfrm>
        </p:grpSpPr>
        <p:sp>
          <p:nvSpPr>
            <p:cNvPr id="96" name="Line 75" descr="© INSCALE GmbH, 26.05.2010&#10;http://www.presentationload.com/"/>
            <p:cNvSpPr>
              <a:spLocks noChangeShapeType="1"/>
            </p:cNvSpPr>
            <p:nvPr/>
          </p:nvSpPr>
          <p:spPr bwMode="gray">
            <a:xfrm flipH="1">
              <a:off x="397" y="1188"/>
              <a:ext cx="3" cy="1009"/>
            </a:xfrm>
            <a:prstGeom prst="line">
              <a:avLst/>
            </a:prstGeom>
            <a:noFill/>
            <a:ln w="19050">
              <a:solidFill>
                <a:srgbClr val="969696"/>
              </a:solidFill>
              <a:prstDash val="sysDot"/>
              <a:round/>
              <a:headEnd/>
              <a:tailEnd/>
            </a:ln>
            <a:effectLst/>
          </p:spPr>
          <p:txBody>
            <a:bodyPr/>
            <a:lstStyle/>
            <a:p>
              <a:pPr fontAlgn="auto">
                <a:spcBef>
                  <a:spcPts val="0"/>
                </a:spcBef>
                <a:spcAft>
                  <a:spcPts val="0"/>
                </a:spcAft>
                <a:defRPr/>
              </a:pPr>
              <a:endParaRPr lang="en-US" sz="1000" kern="0" dirty="0">
                <a:solidFill>
                  <a:sysClr val="windowText" lastClr="000000"/>
                </a:solidFill>
                <a:latin typeface="Calibri"/>
                <a:cs typeface="+mn-cs"/>
              </a:endParaRPr>
            </a:p>
          </p:txBody>
        </p:sp>
        <p:sp>
          <p:nvSpPr>
            <p:cNvPr id="97" name="Text Box 76" descr="© INSCALE GmbH, 26.05.2010&#10;http://www.presentationload.com/"/>
            <p:cNvSpPr txBox="1">
              <a:spLocks noChangeArrowheads="1"/>
            </p:cNvSpPr>
            <p:nvPr/>
          </p:nvSpPr>
          <p:spPr bwMode="gray">
            <a:xfrm>
              <a:off x="363" y="976"/>
              <a:ext cx="601" cy="367"/>
            </a:xfrm>
            <a:prstGeom prst="rect">
              <a:avLst/>
            </a:prstGeom>
            <a:noFill/>
            <a:ln w="9525">
              <a:noFill/>
              <a:miter lim="800000"/>
              <a:headEnd/>
              <a:tailEnd/>
            </a:ln>
            <a:effectLst/>
          </p:spPr>
          <p:txBody>
            <a:bodyPr tIns="64800"/>
            <a:lstStyle/>
            <a:p>
              <a:pPr fontAlgn="auto">
                <a:spcBef>
                  <a:spcPts val="0"/>
                </a:spcBef>
                <a:spcAft>
                  <a:spcPct val="40000"/>
                </a:spcAft>
                <a:defRPr/>
              </a:pPr>
              <a:r>
                <a:rPr lang="en-US" sz="1000" kern="0" noProof="1">
                  <a:solidFill>
                    <a:sysClr val="windowText" lastClr="000000"/>
                  </a:solidFill>
                  <a:latin typeface="Calibri"/>
                  <a:cs typeface="+mn-cs"/>
                </a:rPr>
                <a:t>9/9: UPMC Call Center Training</a:t>
              </a:r>
            </a:p>
          </p:txBody>
        </p:sp>
      </p:grpSp>
      <p:sp>
        <p:nvSpPr>
          <p:cNvPr id="102" name="Line 75" descr="© INSCALE GmbH, 26.05.2010&#10;http://www.presentationload.com/"/>
          <p:cNvSpPr>
            <a:spLocks noChangeShapeType="1"/>
          </p:cNvSpPr>
          <p:nvPr/>
        </p:nvSpPr>
        <p:spPr bwMode="gray">
          <a:xfrm>
            <a:off x="3446714" y="1542827"/>
            <a:ext cx="1191" cy="1727984"/>
          </a:xfrm>
          <a:prstGeom prst="line">
            <a:avLst/>
          </a:prstGeom>
          <a:noFill/>
          <a:ln w="19050">
            <a:solidFill>
              <a:srgbClr val="969696"/>
            </a:solidFill>
            <a:prstDash val="sysDot"/>
            <a:round/>
            <a:headEnd/>
            <a:tailEnd/>
          </a:ln>
          <a:effectLst/>
        </p:spPr>
        <p:txBody>
          <a:bodyPr/>
          <a:lstStyle/>
          <a:p>
            <a:pPr fontAlgn="auto">
              <a:spcBef>
                <a:spcPts val="0"/>
              </a:spcBef>
              <a:spcAft>
                <a:spcPts val="0"/>
              </a:spcAft>
              <a:defRPr/>
            </a:pPr>
            <a:endParaRPr lang="en-US" sz="1000" kern="0" dirty="0">
              <a:solidFill>
                <a:sysClr val="windowText" lastClr="000000"/>
              </a:solidFill>
              <a:latin typeface="Calibri"/>
              <a:cs typeface="+mn-cs"/>
            </a:endParaRPr>
          </a:p>
        </p:txBody>
      </p:sp>
      <p:sp>
        <p:nvSpPr>
          <p:cNvPr id="116" name="Line 75" descr="© INSCALE GmbH, 26.05.2010&#10;http://www.presentationload.com/"/>
          <p:cNvSpPr>
            <a:spLocks noChangeShapeType="1"/>
          </p:cNvSpPr>
          <p:nvPr/>
        </p:nvSpPr>
        <p:spPr bwMode="gray">
          <a:xfrm flipH="1">
            <a:off x="4028334" y="2540377"/>
            <a:ext cx="4576" cy="727287"/>
          </a:xfrm>
          <a:prstGeom prst="line">
            <a:avLst/>
          </a:prstGeom>
          <a:noFill/>
          <a:ln w="19050">
            <a:solidFill>
              <a:srgbClr val="969696"/>
            </a:solidFill>
            <a:prstDash val="sysDot"/>
            <a:round/>
            <a:headEnd/>
            <a:tailEnd/>
          </a:ln>
          <a:effectLst/>
        </p:spPr>
        <p:txBody>
          <a:bodyPr/>
          <a:lstStyle/>
          <a:p>
            <a:pPr fontAlgn="auto">
              <a:spcBef>
                <a:spcPts val="0"/>
              </a:spcBef>
              <a:spcAft>
                <a:spcPts val="0"/>
              </a:spcAft>
              <a:defRPr/>
            </a:pPr>
            <a:endParaRPr lang="en-US" sz="1000" kern="0" dirty="0">
              <a:solidFill>
                <a:sysClr val="windowText" lastClr="000000"/>
              </a:solidFill>
              <a:latin typeface="Calibri"/>
              <a:cs typeface="+mn-cs"/>
            </a:endParaRPr>
          </a:p>
        </p:txBody>
      </p:sp>
      <p:sp>
        <p:nvSpPr>
          <p:cNvPr id="57" name="Text Box 76" descr="© INSCALE GmbH, 26.05.2010&#10;http://www.presentationload.com/"/>
          <p:cNvSpPr txBox="1">
            <a:spLocks noChangeArrowheads="1"/>
          </p:cNvSpPr>
          <p:nvPr/>
        </p:nvSpPr>
        <p:spPr bwMode="gray">
          <a:xfrm>
            <a:off x="3979840" y="2105623"/>
            <a:ext cx="1533455" cy="294739"/>
          </a:xfrm>
          <a:prstGeom prst="rect">
            <a:avLst/>
          </a:prstGeom>
          <a:noFill/>
          <a:ln w="9525">
            <a:noFill/>
            <a:miter lim="800000"/>
            <a:headEnd/>
            <a:tailEnd/>
          </a:ln>
          <a:effectLst/>
        </p:spPr>
        <p:txBody>
          <a:bodyPr tIns="64800"/>
          <a:lstStyle/>
          <a:p>
            <a:pPr fontAlgn="auto">
              <a:spcBef>
                <a:spcPts val="0"/>
              </a:spcBef>
              <a:spcAft>
                <a:spcPct val="40000"/>
              </a:spcAft>
              <a:defRPr/>
            </a:pPr>
            <a:r>
              <a:rPr lang="en-US" sz="1000" dirty="0">
                <a:solidFill>
                  <a:prstClr val="black"/>
                </a:solidFill>
                <a:latin typeface="Calibri"/>
                <a:cs typeface="+mn-cs"/>
              </a:rPr>
              <a:t>9/22-9/26: Send SAR letter</a:t>
            </a:r>
            <a:endParaRPr lang="en-US" sz="1000" kern="0" noProof="1">
              <a:solidFill>
                <a:prstClr val="black"/>
              </a:solidFill>
              <a:latin typeface="Calibri"/>
              <a:cs typeface="+mn-cs"/>
            </a:endParaRPr>
          </a:p>
        </p:txBody>
      </p:sp>
      <p:sp>
        <p:nvSpPr>
          <p:cNvPr id="76" name="Text Box 76" descr="© INSCALE GmbH, 26.05.2010&#10;http://www.presentationload.com/"/>
          <p:cNvSpPr txBox="1">
            <a:spLocks noChangeArrowheads="1"/>
          </p:cNvSpPr>
          <p:nvPr/>
        </p:nvSpPr>
        <p:spPr bwMode="gray">
          <a:xfrm>
            <a:off x="3432230" y="1125709"/>
            <a:ext cx="1546166" cy="630009"/>
          </a:xfrm>
          <a:prstGeom prst="rect">
            <a:avLst/>
          </a:prstGeom>
          <a:noFill/>
          <a:ln w="9525">
            <a:noFill/>
            <a:miter lim="800000"/>
            <a:headEnd/>
            <a:tailEnd/>
          </a:ln>
          <a:effectLst/>
        </p:spPr>
        <p:txBody>
          <a:bodyPr tIns="64800"/>
          <a:lstStyle/>
          <a:p>
            <a:pPr fontAlgn="auto">
              <a:spcBef>
                <a:spcPts val="0"/>
              </a:spcBef>
              <a:spcAft>
                <a:spcPct val="40000"/>
              </a:spcAft>
              <a:defRPr/>
            </a:pPr>
            <a:r>
              <a:rPr lang="en-US" sz="1000" kern="0" noProof="1">
                <a:solidFill>
                  <a:prstClr val="black"/>
                </a:solidFill>
                <a:latin typeface="Calibri"/>
                <a:cs typeface="+mn-cs"/>
              </a:rPr>
              <a:t>9/20-9/21: Estimated CMS notification to Compliance Officer</a:t>
            </a:r>
          </a:p>
        </p:txBody>
      </p:sp>
      <p:sp>
        <p:nvSpPr>
          <p:cNvPr id="77" name="Text Box 76" descr="© INSCALE GmbH, 26.05.2010&#10;http://www.presentationload.com/"/>
          <p:cNvSpPr txBox="1">
            <a:spLocks noChangeArrowheads="1"/>
          </p:cNvSpPr>
          <p:nvPr/>
        </p:nvSpPr>
        <p:spPr bwMode="gray">
          <a:xfrm>
            <a:off x="2523906" y="2609140"/>
            <a:ext cx="1119929" cy="472933"/>
          </a:xfrm>
          <a:prstGeom prst="rect">
            <a:avLst/>
          </a:prstGeom>
          <a:noFill/>
          <a:ln w="9525">
            <a:noFill/>
            <a:miter lim="800000"/>
            <a:headEnd/>
            <a:tailEnd/>
          </a:ln>
          <a:effectLst/>
        </p:spPr>
        <p:txBody>
          <a:bodyPr tIns="64800"/>
          <a:lstStyle/>
          <a:p>
            <a:pPr fontAlgn="auto">
              <a:spcBef>
                <a:spcPts val="0"/>
              </a:spcBef>
              <a:spcAft>
                <a:spcPct val="40000"/>
              </a:spcAft>
              <a:defRPr/>
            </a:pPr>
            <a:r>
              <a:rPr lang="en-US" sz="1000" kern="0" noProof="1">
                <a:solidFill>
                  <a:sysClr val="windowText" lastClr="000000"/>
                </a:solidFill>
                <a:latin typeface="Calibri"/>
                <a:cs typeface="+mn-cs"/>
              </a:rPr>
              <a:t>9/13: Annual broker seminars</a:t>
            </a:r>
          </a:p>
        </p:txBody>
      </p:sp>
      <p:sp>
        <p:nvSpPr>
          <p:cNvPr id="61" name="Text Box 76" descr="© INSCALE GmbH, 26.05.2010&#10;http://www.presentationload.com/"/>
          <p:cNvSpPr txBox="1">
            <a:spLocks noChangeArrowheads="1"/>
          </p:cNvSpPr>
          <p:nvPr/>
        </p:nvSpPr>
        <p:spPr bwMode="gray">
          <a:xfrm>
            <a:off x="3916149" y="4500722"/>
            <a:ext cx="1831655" cy="540583"/>
          </a:xfrm>
          <a:prstGeom prst="rect">
            <a:avLst/>
          </a:prstGeom>
          <a:noFill/>
          <a:ln w="9525">
            <a:noFill/>
            <a:miter lim="800000"/>
            <a:headEnd/>
            <a:tailEnd/>
          </a:ln>
          <a:effectLst/>
        </p:spPr>
        <p:txBody>
          <a:bodyPr tIns="64800"/>
          <a:lstStyle/>
          <a:p>
            <a:pPr algn="r" defTabSz="457200" fontAlgn="auto">
              <a:spcBef>
                <a:spcPts val="0"/>
              </a:spcBef>
              <a:spcAft>
                <a:spcPct val="40000"/>
              </a:spcAft>
              <a:defRPr/>
            </a:pPr>
            <a:r>
              <a:rPr lang="en-US" sz="1000" dirty="0">
                <a:solidFill>
                  <a:prstClr val="black"/>
                </a:solidFill>
                <a:latin typeface="Calibri"/>
                <a:cs typeface="+mn-cs"/>
              </a:rPr>
              <a:t>10/1: Notify Network and Employed providers on SAR</a:t>
            </a:r>
            <a:endParaRPr lang="en-US" sz="1000" kern="0" noProof="1">
              <a:solidFill>
                <a:prstClr val="black"/>
              </a:solidFill>
              <a:latin typeface="Calibri"/>
              <a:cs typeface="+mn-cs"/>
            </a:endParaRPr>
          </a:p>
        </p:txBody>
      </p:sp>
      <p:sp>
        <p:nvSpPr>
          <p:cNvPr id="65" name="Text Box 76" descr="© INSCALE GmbH, 26.05.2010&#10;http://www.presentationload.com/"/>
          <p:cNvSpPr txBox="1">
            <a:spLocks noChangeArrowheads="1"/>
          </p:cNvSpPr>
          <p:nvPr/>
        </p:nvSpPr>
        <p:spPr bwMode="gray">
          <a:xfrm>
            <a:off x="5429820" y="1764969"/>
            <a:ext cx="1665915" cy="630009"/>
          </a:xfrm>
          <a:prstGeom prst="rect">
            <a:avLst/>
          </a:prstGeom>
          <a:noFill/>
          <a:ln w="9525">
            <a:noFill/>
            <a:miter lim="800000"/>
            <a:headEnd/>
            <a:tailEnd/>
          </a:ln>
          <a:effectLst/>
        </p:spPr>
        <p:txBody>
          <a:bodyPr tIns="64800"/>
          <a:lstStyle/>
          <a:p>
            <a:pPr defTabSz="457200" fontAlgn="auto">
              <a:spcBef>
                <a:spcPts val="0"/>
              </a:spcBef>
              <a:spcAft>
                <a:spcPct val="40000"/>
              </a:spcAft>
              <a:defRPr/>
            </a:pPr>
            <a:r>
              <a:rPr lang="en-US" sz="1000" kern="0" noProof="1">
                <a:solidFill>
                  <a:sysClr val="windowText" lastClr="000000"/>
                </a:solidFill>
                <a:latin typeface="Calibri"/>
                <a:cs typeface="+mn-cs"/>
              </a:rPr>
              <a:t>10/1: ANOCs in member homes; affected members removed from distribution</a:t>
            </a:r>
          </a:p>
        </p:txBody>
      </p:sp>
      <p:sp>
        <p:nvSpPr>
          <p:cNvPr id="68" name="Text Box 76" descr="© INSCALE GmbH, 26.05.2010&#10;http://www.presentationload.com/"/>
          <p:cNvSpPr txBox="1">
            <a:spLocks noChangeArrowheads="1"/>
          </p:cNvSpPr>
          <p:nvPr/>
        </p:nvSpPr>
        <p:spPr bwMode="gray">
          <a:xfrm>
            <a:off x="6859815" y="2440489"/>
            <a:ext cx="1368911" cy="535549"/>
          </a:xfrm>
          <a:prstGeom prst="rect">
            <a:avLst/>
          </a:prstGeom>
          <a:noFill/>
          <a:ln w="9525">
            <a:noFill/>
            <a:miter lim="800000"/>
            <a:headEnd/>
            <a:tailEnd/>
          </a:ln>
          <a:effectLst/>
        </p:spPr>
        <p:txBody>
          <a:bodyPr tIns="64800"/>
          <a:lstStyle/>
          <a:p>
            <a:pPr defTabSz="457200" fontAlgn="auto">
              <a:spcBef>
                <a:spcPts val="0"/>
              </a:spcBef>
              <a:spcAft>
                <a:spcPct val="40000"/>
              </a:spcAft>
              <a:defRPr/>
            </a:pPr>
            <a:r>
              <a:rPr lang="en-US" sz="1000" dirty="0">
                <a:solidFill>
                  <a:prstClr val="black"/>
                </a:solidFill>
                <a:latin typeface="Calibri"/>
                <a:cs typeface="+mn-cs"/>
              </a:rPr>
              <a:t>10/13-20: Q4 Newsletter to include SAR, premium changes</a:t>
            </a:r>
            <a:endParaRPr lang="en-US" sz="1000" kern="0" noProof="1">
              <a:solidFill>
                <a:prstClr val="black"/>
              </a:solidFill>
              <a:latin typeface="Calibri"/>
              <a:cs typeface="+mn-cs"/>
            </a:endParaRPr>
          </a:p>
        </p:txBody>
      </p:sp>
      <p:sp>
        <p:nvSpPr>
          <p:cNvPr id="71" name="Line 75" descr="© INSCALE GmbH, 26.05.2010&#10;http://www.presentationload.com/"/>
          <p:cNvSpPr>
            <a:spLocks noChangeShapeType="1"/>
          </p:cNvSpPr>
          <p:nvPr/>
        </p:nvSpPr>
        <p:spPr bwMode="gray">
          <a:xfrm flipH="1">
            <a:off x="5594445" y="2394820"/>
            <a:ext cx="0" cy="802691"/>
          </a:xfrm>
          <a:prstGeom prst="line">
            <a:avLst/>
          </a:prstGeom>
          <a:noFill/>
          <a:ln w="19050">
            <a:solidFill>
              <a:srgbClr val="969696"/>
            </a:solidFill>
            <a:prstDash val="sysDot"/>
            <a:round/>
            <a:headEnd/>
            <a:tailEnd/>
          </a:ln>
          <a:effectLst/>
        </p:spPr>
        <p:txBody>
          <a:bodyPr/>
          <a:lstStyle/>
          <a:p>
            <a:pPr fontAlgn="auto">
              <a:spcBef>
                <a:spcPts val="0"/>
              </a:spcBef>
              <a:spcAft>
                <a:spcPts val="0"/>
              </a:spcAft>
              <a:defRPr/>
            </a:pPr>
            <a:endParaRPr lang="en-US" sz="1000" kern="0" dirty="0">
              <a:solidFill>
                <a:sysClr val="windowText" lastClr="000000"/>
              </a:solidFill>
              <a:latin typeface="Calibri"/>
              <a:cs typeface="+mn-cs"/>
            </a:endParaRPr>
          </a:p>
        </p:txBody>
      </p:sp>
      <p:sp>
        <p:nvSpPr>
          <p:cNvPr id="89" name="Line 75" descr="© INSCALE GmbH, 26.05.2010&#10;http://www.presentationload.com/"/>
          <p:cNvSpPr>
            <a:spLocks noChangeShapeType="1"/>
          </p:cNvSpPr>
          <p:nvPr/>
        </p:nvSpPr>
        <p:spPr bwMode="gray">
          <a:xfrm>
            <a:off x="5590370" y="3690026"/>
            <a:ext cx="3598" cy="822644"/>
          </a:xfrm>
          <a:prstGeom prst="line">
            <a:avLst/>
          </a:prstGeom>
          <a:noFill/>
          <a:ln w="19050">
            <a:solidFill>
              <a:srgbClr val="969696"/>
            </a:solidFill>
            <a:prstDash val="sysDot"/>
            <a:round/>
            <a:headEnd/>
            <a:tailEnd/>
          </a:ln>
          <a:effectLst/>
        </p:spPr>
        <p:txBody>
          <a:bodyPr/>
          <a:lstStyle/>
          <a:p>
            <a:pPr fontAlgn="auto">
              <a:spcBef>
                <a:spcPts val="0"/>
              </a:spcBef>
              <a:spcAft>
                <a:spcPts val="0"/>
              </a:spcAft>
              <a:defRPr/>
            </a:pPr>
            <a:endParaRPr lang="en-US" sz="1000" kern="0" dirty="0">
              <a:solidFill>
                <a:sysClr val="windowText" lastClr="000000"/>
              </a:solidFill>
              <a:latin typeface="Calibri"/>
              <a:cs typeface="+mn-cs"/>
            </a:endParaRPr>
          </a:p>
        </p:txBody>
      </p:sp>
      <p:sp>
        <p:nvSpPr>
          <p:cNvPr id="92" name="Line 75" descr="© INSCALE GmbH, 26.05.2010&#10;http://www.presentationload.com/"/>
          <p:cNvSpPr>
            <a:spLocks noChangeShapeType="1"/>
          </p:cNvSpPr>
          <p:nvPr/>
        </p:nvSpPr>
        <p:spPr bwMode="gray">
          <a:xfrm flipH="1">
            <a:off x="2685023" y="3007450"/>
            <a:ext cx="0" cy="255762"/>
          </a:xfrm>
          <a:prstGeom prst="line">
            <a:avLst/>
          </a:prstGeom>
          <a:noFill/>
          <a:ln w="19050">
            <a:solidFill>
              <a:srgbClr val="969696"/>
            </a:solidFill>
            <a:prstDash val="sysDot"/>
            <a:round/>
            <a:headEnd/>
            <a:tailEnd/>
          </a:ln>
          <a:effectLst/>
        </p:spPr>
        <p:txBody>
          <a:bodyPr/>
          <a:lstStyle/>
          <a:p>
            <a:pPr fontAlgn="auto">
              <a:spcBef>
                <a:spcPts val="0"/>
              </a:spcBef>
              <a:spcAft>
                <a:spcPts val="0"/>
              </a:spcAft>
              <a:defRPr/>
            </a:pPr>
            <a:endParaRPr lang="en-US" sz="1000" kern="0" dirty="0">
              <a:solidFill>
                <a:sysClr val="windowText" lastClr="000000"/>
              </a:solidFill>
              <a:latin typeface="Calibri"/>
              <a:cs typeface="+mn-cs"/>
            </a:endParaRPr>
          </a:p>
        </p:txBody>
      </p:sp>
      <p:sp>
        <p:nvSpPr>
          <p:cNvPr id="48" name="Line 75" descr="© INSCALE GmbH, 26.05.2010&#10;http://www.presentationload.com/"/>
          <p:cNvSpPr>
            <a:spLocks noChangeShapeType="1"/>
          </p:cNvSpPr>
          <p:nvPr/>
        </p:nvSpPr>
        <p:spPr bwMode="gray">
          <a:xfrm flipH="1">
            <a:off x="6930445" y="3017178"/>
            <a:ext cx="0" cy="255762"/>
          </a:xfrm>
          <a:prstGeom prst="line">
            <a:avLst/>
          </a:prstGeom>
          <a:noFill/>
          <a:ln w="19050">
            <a:solidFill>
              <a:srgbClr val="969696"/>
            </a:solidFill>
            <a:prstDash val="sysDot"/>
            <a:round/>
            <a:headEnd/>
            <a:tailEnd/>
          </a:ln>
          <a:effectLst/>
        </p:spPr>
        <p:txBody>
          <a:bodyPr/>
          <a:lstStyle/>
          <a:p>
            <a:pPr fontAlgn="auto">
              <a:spcBef>
                <a:spcPts val="0"/>
              </a:spcBef>
              <a:spcAft>
                <a:spcPts val="0"/>
              </a:spcAft>
              <a:defRPr/>
            </a:pPr>
            <a:endParaRPr lang="en-US" sz="1000" kern="0" dirty="0">
              <a:solidFill>
                <a:sysClr val="windowText" lastClr="000000"/>
              </a:solidFill>
              <a:latin typeface="Calibri"/>
              <a:cs typeface="+mn-cs"/>
            </a:endParaRPr>
          </a:p>
        </p:txBody>
      </p:sp>
      <p:sp>
        <p:nvSpPr>
          <p:cNvPr id="47" name="Text Box 76" descr="© INSCALE GmbH, 26.05.2010&#10;http://www.presentationload.com/"/>
          <p:cNvSpPr txBox="1">
            <a:spLocks noChangeArrowheads="1"/>
          </p:cNvSpPr>
          <p:nvPr/>
        </p:nvSpPr>
        <p:spPr bwMode="gray">
          <a:xfrm>
            <a:off x="5583598" y="2401328"/>
            <a:ext cx="1201253" cy="630009"/>
          </a:xfrm>
          <a:prstGeom prst="rect">
            <a:avLst/>
          </a:prstGeom>
          <a:noFill/>
          <a:ln w="9525">
            <a:noFill/>
            <a:miter lim="800000"/>
            <a:headEnd/>
            <a:tailEnd/>
          </a:ln>
          <a:effectLst/>
        </p:spPr>
        <p:txBody>
          <a:bodyPr tIns="64800"/>
          <a:lstStyle/>
          <a:p>
            <a:pPr defTabSz="457200" fontAlgn="auto">
              <a:spcBef>
                <a:spcPts val="0"/>
              </a:spcBef>
              <a:spcAft>
                <a:spcPct val="40000"/>
              </a:spcAft>
              <a:defRPr/>
            </a:pPr>
            <a:r>
              <a:rPr lang="en-US" sz="1000" kern="0" noProof="1">
                <a:solidFill>
                  <a:sysClr val="windowText" lastClr="000000"/>
                </a:solidFill>
                <a:latin typeface="Calibri"/>
                <a:cs typeface="+mn-cs"/>
              </a:rPr>
              <a:t>10/1: SAR letter to new Age-ins</a:t>
            </a:r>
          </a:p>
        </p:txBody>
      </p:sp>
      <p:sp>
        <p:nvSpPr>
          <p:cNvPr id="25" name="TextBox 24"/>
          <p:cNvSpPr txBox="1"/>
          <p:nvPr/>
        </p:nvSpPr>
        <p:spPr>
          <a:xfrm>
            <a:off x="434058" y="4225697"/>
            <a:ext cx="3054519" cy="1569660"/>
          </a:xfrm>
          <a:prstGeom prst="rect">
            <a:avLst/>
          </a:prstGeom>
          <a:solidFill>
            <a:srgbClr val="FFC000"/>
          </a:solidFill>
        </p:spPr>
        <p:txBody>
          <a:bodyPr wrap="square" rtlCol="0">
            <a:spAutoFit/>
          </a:bodyPr>
          <a:lstStyle/>
          <a:p>
            <a:pPr fontAlgn="auto">
              <a:spcBef>
                <a:spcPts val="0"/>
              </a:spcBef>
              <a:spcAft>
                <a:spcPts val="0"/>
              </a:spcAft>
            </a:pPr>
            <a:r>
              <a:rPr lang="en-US" sz="1600" b="1" dirty="0">
                <a:solidFill>
                  <a:prstClr val="black"/>
                </a:solidFill>
                <a:latin typeface="Calibri"/>
                <a:cs typeface="+mn-cs"/>
              </a:rPr>
              <a:t>NOTE</a:t>
            </a:r>
            <a:r>
              <a:rPr lang="en-US" sz="1600" dirty="0">
                <a:solidFill>
                  <a:prstClr val="black"/>
                </a:solidFill>
                <a:latin typeface="Calibri"/>
                <a:cs typeface="+mn-cs"/>
              </a:rPr>
              <a:t>: Service area reduction should not be discussed until Evolent advises.  </a:t>
            </a:r>
          </a:p>
          <a:p>
            <a:pPr fontAlgn="auto">
              <a:spcBef>
                <a:spcPts val="0"/>
              </a:spcBef>
              <a:spcAft>
                <a:spcPts val="0"/>
              </a:spcAft>
            </a:pPr>
            <a:r>
              <a:rPr lang="en-US" sz="1600" dirty="0">
                <a:solidFill>
                  <a:prstClr val="black"/>
                </a:solidFill>
                <a:latin typeface="Calibri"/>
                <a:cs typeface="+mn-cs"/>
              </a:rPr>
              <a:t>Once the reduction is ok to discuss additional talking points will be released</a:t>
            </a:r>
          </a:p>
        </p:txBody>
      </p:sp>
    </p:spTree>
    <p:extLst>
      <p:ext uri="{BB962C8B-B14F-4D97-AF65-F5344CB8AC3E}">
        <p14:creationId xmlns:p14="http://schemas.microsoft.com/office/powerpoint/2010/main" val="2388283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white">
          <a:xfrm>
            <a:off x="518615" y="218364"/>
            <a:ext cx="7884850" cy="1046400"/>
          </a:xfrm>
          <a:prstGeom prst="rect">
            <a:avLst/>
          </a:prstGeom>
        </p:spPr>
        <p:txBody>
          <a:bodyPr vert="horz" lIns="91440" tIns="45720" rIns="91440" bIns="45720" rtlCol="0" anchor="t">
            <a:normAutofit/>
          </a:bodyPr>
          <a:lstStyle>
            <a:lvl1pPr marL="0" indent="0" algn="l" defTabSz="457200" rtl="0" eaLnBrk="1" latinLnBrk="0" hangingPunct="1">
              <a:spcBef>
                <a:spcPct val="0"/>
              </a:spcBef>
              <a:buNone/>
              <a:tabLst/>
              <a:defRPr sz="3200" b="1" i="0" kern="1200" baseline="0">
                <a:solidFill>
                  <a:srgbClr val="002664"/>
                </a:solidFill>
                <a:latin typeface="Arial Bold"/>
                <a:ea typeface="+mj-ea"/>
                <a:cs typeface="Arial Bold"/>
              </a:defRPr>
            </a:lvl1pPr>
          </a:lstStyle>
          <a:p>
            <a:pPr fontAlgn="auto">
              <a:spcAft>
                <a:spcPts val="0"/>
              </a:spcAft>
            </a:pPr>
            <a:r>
              <a:rPr lang="en-US" altLang="en-US" sz="2800" dirty="0"/>
              <a:t>Tools</a:t>
            </a:r>
            <a:endParaRPr lang="en-US" sz="2800" dirty="0"/>
          </a:p>
        </p:txBody>
      </p:sp>
      <p:sp>
        <p:nvSpPr>
          <p:cNvPr id="4" name="TextBox 3"/>
          <p:cNvSpPr txBox="1"/>
          <p:nvPr/>
        </p:nvSpPr>
        <p:spPr>
          <a:xfrm>
            <a:off x="173865" y="981273"/>
            <a:ext cx="3695949" cy="4708981"/>
          </a:xfrm>
          <a:prstGeom prst="rect">
            <a:avLst/>
          </a:prstGeom>
          <a:noFill/>
        </p:spPr>
        <p:txBody>
          <a:bodyPr wrap="square" rtlCol="0">
            <a:spAutoFit/>
          </a:bodyPr>
          <a:lstStyle/>
          <a:p>
            <a:pPr marL="342900" indent="-342900" defTabSz="457200" fontAlgn="auto">
              <a:spcAft>
                <a:spcPts val="0"/>
              </a:spcAft>
              <a:buFont typeface="Arial" panose="020B0604020202020204" pitchFamily="34" charset="0"/>
              <a:buChar char="•"/>
            </a:pPr>
            <a:r>
              <a:rPr lang="en-US" sz="2200" b="1" dirty="0">
                <a:solidFill>
                  <a:srgbClr val="002664"/>
                </a:solidFill>
                <a:latin typeface="Arial Bold"/>
                <a:cs typeface="Arial Bold"/>
              </a:rPr>
              <a:t>Patient Assessment Forms (PAFs) reflect the patient’s known and potential new conditions.</a:t>
            </a:r>
          </a:p>
          <a:p>
            <a:pPr marL="342900" indent="-342900" defTabSz="457200" fontAlgn="auto">
              <a:spcAft>
                <a:spcPts val="0"/>
              </a:spcAft>
              <a:buFont typeface="Arial" panose="020B0604020202020204" pitchFamily="34" charset="0"/>
              <a:buChar char="•"/>
            </a:pPr>
            <a:endParaRPr lang="en-US" sz="1800" b="1" dirty="0">
              <a:solidFill>
                <a:srgbClr val="002664"/>
              </a:solidFill>
              <a:latin typeface="Arial Bold"/>
              <a:cs typeface="Arial Bold"/>
            </a:endParaRPr>
          </a:p>
          <a:p>
            <a:pPr marL="342900" indent="-342900" defTabSz="457200" fontAlgn="auto">
              <a:spcAft>
                <a:spcPts val="0"/>
              </a:spcAft>
              <a:buFont typeface="Arial" panose="020B0604020202020204" pitchFamily="34" charset="0"/>
              <a:buChar char="•"/>
            </a:pPr>
            <a:r>
              <a:rPr lang="en-US" sz="2200" b="1" dirty="0">
                <a:solidFill>
                  <a:srgbClr val="002664"/>
                </a:solidFill>
                <a:latin typeface="Arial Bold"/>
                <a:cs typeface="Arial Bold"/>
              </a:rPr>
              <a:t>Patient specific data on PAF worksheet is based on recent claims and historical data.</a:t>
            </a:r>
          </a:p>
          <a:p>
            <a:pPr marL="342900" indent="-342900" defTabSz="457200" fontAlgn="auto">
              <a:spcAft>
                <a:spcPts val="0"/>
              </a:spcAft>
              <a:buFont typeface="Arial" panose="020B0604020202020204" pitchFamily="34" charset="0"/>
              <a:buChar char="•"/>
            </a:pPr>
            <a:endParaRPr lang="en-US" sz="1800" b="1" dirty="0">
              <a:solidFill>
                <a:srgbClr val="002664"/>
              </a:solidFill>
              <a:latin typeface="Arial Bold"/>
              <a:cs typeface="Arial Bold"/>
            </a:endParaRPr>
          </a:p>
          <a:p>
            <a:pPr marL="342900" indent="-342900" defTabSz="457200" fontAlgn="auto">
              <a:spcBef>
                <a:spcPts val="0"/>
              </a:spcBef>
              <a:spcAft>
                <a:spcPts val="0"/>
              </a:spcAft>
              <a:buFont typeface="Arial" panose="020B0604020202020204" pitchFamily="34" charset="0"/>
              <a:buChar char="•"/>
            </a:pPr>
            <a:r>
              <a:rPr lang="en-US" sz="2200" b="1" dirty="0">
                <a:solidFill>
                  <a:srgbClr val="002060"/>
                </a:solidFill>
                <a:latin typeface="Arial" panose="020B0604020202020204" pitchFamily="34" charset="0"/>
                <a:cs typeface="Arial" panose="020B0604020202020204" pitchFamily="34" charset="0"/>
              </a:rPr>
              <a:t>Forms may contain a Proactive Care section on the second page.</a:t>
            </a:r>
            <a:endParaRPr lang="en-US" sz="2200" b="1" dirty="0">
              <a:solidFill>
                <a:srgbClr val="002664"/>
              </a:solidFill>
              <a:latin typeface="Arial Bold"/>
              <a:cs typeface="Arial Bold"/>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814" y="434158"/>
            <a:ext cx="4636683" cy="5772824"/>
          </a:xfrm>
          <a:prstGeom prst="rect">
            <a:avLst/>
          </a:prstGeom>
        </p:spPr>
      </p:pic>
    </p:spTree>
    <p:extLst>
      <p:ext uri="{BB962C8B-B14F-4D97-AF65-F5344CB8AC3E}">
        <p14:creationId xmlns:p14="http://schemas.microsoft.com/office/powerpoint/2010/main" val="984459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What is Appropriate RAF Coding?</a:t>
            </a:r>
          </a:p>
        </p:txBody>
      </p:sp>
      <p:graphicFrame>
        <p:nvGraphicFramePr>
          <p:cNvPr id="7" name="Diagram 6"/>
          <p:cNvGraphicFramePr/>
          <p:nvPr>
            <p:extLst/>
          </p:nvPr>
        </p:nvGraphicFramePr>
        <p:xfrm>
          <a:off x="360609" y="968865"/>
          <a:ext cx="8169030" cy="4937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a:spLocks noGrp="1"/>
          </p:cNvSpPr>
          <p:nvPr>
            <p:ph idx="1"/>
          </p:nvPr>
        </p:nvSpPr>
        <p:spPr>
          <a:xfrm>
            <a:off x="457200" y="1236373"/>
            <a:ext cx="8229600" cy="4554828"/>
          </a:xfrm>
        </p:spPr>
        <p:txBody>
          <a:bodyPr/>
          <a:lstStyle/>
          <a:p>
            <a:pPr marL="0" indent="0">
              <a:buNone/>
            </a:pPr>
            <a:r>
              <a:rPr lang="en-US" sz="2400" dirty="0">
                <a:latin typeface="Arial" panose="020B0604020202020204" pitchFamily="34" charset="0"/>
                <a:cs typeface="Arial" panose="020B0604020202020204" pitchFamily="34" charset="0"/>
              </a:rPr>
              <a:t>RAF Coding on a PAF (Patient Assessment Form) is a four step process:</a:t>
            </a:r>
          </a:p>
          <a:p>
            <a:endParaRPr lang="en-US" dirty="0"/>
          </a:p>
        </p:txBody>
      </p:sp>
      <p:pic>
        <p:nvPicPr>
          <p:cNvPr id="8" name="Picture 7" descr="C:\Users\cegan\Documents\Marketing &amp; Biz Dev\Brand\Icons\All Icons 2_7_13\Outpatient_with_doctor.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861363" y="2620845"/>
            <a:ext cx="677490" cy="5723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1" descr="C:\Users\cegan\Documents\Marketing &amp; Biz Dev\Brand\Icons\All Icons 2_7_13\Medical_Record.png"/>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3329354" y="2339434"/>
            <a:ext cx="265509" cy="3309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C:\Users\jchan\Downloads\PNGs\PNGs\Blue_Purple\Self-Assessment_b.png"/>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a:off x="7473621" y="2684191"/>
            <a:ext cx="405310" cy="4068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5022761"/>
            <a:ext cx="8072439" cy="707886"/>
          </a:xfrm>
          <a:prstGeom prst="rect">
            <a:avLst/>
          </a:prstGeom>
          <a:noFill/>
        </p:spPr>
        <p:txBody>
          <a:bodyPr wrap="square" rtlCol="0">
            <a:spAutoFit/>
          </a:bodyPr>
          <a:lstStyle/>
          <a:p>
            <a:pPr defTabSz="457200" fontAlgn="auto">
              <a:spcBef>
                <a:spcPts val="0"/>
              </a:spcBef>
              <a:spcAft>
                <a:spcPts val="0"/>
              </a:spcAft>
            </a:pPr>
            <a:r>
              <a:rPr lang="en-US" sz="2000" dirty="0">
                <a:solidFill>
                  <a:srgbClr val="002060"/>
                </a:solidFill>
                <a:latin typeface="Arial" panose="020B0604020202020204" pitchFamily="34" charset="0"/>
                <a:cs typeface="Arial" panose="020B0604020202020204" pitchFamily="34" charset="0"/>
              </a:rPr>
              <a:t>Note: Home visits are available for homebound members. Contact </a:t>
            </a:r>
            <a:r>
              <a:rPr lang="en-US" sz="2000" dirty="0">
                <a:solidFill>
                  <a:prstClr val="black"/>
                </a:solidFill>
                <a:latin typeface="Arial" panose="020B0604020202020204" pitchFamily="34" charset="0"/>
                <a:cs typeface="Arial" panose="020B0604020202020204" pitchFamily="34" charset="0"/>
                <a:hlinkClick r:id="rId10"/>
              </a:rPr>
              <a:t>RAFworksheet@evolenthealth.com</a:t>
            </a:r>
            <a:r>
              <a:rPr lang="en-US" sz="2000" dirty="0">
                <a:solidFill>
                  <a:prstClr val="black"/>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for more information.</a:t>
            </a:r>
          </a:p>
        </p:txBody>
      </p:sp>
    </p:spTree>
    <p:extLst>
      <p:ext uri="{BB962C8B-B14F-4D97-AF65-F5344CB8AC3E}">
        <p14:creationId xmlns:p14="http://schemas.microsoft.com/office/powerpoint/2010/main" val="2064340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538"/>
            <a:ext cx="8229600" cy="2070538"/>
          </a:xfrm>
        </p:spPr>
        <p:txBody>
          <a:bodyPr>
            <a:normAutofit/>
          </a:bodyPr>
          <a:lstStyle/>
          <a:p>
            <a:r>
              <a:rPr lang="en-US" dirty="0"/>
              <a:t/>
            </a:r>
            <a:br>
              <a:rPr lang="en-US" dirty="0"/>
            </a:br>
            <a:r>
              <a:rPr lang="en-US" dirty="0"/>
              <a:t> </a:t>
            </a:r>
            <a:br>
              <a:rPr lang="en-US" dirty="0"/>
            </a:br>
            <a:endParaRPr lang="en-US" dirty="0"/>
          </a:p>
        </p:txBody>
      </p:sp>
      <p:sp>
        <p:nvSpPr>
          <p:cNvPr id="3" name="Content Placeholder 2"/>
          <p:cNvSpPr>
            <a:spLocks noGrp="1"/>
          </p:cNvSpPr>
          <p:nvPr>
            <p:ph idx="1"/>
          </p:nvPr>
        </p:nvSpPr>
        <p:spPr>
          <a:xfrm>
            <a:off x="457199" y="1109441"/>
            <a:ext cx="8372901" cy="4759096"/>
          </a:xfrm>
        </p:spPr>
        <p:txBody>
          <a:bodyPr>
            <a:normAutofit lnSpcReduction="10000"/>
          </a:bodyPr>
          <a:lstStyle/>
          <a:p>
            <a:pPr marL="514350" lvl="0" indent="-514350">
              <a:buFont typeface="+mj-lt"/>
              <a:buAutoNum type="arabicPeriod"/>
            </a:pPr>
            <a:r>
              <a:rPr lang="en-US" sz="2400" dirty="0">
                <a:latin typeface="Arial" panose="020B0604020202020204" pitchFamily="34" charset="0"/>
                <a:cs typeface="Arial" panose="020B0604020202020204" pitchFamily="34" charset="0"/>
              </a:rPr>
              <a:t>Conduct RAF Assessment once per year during a </a:t>
            </a:r>
            <a:r>
              <a:rPr lang="en-US" sz="2400" dirty="0">
                <a:solidFill>
                  <a:srgbClr val="002060"/>
                </a:solidFill>
                <a:latin typeface="Arial" panose="020B0604020202020204" pitchFamily="34" charset="0"/>
                <a:cs typeface="Arial" panose="020B0604020202020204" pitchFamily="34" charset="0"/>
              </a:rPr>
              <a:t>face-to-face encounter</a:t>
            </a:r>
          </a:p>
          <a:p>
            <a:pPr marL="514350" indent="-514350">
              <a:buFont typeface="+mj-lt"/>
              <a:buAutoNum type="arabicPeriod"/>
            </a:pPr>
            <a:r>
              <a:rPr lang="en-US" sz="2400" dirty="0"/>
              <a:t>Document treatment and plan for each condition addressed in the medical record</a:t>
            </a:r>
          </a:p>
          <a:p>
            <a:pPr marL="514350" indent="-514350">
              <a:buFont typeface="+mj-lt"/>
              <a:buAutoNum type="arabicPeriod"/>
            </a:pPr>
            <a:r>
              <a:rPr lang="en-US" sz="2400" dirty="0"/>
              <a:t>Bill all conditions addressed in the encounter</a:t>
            </a:r>
          </a:p>
          <a:p>
            <a:pPr marL="914400" lvl="1" indent="-514350"/>
            <a:r>
              <a:rPr lang="en-US" sz="2000" dirty="0">
                <a:solidFill>
                  <a:schemeClr val="accent6"/>
                </a:solidFill>
              </a:rPr>
              <a:t>Work with the Practice’s Billing Vendor if the practice is limited in submitting less than </a:t>
            </a:r>
            <a:r>
              <a:rPr lang="en-US" sz="2000" u="sng" dirty="0">
                <a:solidFill>
                  <a:schemeClr val="accent6"/>
                </a:solidFill>
              </a:rPr>
              <a:t>all</a:t>
            </a:r>
            <a:r>
              <a:rPr lang="en-US" sz="2000" dirty="0">
                <a:solidFill>
                  <a:schemeClr val="accent6"/>
                </a:solidFill>
              </a:rPr>
              <a:t> of a patient’s conditions</a:t>
            </a:r>
          </a:p>
          <a:p>
            <a:pPr marL="514350" indent="-514350">
              <a:buFont typeface="+mj-lt"/>
              <a:buAutoNum type="arabicPeriod"/>
            </a:pPr>
            <a:r>
              <a:rPr lang="en-US" sz="2400" dirty="0"/>
              <a:t>Complete the PAF Worksheet</a:t>
            </a:r>
          </a:p>
          <a:p>
            <a:pPr marL="914400" lvl="1" indent="-514350">
              <a:buFont typeface="Arial" panose="020B0604020202020204" pitchFamily="34" charset="0"/>
              <a:buChar char="•"/>
            </a:pPr>
            <a:r>
              <a:rPr lang="en-US" sz="2200" dirty="0"/>
              <a:t>Sign the Worksheet (mandatory)</a:t>
            </a:r>
          </a:p>
          <a:p>
            <a:pPr marL="514350" indent="-514350">
              <a:buFont typeface="+mj-lt"/>
              <a:buAutoNum type="arabicPeriod"/>
            </a:pPr>
            <a:r>
              <a:rPr lang="en-US" sz="2400" dirty="0"/>
              <a:t>Send completed Worksheet to MedStar Medicare Choice via:</a:t>
            </a:r>
          </a:p>
          <a:p>
            <a:pPr marL="914400" lvl="1" indent="-514350">
              <a:buFont typeface="Arial" panose="020B0604020202020204" pitchFamily="34" charset="0"/>
              <a:buChar char="•"/>
            </a:pPr>
            <a:r>
              <a:rPr lang="en-US" sz="2200" u="sng" dirty="0"/>
              <a:t>Fax</a:t>
            </a:r>
            <a:r>
              <a:rPr lang="en-US" sz="2200" dirty="0"/>
              <a:t> 202.379.7826</a:t>
            </a:r>
          </a:p>
          <a:p>
            <a:pPr marL="914400" lvl="1" indent="-514350">
              <a:buFont typeface="Arial" panose="020B0604020202020204" pitchFamily="34" charset="0"/>
              <a:buChar char="•"/>
            </a:pPr>
            <a:r>
              <a:rPr lang="en-US" sz="2200" u="sng" dirty="0"/>
              <a:t>Scan/Email</a:t>
            </a:r>
            <a:r>
              <a:rPr lang="en-US" sz="2200" dirty="0"/>
              <a:t> to RAFworksheet@evolenthealth.com</a:t>
            </a:r>
          </a:p>
          <a:p>
            <a:pPr marL="0" indent="0">
              <a:buNone/>
            </a:pPr>
            <a:endParaRPr lang="en-US" sz="2400" dirty="0"/>
          </a:p>
          <a:p>
            <a:pPr marL="0" indent="0">
              <a:buNone/>
            </a:pPr>
            <a:endParaRPr lang="en-US" sz="2400" dirty="0"/>
          </a:p>
        </p:txBody>
      </p:sp>
      <p:sp>
        <p:nvSpPr>
          <p:cNvPr id="6" name="Title 3"/>
          <p:cNvSpPr txBox="1">
            <a:spLocks/>
          </p:cNvSpPr>
          <p:nvPr/>
        </p:nvSpPr>
        <p:spPr bwMode="white">
          <a:xfrm>
            <a:off x="457200" y="149274"/>
            <a:ext cx="8229600" cy="794528"/>
          </a:xfrm>
          <a:prstGeom prst="rect">
            <a:avLst/>
          </a:prstGeom>
          <a:noFill/>
          <a:ln>
            <a:noFill/>
          </a:ln>
          <a:effectLst/>
        </p:spPr>
        <p:txBody>
          <a:bodyPr vert="horz" wrap="square" lIns="91440" tIns="45720" rIns="91440" bIns="45720" numCol="1" rtlCol="0" anchor="ctr" anchorCtr="0" compatLnSpc="1">
            <a:prstTxWarp prst="textNoShape">
              <a:avLst/>
            </a:prstTxWarp>
            <a:normAutofit/>
          </a:bodyPr>
          <a:lstStyle>
            <a:lvl1pPr marL="0" indent="0" algn="l" defTabSz="457200" rtl="0" eaLnBrk="1" latinLnBrk="0" hangingPunct="1">
              <a:spcBef>
                <a:spcPct val="0"/>
              </a:spcBef>
              <a:buNone/>
              <a:tabLst/>
              <a:defRPr sz="3200" b="1" i="0" kern="1200">
                <a:solidFill>
                  <a:srgbClr val="002664"/>
                </a:solidFill>
                <a:latin typeface="Arial Bold"/>
                <a:ea typeface="+mj-ea"/>
                <a:cs typeface="Arial Bold"/>
              </a:defRPr>
            </a:lvl1pPr>
          </a:lstStyle>
          <a:p>
            <a:pPr fontAlgn="auto">
              <a:spcAft>
                <a:spcPts val="0"/>
              </a:spcAft>
            </a:pPr>
            <a:r>
              <a:rPr lang="en-US" sz="2800" dirty="0"/>
              <a:t>Ask of Providers – RAF</a:t>
            </a:r>
          </a:p>
        </p:txBody>
      </p:sp>
    </p:spTree>
    <p:extLst>
      <p:ext uri="{BB962C8B-B14F-4D97-AF65-F5344CB8AC3E}">
        <p14:creationId xmlns:p14="http://schemas.microsoft.com/office/powerpoint/2010/main" val="3419191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953000"/>
          </a:xfrm>
        </p:spPr>
        <p:txBody>
          <a:bodyPr/>
          <a:lstStyle/>
          <a:p>
            <a:r>
              <a:rPr lang="en-US" sz="2000" dirty="0"/>
              <a:t>99429 is billed as an enhanced annual exam</a:t>
            </a:r>
          </a:p>
          <a:p>
            <a:r>
              <a:rPr lang="en-US" sz="2000" dirty="0"/>
              <a:t>If a patient comes in with a sickness, 99429 can be billed in conjunction with the office visit, e.g.</a:t>
            </a:r>
          </a:p>
          <a:p>
            <a:pPr lvl="1"/>
            <a:r>
              <a:rPr lang="en-US" sz="1800" dirty="0"/>
              <a:t>99213 for an office visit and 99429 for the RAF visit</a:t>
            </a:r>
          </a:p>
          <a:p>
            <a:pPr lvl="1"/>
            <a:r>
              <a:rPr lang="en-US" sz="1800" dirty="0"/>
              <a:t>Notes</a:t>
            </a:r>
          </a:p>
          <a:p>
            <a:pPr lvl="2"/>
            <a:r>
              <a:rPr lang="en-US" sz="1600" dirty="0"/>
              <a:t>Other codes will require the patient to pay a copay</a:t>
            </a:r>
          </a:p>
          <a:p>
            <a:pPr lvl="2"/>
            <a:r>
              <a:rPr lang="en-US" sz="1600" dirty="0"/>
              <a:t>A modifier 25 is not required</a:t>
            </a:r>
          </a:p>
          <a:p>
            <a:r>
              <a:rPr lang="en-US" sz="2000" dirty="0"/>
              <a:t>For RAF visits, use 99429 instead of a G code</a:t>
            </a:r>
          </a:p>
          <a:p>
            <a:r>
              <a:rPr lang="en-US" sz="2000" dirty="0"/>
              <a:t>Support for RAF</a:t>
            </a:r>
          </a:p>
          <a:p>
            <a:pPr lvl="1"/>
            <a:r>
              <a:rPr lang="en-US" sz="1800" dirty="0"/>
              <a:t>RAF Questions: 855.222.1041</a:t>
            </a:r>
          </a:p>
          <a:p>
            <a:pPr lvl="1"/>
            <a:r>
              <a:rPr lang="en-US" sz="1800" dirty="0"/>
              <a:t>General billing questions: Provider Services: 855.222.1042</a:t>
            </a:r>
          </a:p>
        </p:txBody>
      </p:sp>
      <p:sp>
        <p:nvSpPr>
          <p:cNvPr id="3" name="Title 2"/>
          <p:cNvSpPr>
            <a:spLocks noGrp="1"/>
          </p:cNvSpPr>
          <p:nvPr>
            <p:ph type="title"/>
          </p:nvPr>
        </p:nvSpPr>
        <p:spPr>
          <a:xfrm>
            <a:off x="457200" y="274638"/>
            <a:ext cx="8229600" cy="944562"/>
          </a:xfrm>
        </p:spPr>
        <p:txBody>
          <a:bodyPr>
            <a:normAutofit/>
          </a:bodyPr>
          <a:lstStyle/>
          <a:p>
            <a:r>
              <a:rPr lang="en-US" sz="2800" dirty="0"/>
              <a:t>Coding Variations</a:t>
            </a:r>
          </a:p>
        </p:txBody>
      </p:sp>
    </p:spTree>
    <p:extLst>
      <p:ext uri="{BB962C8B-B14F-4D97-AF65-F5344CB8AC3E}">
        <p14:creationId xmlns:p14="http://schemas.microsoft.com/office/powerpoint/2010/main" val="3322273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Payment for Providers</a:t>
            </a:r>
            <a:endParaRPr lang="en-US" dirty="0"/>
          </a:p>
        </p:txBody>
      </p:sp>
      <p:sp>
        <p:nvSpPr>
          <p:cNvPr id="3" name="Content Placeholder 2"/>
          <p:cNvSpPr>
            <a:spLocks noGrp="1"/>
          </p:cNvSpPr>
          <p:nvPr>
            <p:ph idx="1"/>
          </p:nvPr>
        </p:nvSpPr>
        <p:spPr>
          <a:xfrm>
            <a:off x="457200" y="1270000"/>
            <a:ext cx="8229600" cy="4673600"/>
          </a:xfrm>
        </p:spPr>
        <p:txBody>
          <a:bodyPr>
            <a:normAutofit fontScale="62500" lnSpcReduction="20000"/>
          </a:bodyPr>
          <a:lstStyle/>
          <a:p>
            <a:pPr marL="0" indent="0">
              <a:buNone/>
            </a:pPr>
            <a:r>
              <a:rPr lang="en-US" sz="4000" dirty="0"/>
              <a:t>Providers receive payment/are reimbursed by</a:t>
            </a:r>
          </a:p>
          <a:p>
            <a:pPr marL="742950" indent="-742950">
              <a:buFont typeface="+mj-lt"/>
              <a:buAutoNum type="arabicPeriod"/>
            </a:pPr>
            <a:r>
              <a:rPr lang="en-US" sz="3600" dirty="0"/>
              <a:t>Conducting an appointment;</a:t>
            </a:r>
          </a:p>
          <a:p>
            <a:pPr marL="742950" indent="-742950">
              <a:buFont typeface="+mj-lt"/>
              <a:buAutoNum type="arabicPeriod"/>
            </a:pPr>
            <a:r>
              <a:rPr lang="en-US" sz="3600" dirty="0"/>
              <a:t>Submitting the completed PAF worksheet; and</a:t>
            </a:r>
          </a:p>
          <a:p>
            <a:pPr marL="742950" indent="-742950">
              <a:buFont typeface="+mj-lt"/>
              <a:buAutoNum type="arabicPeriod"/>
            </a:pPr>
            <a:r>
              <a:rPr lang="en-US" sz="3600" dirty="0"/>
              <a:t>Billing the office visit with CPT Code 99429</a:t>
            </a:r>
          </a:p>
          <a:p>
            <a:endParaRPr lang="en-US" sz="3600" dirty="0"/>
          </a:p>
          <a:p>
            <a:r>
              <a:rPr lang="en-US" sz="3600" dirty="0"/>
              <a:t>Reimbursement for the visit and submission of the accurately completed PAF worksheet is $200.00</a:t>
            </a:r>
          </a:p>
          <a:p>
            <a:r>
              <a:rPr lang="en-US" sz="3600" dirty="0"/>
              <a:t>Copayment, coinsurance and deductible amounts, if any, are waived for these visits</a:t>
            </a:r>
          </a:p>
          <a:p>
            <a:endParaRPr lang="en-US" sz="3700" dirty="0"/>
          </a:p>
          <a:p>
            <a:r>
              <a:rPr lang="en-US" sz="3700" dirty="0"/>
              <a:t>0.5 CME Credits are available for viewing the RAF education video</a:t>
            </a:r>
          </a:p>
          <a:p>
            <a:pPr lvl="1"/>
            <a:r>
              <a:rPr lang="en-US" sz="2900" dirty="0"/>
              <a:t>MedStarProviderNetwork.org</a:t>
            </a:r>
          </a:p>
        </p:txBody>
      </p:sp>
    </p:spTree>
    <p:extLst>
      <p:ext uri="{BB962C8B-B14F-4D97-AF65-F5344CB8AC3E}">
        <p14:creationId xmlns:p14="http://schemas.microsoft.com/office/powerpoint/2010/main" val="3246884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white">
          <a:xfrm>
            <a:off x="457200" y="274638"/>
            <a:ext cx="8229600" cy="963612"/>
          </a:xfrm>
          <a:prstGeom prst="rect">
            <a:avLst/>
          </a:prstGeom>
        </p:spPr>
        <p:txBody>
          <a:bodyPr vert="horz" lIns="91440" tIns="45720" rIns="91440" bIns="45720" rtlCol="0" anchor="t">
            <a:noAutofit/>
          </a:bodyPr>
          <a:lstStyle>
            <a:lvl1pPr marL="0" indent="0" algn="l" defTabSz="457200" rtl="0" eaLnBrk="1" latinLnBrk="0" hangingPunct="1">
              <a:spcBef>
                <a:spcPct val="0"/>
              </a:spcBef>
              <a:buNone/>
              <a:tabLst/>
              <a:defRPr sz="3200" b="1" i="0" kern="1200">
                <a:solidFill>
                  <a:srgbClr val="002664"/>
                </a:solidFill>
                <a:latin typeface="Arial Bold"/>
                <a:ea typeface="+mj-ea"/>
                <a:cs typeface="Arial Bold"/>
              </a:defRPr>
            </a:lvl1pPr>
          </a:lstStyle>
          <a:p>
            <a:pPr fontAlgn="auto">
              <a:spcAft>
                <a:spcPts val="0"/>
              </a:spcAft>
            </a:pPr>
            <a:r>
              <a:rPr lang="en-US" altLang="en-US" sz="2400" dirty="0"/>
              <a:t> </a:t>
            </a:r>
            <a:r>
              <a:rPr lang="en-US" altLang="en-US" sz="2800" dirty="0"/>
              <a:t>RAF and Proactive Care Together:</a:t>
            </a:r>
          </a:p>
          <a:p>
            <a:pPr fontAlgn="auto">
              <a:spcAft>
                <a:spcPts val="0"/>
              </a:spcAft>
            </a:pPr>
            <a:r>
              <a:rPr lang="en-US" altLang="en-US" sz="2800" i="1" dirty="0"/>
              <a:t>The Right Care for An Entire Population</a:t>
            </a:r>
            <a:endParaRPr lang="en-US" sz="2800" i="1" dirty="0"/>
          </a:p>
        </p:txBody>
      </p:sp>
      <p:sp>
        <p:nvSpPr>
          <p:cNvPr id="8" name="Rectangle 7"/>
          <p:cNvSpPr/>
          <p:nvPr/>
        </p:nvSpPr>
        <p:spPr>
          <a:xfrm>
            <a:off x="457200" y="1511895"/>
            <a:ext cx="8305800" cy="3647152"/>
          </a:xfrm>
          <a:prstGeom prst="rect">
            <a:avLst/>
          </a:prstGeom>
        </p:spPr>
        <p:txBody>
          <a:bodyPr>
            <a:spAutoFit/>
          </a:bodyPr>
          <a:lstStyle/>
          <a:p>
            <a:pPr marL="342900" indent="-342900" defTabSz="457200" fontAlgn="auto">
              <a:spcBef>
                <a:spcPts val="0"/>
              </a:spcBef>
              <a:spcAft>
                <a:spcPts val="600"/>
              </a:spcAft>
              <a:buFont typeface="Wingdings" panose="05000000000000000000" pitchFamily="2" charset="2"/>
              <a:buChar char="§"/>
              <a:defRPr/>
            </a:pPr>
            <a:r>
              <a:rPr lang="en-US" sz="2000" dirty="0">
                <a:solidFill>
                  <a:srgbClr val="002664"/>
                </a:solidFill>
                <a:latin typeface="Arial" panose="020B0604020202020204" pitchFamily="34" charset="0"/>
                <a:cs typeface="Arial" panose="020B0604020202020204" pitchFamily="34" charset="0"/>
              </a:rPr>
              <a:t>Leverage the RAF visit to provide opportunity for assessment and comprehensive care that closes gaps before they occur</a:t>
            </a:r>
          </a:p>
          <a:p>
            <a:pPr marL="342900" indent="-342900" defTabSz="457200" fontAlgn="auto">
              <a:spcBef>
                <a:spcPts val="0"/>
              </a:spcBef>
              <a:spcAft>
                <a:spcPts val="600"/>
              </a:spcAft>
              <a:buFont typeface="Wingdings" panose="05000000000000000000" pitchFamily="2" charset="2"/>
              <a:buChar char="§"/>
              <a:defRPr/>
            </a:pPr>
            <a:endParaRPr lang="en-US" sz="2000" dirty="0">
              <a:solidFill>
                <a:srgbClr val="002664"/>
              </a:solidFill>
              <a:latin typeface="Arial" panose="020B0604020202020204" pitchFamily="34" charset="0"/>
              <a:cs typeface="Arial" panose="020B0604020202020204" pitchFamily="34" charset="0"/>
            </a:endParaRPr>
          </a:p>
          <a:p>
            <a:pPr marL="342900" indent="-342900" defTabSz="457200" fontAlgn="auto">
              <a:spcBef>
                <a:spcPts val="0"/>
              </a:spcBef>
              <a:spcAft>
                <a:spcPts val="600"/>
              </a:spcAft>
              <a:buFont typeface="Wingdings" panose="05000000000000000000" pitchFamily="2" charset="2"/>
              <a:buChar char="§"/>
              <a:defRPr/>
            </a:pPr>
            <a:r>
              <a:rPr lang="en-US" sz="2000" dirty="0">
                <a:solidFill>
                  <a:srgbClr val="002664"/>
                </a:solidFill>
                <a:latin typeface="Arial" panose="020B0604020202020204" pitchFamily="34" charset="0"/>
                <a:cs typeface="Arial" panose="020B0604020202020204" pitchFamily="34" charset="0"/>
              </a:rPr>
              <a:t>Address a member’s gaps in care during the visit</a:t>
            </a:r>
          </a:p>
          <a:p>
            <a:pPr marL="342900" indent="-342900" defTabSz="457200" fontAlgn="auto">
              <a:spcBef>
                <a:spcPts val="0"/>
              </a:spcBef>
              <a:spcAft>
                <a:spcPts val="600"/>
              </a:spcAft>
              <a:buFont typeface="Wingdings" panose="05000000000000000000" pitchFamily="2" charset="2"/>
              <a:buChar char="§"/>
              <a:defRPr/>
            </a:pPr>
            <a:endParaRPr lang="en-US" sz="2000" dirty="0">
              <a:solidFill>
                <a:srgbClr val="002664"/>
              </a:solidFill>
              <a:latin typeface="Arial" panose="020B0604020202020204" pitchFamily="34" charset="0"/>
              <a:cs typeface="Arial" panose="020B0604020202020204" pitchFamily="34" charset="0"/>
            </a:endParaRPr>
          </a:p>
          <a:p>
            <a:pPr marL="342900" indent="-342900" defTabSz="457200" fontAlgn="auto">
              <a:spcBef>
                <a:spcPts val="0"/>
              </a:spcBef>
              <a:spcAft>
                <a:spcPts val="600"/>
              </a:spcAft>
              <a:buFont typeface="Wingdings" panose="05000000000000000000" pitchFamily="2" charset="2"/>
              <a:buChar char="§"/>
              <a:defRPr/>
            </a:pPr>
            <a:r>
              <a:rPr lang="en-US" sz="2000" dirty="0">
                <a:solidFill>
                  <a:srgbClr val="002664"/>
                </a:solidFill>
                <a:latin typeface="Arial" panose="020B0604020202020204" pitchFamily="34" charset="0"/>
                <a:cs typeface="Arial" panose="020B0604020202020204" pitchFamily="34" charset="0"/>
              </a:rPr>
              <a:t>RAF efforts improve the </a:t>
            </a:r>
            <a:r>
              <a:rPr lang="en-US" sz="2000" b="1" dirty="0">
                <a:solidFill>
                  <a:srgbClr val="002664"/>
                </a:solidFill>
                <a:latin typeface="Arial" panose="020B0604020202020204" pitchFamily="34" charset="0"/>
                <a:cs typeface="Arial" panose="020B0604020202020204" pitchFamily="34" charset="0"/>
              </a:rPr>
              <a:t>accuracy of patient inclusion in Star measure calculations</a:t>
            </a:r>
          </a:p>
          <a:p>
            <a:pPr marL="342900" indent="-342900" defTabSz="457200" fontAlgn="auto">
              <a:spcBef>
                <a:spcPts val="0"/>
              </a:spcBef>
              <a:spcAft>
                <a:spcPts val="600"/>
              </a:spcAft>
              <a:buFont typeface="Wingdings" panose="05000000000000000000" pitchFamily="2" charset="2"/>
              <a:buChar char="§"/>
              <a:defRPr/>
            </a:pPr>
            <a:endParaRPr lang="en-US" sz="2000" dirty="0">
              <a:solidFill>
                <a:srgbClr val="002664"/>
              </a:solidFill>
              <a:latin typeface="Arial" panose="020B0604020202020204" pitchFamily="34" charset="0"/>
              <a:cs typeface="Arial" panose="020B0604020202020204" pitchFamily="34" charset="0"/>
            </a:endParaRPr>
          </a:p>
          <a:p>
            <a:pPr marL="342900" indent="-342900" defTabSz="457200" fontAlgn="auto">
              <a:spcBef>
                <a:spcPts val="0"/>
              </a:spcBef>
              <a:spcAft>
                <a:spcPts val="600"/>
              </a:spcAft>
              <a:buFont typeface="Wingdings" panose="05000000000000000000" pitchFamily="2" charset="2"/>
              <a:buChar char="§"/>
              <a:defRPr/>
            </a:pPr>
            <a:endParaRPr lang="en-US" sz="2000" dirty="0">
              <a:solidFill>
                <a:srgbClr val="002664"/>
              </a:solidFill>
              <a:latin typeface="Arial" panose="020B0604020202020204" pitchFamily="34" charset="0"/>
              <a:cs typeface="Arial" panose="020B0604020202020204" pitchFamily="34" charset="0"/>
            </a:endParaRPr>
          </a:p>
          <a:p>
            <a:pPr marL="342900" indent="-342900" defTabSz="457200" fontAlgn="auto">
              <a:spcBef>
                <a:spcPts val="0"/>
              </a:spcBef>
              <a:spcAft>
                <a:spcPts val="600"/>
              </a:spcAft>
              <a:buFont typeface="Wingdings" panose="05000000000000000000" pitchFamily="2" charset="2"/>
              <a:buChar char="§"/>
              <a:defRPr/>
            </a:pPr>
            <a:endParaRPr lang="en-US" sz="1600" dirty="0">
              <a:solidFill>
                <a:srgbClr val="0026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722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305" y="2829434"/>
            <a:ext cx="7772400" cy="1799715"/>
          </a:xfrm>
        </p:spPr>
        <p:txBody>
          <a:bodyPr>
            <a:normAutofit/>
          </a:bodyPr>
          <a:lstStyle/>
          <a:p>
            <a:pPr algn="ctr"/>
            <a:r>
              <a:rPr lang="en-US" sz="3000" dirty="0"/>
              <a:t>SNP MOC (Model of Care)</a:t>
            </a:r>
          </a:p>
        </p:txBody>
      </p:sp>
    </p:spTree>
    <p:extLst>
      <p:ext uri="{BB962C8B-B14F-4D97-AF65-F5344CB8AC3E}">
        <p14:creationId xmlns:p14="http://schemas.microsoft.com/office/powerpoint/2010/main" val="3902550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Profile of a SNP Enrollee</a:t>
            </a:r>
          </a:p>
        </p:txBody>
      </p:sp>
      <p:sp>
        <p:nvSpPr>
          <p:cNvPr id="6" name="Content Placeholder 5"/>
          <p:cNvSpPr>
            <a:spLocks noGrp="1"/>
          </p:cNvSpPr>
          <p:nvPr>
            <p:ph idx="4294967295"/>
          </p:nvPr>
        </p:nvSpPr>
        <p:spPr>
          <a:xfrm>
            <a:off x="324196" y="1066800"/>
            <a:ext cx="7986086" cy="5105400"/>
          </a:xfrm>
        </p:spPr>
        <p:txBody>
          <a:bodyPr>
            <a:noAutofit/>
          </a:bodyPr>
          <a:lstStyle/>
          <a:p>
            <a:r>
              <a:rPr lang="en-US" sz="2000" dirty="0"/>
              <a:t>When compared with the general Medicare population, SNP enrollees are:</a:t>
            </a:r>
          </a:p>
          <a:p>
            <a:pPr lvl="1"/>
            <a:r>
              <a:rPr lang="en-US" sz="2000" dirty="0"/>
              <a:t>A larger share of the population in fair/poor health</a:t>
            </a:r>
          </a:p>
          <a:p>
            <a:pPr lvl="1"/>
            <a:r>
              <a:rPr lang="en-US" sz="2000" dirty="0"/>
              <a:t>Greater incidence of cognitive/mental impairments (58% v. 25%)</a:t>
            </a:r>
          </a:p>
          <a:p>
            <a:pPr lvl="1"/>
            <a:r>
              <a:rPr lang="en-US" sz="2000" dirty="0"/>
              <a:t>Greater incidence of functional impairments (44% vs. 26%)</a:t>
            </a:r>
          </a:p>
          <a:p>
            <a:pPr lvl="1"/>
            <a:r>
              <a:rPr lang="en-US" sz="2000" dirty="0"/>
              <a:t>Greater incidence of facility living (13% vs. 1%)</a:t>
            </a:r>
          </a:p>
          <a:p>
            <a:pPr lvl="1"/>
            <a:r>
              <a:rPr lang="en-US" sz="2000" dirty="0"/>
              <a:t>Higher hospitalization rates (26% vs. 18%)</a:t>
            </a:r>
          </a:p>
          <a:p>
            <a:pPr lvl="1"/>
            <a:r>
              <a:rPr lang="en-US" sz="2000" dirty="0"/>
              <a:t>1.8 times higher spending on average (~$14,000+)</a:t>
            </a:r>
          </a:p>
          <a:p>
            <a:pPr lvl="1"/>
            <a:r>
              <a:rPr lang="en-US" sz="2000" dirty="0"/>
              <a:t>More chronic conditions</a:t>
            </a:r>
          </a:p>
          <a:p>
            <a:pPr lvl="1"/>
            <a:r>
              <a:rPr lang="en-US" sz="2000" dirty="0"/>
              <a:t>More transitions of care</a:t>
            </a:r>
          </a:p>
          <a:p>
            <a:pPr lvl="1"/>
            <a:r>
              <a:rPr lang="en-US" sz="2000" dirty="0"/>
              <a:t>Higher proportion of low income, under 65 disabled, and minority beneficiaries</a:t>
            </a:r>
          </a:p>
        </p:txBody>
      </p:sp>
      <p:grpSp>
        <p:nvGrpSpPr>
          <p:cNvPr id="14" name="Group 13"/>
          <p:cNvGrpSpPr/>
          <p:nvPr/>
        </p:nvGrpSpPr>
        <p:grpSpPr>
          <a:xfrm>
            <a:off x="8080310" y="1026803"/>
            <a:ext cx="374397" cy="4854170"/>
            <a:chOff x="8080310" y="1026803"/>
            <a:chExt cx="374397" cy="4854170"/>
          </a:xfrm>
        </p:grpSpPr>
        <p:sp>
          <p:nvSpPr>
            <p:cNvPr id="11" name="Rectangle 10"/>
            <p:cNvSpPr/>
            <p:nvPr/>
          </p:nvSpPr>
          <p:spPr bwMode="gray">
            <a:xfrm>
              <a:off x="8080310" y="3203694"/>
              <a:ext cx="328678" cy="2157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auto">
                <a:spcBef>
                  <a:spcPts val="0"/>
                </a:spcBef>
                <a:spcAft>
                  <a:spcPts val="0"/>
                </a:spcAft>
              </a:pPr>
              <a:endParaRPr lang="en-US" sz="1200" dirty="0">
                <a:solidFill>
                  <a:srgbClr val="FFFFFF"/>
                </a:solidFill>
                <a:latin typeface="Calibri"/>
                <a:cs typeface="+mn-cs"/>
              </a:endParaRPr>
            </a:p>
          </p:txBody>
        </p:sp>
        <p:sp>
          <p:nvSpPr>
            <p:cNvPr id="12" name="Rectangle 11"/>
            <p:cNvSpPr/>
            <p:nvPr/>
          </p:nvSpPr>
          <p:spPr bwMode="gray">
            <a:xfrm>
              <a:off x="8310282" y="1026803"/>
              <a:ext cx="144425" cy="25926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auto">
                <a:spcBef>
                  <a:spcPts val="0"/>
                </a:spcBef>
                <a:spcAft>
                  <a:spcPts val="0"/>
                </a:spcAft>
              </a:pPr>
              <a:endParaRPr lang="en-US" sz="1200" dirty="0">
                <a:solidFill>
                  <a:srgbClr val="FFFFFF"/>
                </a:solidFill>
                <a:latin typeface="Calibri"/>
                <a:cs typeface="+mn-cs"/>
              </a:endParaRPr>
            </a:p>
          </p:txBody>
        </p:sp>
        <p:sp>
          <p:nvSpPr>
            <p:cNvPr id="13" name="Rectangle 12"/>
            <p:cNvSpPr/>
            <p:nvPr/>
          </p:nvSpPr>
          <p:spPr bwMode="gray">
            <a:xfrm>
              <a:off x="8080310" y="5580529"/>
              <a:ext cx="374397" cy="3004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auto">
                <a:spcBef>
                  <a:spcPts val="0"/>
                </a:spcBef>
                <a:spcAft>
                  <a:spcPts val="0"/>
                </a:spcAft>
              </a:pPr>
              <a:endParaRPr lang="en-US" sz="1200" dirty="0">
                <a:solidFill>
                  <a:srgbClr val="FFFFFF"/>
                </a:solidFill>
                <a:latin typeface="Calibri"/>
                <a:cs typeface="+mn-cs"/>
              </a:endParaRPr>
            </a:p>
          </p:txBody>
        </p:sp>
      </p:grpSp>
    </p:spTree>
    <p:extLst>
      <p:ext uri="{BB962C8B-B14F-4D97-AF65-F5344CB8AC3E}">
        <p14:creationId xmlns:p14="http://schemas.microsoft.com/office/powerpoint/2010/main" val="942370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t>Medicare Choice</a:t>
            </a:r>
            <a:br>
              <a:rPr lang="en-US" sz="2500" dirty="0"/>
            </a:br>
            <a:r>
              <a:rPr lang="en-US" sz="2500" dirty="0"/>
              <a:t>SNP MOC (Model of Care)</a:t>
            </a:r>
          </a:p>
        </p:txBody>
      </p:sp>
      <p:sp>
        <p:nvSpPr>
          <p:cNvPr id="3" name="Content Placeholder 2"/>
          <p:cNvSpPr>
            <a:spLocks noGrp="1"/>
          </p:cNvSpPr>
          <p:nvPr>
            <p:ph idx="1"/>
          </p:nvPr>
        </p:nvSpPr>
        <p:spPr>
          <a:xfrm>
            <a:off x="457200" y="1314450"/>
            <a:ext cx="8229600" cy="4534800"/>
          </a:xfrm>
        </p:spPr>
        <p:txBody>
          <a:bodyPr>
            <a:normAutofit lnSpcReduction="10000"/>
          </a:bodyPr>
          <a:lstStyle/>
          <a:p>
            <a:endParaRPr lang="en-US" dirty="0"/>
          </a:p>
          <a:p>
            <a:pPr>
              <a:buFont typeface="Courier New" panose="02070309020205020404" pitchFamily="49" charset="0"/>
              <a:buChar char="o"/>
            </a:pPr>
            <a:r>
              <a:rPr lang="en-US" dirty="0"/>
              <a:t>The Model of Care aims to improve the patient’s access, coordination of care, and transitions of care.</a:t>
            </a:r>
          </a:p>
          <a:p>
            <a:pPr>
              <a:buFont typeface="Courier New" panose="02070309020205020404" pitchFamily="49" charset="0"/>
              <a:buChar char="o"/>
            </a:pPr>
            <a:endParaRPr lang="en-US" dirty="0"/>
          </a:p>
          <a:p>
            <a:pPr>
              <a:buFont typeface="Courier New" panose="02070309020205020404" pitchFamily="49" charset="0"/>
              <a:buChar char="o"/>
            </a:pPr>
            <a:r>
              <a:rPr lang="en-US" dirty="0"/>
              <a:t>Model of Care is best practice as it offers the following benefits:</a:t>
            </a:r>
          </a:p>
          <a:p>
            <a:pPr marL="914400" indent="-285750">
              <a:buFont typeface="Arial" panose="020B0604020202020204" pitchFamily="34" charset="0"/>
              <a:buChar char="•"/>
            </a:pPr>
            <a:r>
              <a:rPr lang="en-US" dirty="0"/>
              <a:t>High level of attention to the patient’s specific health and individual needs	</a:t>
            </a:r>
          </a:p>
          <a:p>
            <a:pPr marL="914400" indent="-285750">
              <a:buFont typeface="Arial" panose="020B0604020202020204" pitchFamily="34" charset="0"/>
              <a:buChar char="•"/>
            </a:pPr>
            <a:r>
              <a:rPr lang="en-US" dirty="0"/>
              <a:t>Health Assessments to identify risks and concerns</a:t>
            </a:r>
          </a:p>
          <a:p>
            <a:pPr marL="914400" indent="-285750">
              <a:buFont typeface="Arial" panose="020B0604020202020204" pitchFamily="34" charset="0"/>
              <a:buChar char="•"/>
            </a:pPr>
            <a:r>
              <a:rPr lang="en-US" dirty="0"/>
              <a:t>Individualized attention and coordination of care from assigned Case Advisors</a:t>
            </a:r>
          </a:p>
          <a:p>
            <a:pPr marL="914400" indent="-285750">
              <a:buFont typeface="Arial" panose="020B0604020202020204" pitchFamily="34" charset="0"/>
              <a:buChar char="•"/>
            </a:pPr>
            <a:r>
              <a:rPr lang="en-US" dirty="0"/>
              <a:t>Individualized Care Plan (ICP)</a:t>
            </a:r>
          </a:p>
          <a:p>
            <a:pPr marL="914400" indent="-285750">
              <a:buFont typeface="Arial" panose="020B0604020202020204" pitchFamily="34" charset="0"/>
              <a:buChar char="•"/>
            </a:pPr>
            <a:r>
              <a:rPr lang="en-US" dirty="0"/>
              <a:t>Transition of care across healthcare settings and providers</a:t>
            </a:r>
          </a:p>
          <a:p>
            <a:pPr marL="914400" indent="-285750">
              <a:buFont typeface="Arial" panose="020B0604020202020204" pitchFamily="34" charset="0"/>
              <a:buChar char="•"/>
            </a:pPr>
            <a:r>
              <a:rPr lang="en-US" dirty="0"/>
              <a:t>Network Providers experienced with SNP Members</a:t>
            </a:r>
          </a:p>
          <a:p>
            <a:endParaRPr lang="en-US" dirty="0"/>
          </a:p>
        </p:txBody>
      </p:sp>
    </p:spTree>
    <p:extLst>
      <p:ext uri="{BB962C8B-B14F-4D97-AF65-F5344CB8AC3E}">
        <p14:creationId xmlns:p14="http://schemas.microsoft.com/office/powerpoint/2010/main" val="22598543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t>Medicare Choice</a:t>
            </a:r>
            <a:br>
              <a:rPr lang="en-US" sz="2500" dirty="0"/>
            </a:br>
            <a:r>
              <a:rPr lang="en-US" sz="2500" dirty="0"/>
              <a:t>SNP MOC Provider Training</a:t>
            </a:r>
          </a:p>
        </p:txBody>
      </p:sp>
      <p:sp>
        <p:nvSpPr>
          <p:cNvPr id="3" name="Content Placeholder 2"/>
          <p:cNvSpPr>
            <a:spLocks noGrp="1"/>
          </p:cNvSpPr>
          <p:nvPr>
            <p:ph idx="1"/>
          </p:nvPr>
        </p:nvSpPr>
        <p:spPr>
          <a:xfrm>
            <a:off x="471489" y="1300165"/>
            <a:ext cx="8615363" cy="4606237"/>
          </a:xfrm>
        </p:spPr>
        <p:txBody>
          <a:bodyPr>
            <a:normAutofit/>
          </a:bodyPr>
          <a:lstStyle/>
          <a:p>
            <a:pPr marL="0" indent="0">
              <a:buNone/>
            </a:pPr>
            <a:r>
              <a:rPr lang="en-US" sz="2100" dirty="0">
                <a:solidFill>
                  <a:srgbClr val="002060"/>
                </a:solidFill>
              </a:rPr>
              <a:t>CMS requires provider training on essential information about special needs plans and special needs members.</a:t>
            </a:r>
          </a:p>
          <a:p>
            <a:pPr>
              <a:buFont typeface="Courier New" panose="02070309020205020404" pitchFamily="49" charset="0"/>
              <a:buChar char="o"/>
            </a:pPr>
            <a:endParaRPr lang="en-US" sz="2100" dirty="0">
              <a:solidFill>
                <a:srgbClr val="002060"/>
              </a:solidFill>
            </a:endParaRPr>
          </a:p>
          <a:p>
            <a:pPr marL="0" indent="0">
              <a:buNone/>
            </a:pPr>
            <a:r>
              <a:rPr lang="en-US" sz="2100" dirty="0">
                <a:solidFill>
                  <a:srgbClr val="002060"/>
                </a:solidFill>
              </a:rPr>
              <a:t>We offer Flexible Online Training:</a:t>
            </a:r>
          </a:p>
          <a:p>
            <a:pPr marL="457200" indent="-457200">
              <a:buFont typeface="+mj-lt"/>
              <a:buAutoNum type="arabicPeriod"/>
            </a:pPr>
            <a:r>
              <a:rPr lang="en-US" sz="1900" dirty="0">
                <a:solidFill>
                  <a:srgbClr val="002060"/>
                </a:solidFill>
              </a:rPr>
              <a:t>Start by clicking the link: </a:t>
            </a:r>
            <a:r>
              <a:rPr lang="en-US" sz="1900" dirty="0">
                <a:hlinkClick r:id="rId2"/>
              </a:rPr>
              <a:t>http://medstarprovidernetwork.org/mc_earn_175_mce.html</a:t>
            </a:r>
            <a:endParaRPr lang="en-US" sz="1900" dirty="0"/>
          </a:p>
          <a:p>
            <a:pPr marL="457200" indent="-457200">
              <a:buFont typeface="+mj-lt"/>
              <a:buAutoNum type="arabicPeriod"/>
            </a:pPr>
            <a:r>
              <a:rPr lang="en-US" sz="1900" dirty="0"/>
              <a:t>Providers will receive an email notification with Login Instructions</a:t>
            </a:r>
          </a:p>
          <a:p>
            <a:pPr marL="457200" indent="-457200">
              <a:buFont typeface="+mj-lt"/>
              <a:buAutoNum type="arabicPeriod"/>
            </a:pPr>
            <a:r>
              <a:rPr lang="en-US" sz="1900" dirty="0"/>
              <a:t>Complete the training and print the CME Certification</a:t>
            </a:r>
          </a:p>
          <a:p>
            <a:pPr marL="457200" indent="-457200">
              <a:buFont typeface="+mj-lt"/>
              <a:buAutoNum type="arabicPeriod"/>
              <a:tabLst>
                <a:tab pos="457200" algn="l"/>
                <a:tab pos="914400" algn="l"/>
              </a:tabLst>
            </a:pPr>
            <a:r>
              <a:rPr lang="en-US" sz="1900" dirty="0"/>
              <a:t>Sign the Attestation and</a:t>
            </a:r>
          </a:p>
          <a:p>
            <a:pPr marL="857250" lvl="1" indent="-457200">
              <a:buFont typeface="+mj-lt"/>
              <a:buAutoNum type="arabicPeriod"/>
              <a:tabLst>
                <a:tab pos="457200" algn="l"/>
                <a:tab pos="914400" algn="l"/>
              </a:tabLst>
            </a:pPr>
            <a:r>
              <a:rPr lang="en-US" sz="1500" dirty="0"/>
              <a:t>Fax to 703.890.1636; or</a:t>
            </a:r>
          </a:p>
          <a:p>
            <a:pPr marL="857250" lvl="1" indent="-457200">
              <a:buFont typeface="+mj-lt"/>
              <a:buAutoNum type="arabicPeriod"/>
              <a:tabLst>
                <a:tab pos="457200" algn="l"/>
                <a:tab pos="914400" algn="l"/>
              </a:tabLst>
            </a:pPr>
            <a:r>
              <a:rPr lang="en-US" sz="1500" dirty="0"/>
              <a:t>Email to pophealthtraining@evolenthealth.com</a:t>
            </a:r>
          </a:p>
          <a:p>
            <a:pPr marL="457200" indent="-457200">
              <a:buFont typeface="+mj-lt"/>
              <a:buAutoNum type="arabicPeriod"/>
              <a:tabLst>
                <a:tab pos="457200" algn="l"/>
                <a:tab pos="914400" algn="l"/>
              </a:tabLst>
            </a:pPr>
            <a:r>
              <a:rPr lang="en-US" sz="1900" dirty="0"/>
              <a:t>Providers will be eligible to receive </a:t>
            </a:r>
            <a:r>
              <a:rPr lang="en-US" sz="1900" b="1" dirty="0"/>
              <a:t>1.75 CME </a:t>
            </a:r>
            <a:r>
              <a:rPr lang="en-US" sz="1900" dirty="0"/>
              <a:t>credits upon training completion.</a:t>
            </a:r>
          </a:p>
          <a:p>
            <a:pPr marL="0" indent="0">
              <a:buNone/>
            </a:pPr>
            <a:endParaRPr lang="en-US" dirty="0"/>
          </a:p>
          <a:p>
            <a:endParaRPr lang="en-US" dirty="0"/>
          </a:p>
        </p:txBody>
      </p:sp>
    </p:spTree>
    <p:extLst>
      <p:ext uri="{BB962C8B-B14F-4D97-AF65-F5344CB8AC3E}">
        <p14:creationId xmlns:p14="http://schemas.microsoft.com/office/powerpoint/2010/main" val="135488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Area Reduction Impact to Members and Providers</a:t>
            </a:r>
          </a:p>
        </p:txBody>
      </p:sp>
      <p:sp>
        <p:nvSpPr>
          <p:cNvPr id="3" name="TextBox 2"/>
          <p:cNvSpPr txBox="1"/>
          <p:nvPr/>
        </p:nvSpPr>
        <p:spPr>
          <a:xfrm>
            <a:off x="366311" y="1299990"/>
            <a:ext cx="8411378" cy="5078313"/>
          </a:xfrm>
          <a:prstGeom prst="rect">
            <a:avLst/>
          </a:prstGeom>
          <a:noFill/>
        </p:spPr>
        <p:txBody>
          <a:bodyPr wrap="square" rtlCol="0">
            <a:spAutoFit/>
          </a:bodyPr>
          <a:lstStyle/>
          <a:p>
            <a:pPr marL="285750" indent="-285750" fontAlgn="auto">
              <a:spcBef>
                <a:spcPts val="0"/>
              </a:spcBef>
              <a:spcAft>
                <a:spcPts val="0"/>
              </a:spcAft>
              <a:buFontTx/>
              <a:buChar char="-"/>
            </a:pPr>
            <a:endParaRPr lang="en-US" sz="1800" dirty="0">
              <a:solidFill>
                <a:prstClr val="black"/>
              </a:solidFill>
              <a:latin typeface="Calibri"/>
              <a:cs typeface="+mn-cs"/>
            </a:endParaRPr>
          </a:p>
          <a:p>
            <a:pPr marL="285750" indent="-285750" fontAlgn="auto">
              <a:spcBef>
                <a:spcPts val="0"/>
              </a:spcBef>
              <a:spcAft>
                <a:spcPts val="0"/>
              </a:spcAft>
              <a:buFontTx/>
              <a:buChar char="-"/>
            </a:pPr>
            <a:r>
              <a:rPr lang="en-US" sz="1800" i="1" dirty="0">
                <a:solidFill>
                  <a:srgbClr val="1F497D"/>
                </a:solidFill>
                <a:latin typeface="Calibri"/>
                <a:cs typeface="+mn-cs"/>
              </a:rPr>
              <a:t>Members will no longer have MedStar Medicare Choice as of 1/1/18 if they live in a Service area reduction county</a:t>
            </a:r>
          </a:p>
          <a:p>
            <a:pPr marL="576263" lvl="1" indent="-285750" fontAlgn="auto">
              <a:spcBef>
                <a:spcPts val="0"/>
              </a:spcBef>
              <a:spcAft>
                <a:spcPts val="0"/>
              </a:spcAft>
              <a:buFontTx/>
              <a:buChar char="-"/>
            </a:pPr>
            <a:r>
              <a:rPr lang="en-US" sz="1800" i="1" dirty="0" err="1">
                <a:solidFill>
                  <a:srgbClr val="1F497D"/>
                </a:solidFill>
                <a:latin typeface="Calibri"/>
                <a:cs typeface="+mn-cs"/>
              </a:rPr>
              <a:t>MedStar</a:t>
            </a:r>
            <a:r>
              <a:rPr lang="en-US" sz="1800" i="1" dirty="0">
                <a:solidFill>
                  <a:srgbClr val="1F497D"/>
                </a:solidFill>
                <a:latin typeface="Calibri"/>
                <a:cs typeface="+mn-cs"/>
              </a:rPr>
              <a:t> Medicare Choice will no longer serve Anne Arundel, Baltimore, Charles, Calvert, St. Mary’s</a:t>
            </a:r>
          </a:p>
          <a:p>
            <a:pPr marL="285750" indent="-285750" fontAlgn="auto">
              <a:spcBef>
                <a:spcPts val="0"/>
              </a:spcBef>
              <a:spcAft>
                <a:spcPts val="0"/>
              </a:spcAft>
              <a:buFontTx/>
              <a:buChar char="-"/>
            </a:pPr>
            <a:endParaRPr lang="en-US" sz="1800" dirty="0">
              <a:solidFill>
                <a:srgbClr val="1F497D"/>
              </a:solidFill>
              <a:latin typeface="Calibri"/>
              <a:cs typeface="+mn-cs"/>
            </a:endParaRPr>
          </a:p>
          <a:p>
            <a:pPr marL="285750" indent="-285750" fontAlgn="auto">
              <a:spcBef>
                <a:spcPts val="0"/>
              </a:spcBef>
              <a:spcAft>
                <a:spcPts val="0"/>
              </a:spcAft>
              <a:buFontTx/>
              <a:buChar char="-"/>
            </a:pPr>
            <a:r>
              <a:rPr lang="en-US" sz="1800" dirty="0">
                <a:solidFill>
                  <a:srgbClr val="1F497D"/>
                </a:solidFill>
                <a:latin typeface="Calibri"/>
                <a:cs typeface="+mn-cs"/>
              </a:rPr>
              <a:t>Members will need to pick a new Medicare Advantage plan that is offered in their county or return to Original Medicare</a:t>
            </a:r>
          </a:p>
          <a:p>
            <a:pPr fontAlgn="auto">
              <a:spcBef>
                <a:spcPts val="0"/>
              </a:spcBef>
              <a:spcAft>
                <a:spcPts val="0"/>
              </a:spcAft>
            </a:pPr>
            <a:endParaRPr lang="en-US" sz="1800" dirty="0">
              <a:solidFill>
                <a:srgbClr val="1F497D"/>
              </a:solidFill>
              <a:latin typeface="Calibri"/>
              <a:cs typeface="+mn-cs"/>
            </a:endParaRPr>
          </a:p>
          <a:p>
            <a:pPr marL="285750" indent="-285750" fontAlgn="auto">
              <a:spcBef>
                <a:spcPts val="0"/>
              </a:spcBef>
              <a:spcAft>
                <a:spcPts val="0"/>
              </a:spcAft>
              <a:buFontTx/>
              <a:buChar char="-"/>
            </a:pPr>
            <a:r>
              <a:rPr lang="en-US" sz="1800" dirty="0">
                <a:solidFill>
                  <a:srgbClr val="1F497D"/>
                </a:solidFill>
                <a:latin typeface="Calibri"/>
                <a:cs typeface="+mn-cs"/>
              </a:rPr>
              <a:t>Members will be able to continue to file grievances and appeals through the timely filing </a:t>
            </a:r>
            <a:r>
              <a:rPr lang="en-US" sz="1800" dirty="0">
                <a:solidFill>
                  <a:srgbClr val="002060"/>
                </a:solidFill>
                <a:latin typeface="Calibri"/>
                <a:cs typeface="+mn-cs"/>
              </a:rPr>
              <a:t>period</a:t>
            </a:r>
          </a:p>
          <a:p>
            <a:pPr marL="285750" indent="-285750" fontAlgn="auto">
              <a:spcBef>
                <a:spcPts val="0"/>
              </a:spcBef>
              <a:spcAft>
                <a:spcPts val="0"/>
              </a:spcAft>
              <a:buFontTx/>
              <a:buChar char="-"/>
            </a:pPr>
            <a:endParaRPr lang="en-US" sz="1800" i="1" dirty="0">
              <a:solidFill>
                <a:srgbClr val="1F497D"/>
              </a:solidFill>
              <a:latin typeface="Calibri"/>
              <a:cs typeface="+mn-cs"/>
            </a:endParaRPr>
          </a:p>
          <a:p>
            <a:pPr marL="285750" indent="-285750" fontAlgn="auto">
              <a:spcBef>
                <a:spcPts val="0"/>
              </a:spcBef>
              <a:spcAft>
                <a:spcPts val="0"/>
              </a:spcAft>
              <a:buFontTx/>
              <a:buChar char="-"/>
            </a:pPr>
            <a:r>
              <a:rPr lang="en-US" sz="1800" dirty="0">
                <a:solidFill>
                  <a:srgbClr val="1F497D"/>
                </a:solidFill>
                <a:latin typeface="Calibri"/>
                <a:cs typeface="+mn-cs"/>
              </a:rPr>
              <a:t>Providers can continue to file claims and disputes through the timely filing </a:t>
            </a:r>
            <a:r>
              <a:rPr lang="en-US" sz="1800" dirty="0">
                <a:solidFill>
                  <a:srgbClr val="002060"/>
                </a:solidFill>
                <a:latin typeface="Calibri"/>
                <a:cs typeface="+mn-cs"/>
              </a:rPr>
              <a:t>period</a:t>
            </a:r>
          </a:p>
          <a:p>
            <a:pPr fontAlgn="auto">
              <a:spcBef>
                <a:spcPts val="0"/>
              </a:spcBef>
              <a:spcAft>
                <a:spcPts val="0"/>
              </a:spcAft>
            </a:pPr>
            <a:endParaRPr lang="en-US" sz="1800" i="1" dirty="0">
              <a:solidFill>
                <a:srgbClr val="1F497D"/>
              </a:solidFill>
              <a:latin typeface="Calibri"/>
              <a:cs typeface="+mn-cs"/>
            </a:endParaRPr>
          </a:p>
          <a:p>
            <a:pPr marL="285750" indent="-285750" fontAlgn="auto">
              <a:spcBef>
                <a:spcPts val="0"/>
              </a:spcBef>
              <a:spcAft>
                <a:spcPts val="0"/>
              </a:spcAft>
              <a:buFontTx/>
              <a:buChar char="-"/>
            </a:pPr>
            <a:r>
              <a:rPr lang="en-US" sz="1800" i="1" dirty="0">
                <a:solidFill>
                  <a:srgbClr val="1F497D"/>
                </a:solidFill>
                <a:latin typeface="Calibri"/>
                <a:cs typeface="+mn-cs"/>
              </a:rPr>
              <a:t>Expect to continue to get calls from these termed members and providers servicing these members as run-out from their previous plan year. </a:t>
            </a:r>
          </a:p>
          <a:p>
            <a:pPr fontAlgn="auto">
              <a:spcBef>
                <a:spcPts val="0"/>
              </a:spcBef>
              <a:spcAft>
                <a:spcPts val="0"/>
              </a:spcAft>
            </a:pPr>
            <a:endParaRPr lang="en-US" sz="1800" i="1" dirty="0">
              <a:solidFill>
                <a:prstClr val="black"/>
              </a:solidFill>
              <a:latin typeface="Calibri"/>
              <a:cs typeface="+mn-cs"/>
            </a:endParaRPr>
          </a:p>
          <a:p>
            <a:pPr marL="285750" indent="-285750" fontAlgn="auto">
              <a:spcBef>
                <a:spcPts val="0"/>
              </a:spcBef>
              <a:spcAft>
                <a:spcPts val="0"/>
              </a:spcAft>
              <a:buFontTx/>
              <a:buChar char="-"/>
            </a:pPr>
            <a:endParaRPr lang="en-US" sz="1800" dirty="0">
              <a:solidFill>
                <a:prstClr val="black"/>
              </a:solidFill>
              <a:latin typeface="Calibri"/>
              <a:cs typeface="+mn-cs"/>
            </a:endParaRPr>
          </a:p>
        </p:txBody>
      </p:sp>
    </p:spTree>
    <p:extLst>
      <p:ext uri="{BB962C8B-B14F-4D97-AF65-F5344CB8AC3E}">
        <p14:creationId xmlns:p14="http://schemas.microsoft.com/office/powerpoint/2010/main" val="1900630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8763"/>
            <a:ext cx="8229600" cy="4335780"/>
          </a:xfrm>
        </p:spPr>
        <p:txBody>
          <a:bodyPr>
            <a:normAutofit lnSpcReduction="10000"/>
          </a:bodyPr>
          <a:lstStyle/>
          <a:p>
            <a:pPr marL="0" indent="0">
              <a:buNone/>
            </a:pPr>
            <a:r>
              <a:rPr lang="en-US" sz="2000" b="1" dirty="0"/>
              <a:t>Improved care plan management</a:t>
            </a:r>
          </a:p>
          <a:p>
            <a:r>
              <a:rPr lang="en-US" sz="1500" dirty="0"/>
              <a:t>Care team helps patients follow doctor’s orders and schedules follow-up appointments</a:t>
            </a:r>
          </a:p>
          <a:p>
            <a:r>
              <a:rPr lang="en-US" sz="1500" dirty="0"/>
              <a:t>Pharmacists perform medication reconciliation</a:t>
            </a:r>
          </a:p>
          <a:p>
            <a:endParaRPr lang="en-US" sz="600" dirty="0"/>
          </a:p>
          <a:p>
            <a:pPr marL="0" indent="0">
              <a:buNone/>
            </a:pPr>
            <a:r>
              <a:rPr lang="en-US" sz="2000" b="1" dirty="0"/>
              <a:t>Earlier identification of potential health concerns</a:t>
            </a:r>
          </a:p>
          <a:p>
            <a:r>
              <a:rPr lang="en-US" sz="1500" dirty="0"/>
              <a:t>Medicare Choice covers a full in-depth physical exam, including elements not covered under Original Medicare</a:t>
            </a:r>
          </a:p>
          <a:p>
            <a:r>
              <a:rPr lang="en-US" sz="1500" dirty="0"/>
              <a:t>MedStar’s systems will identify patients to predict who may be at risk for catastrophic medical events</a:t>
            </a:r>
          </a:p>
          <a:p>
            <a:pPr marL="0" indent="0">
              <a:buNone/>
            </a:pPr>
            <a:r>
              <a:rPr lang="en-US" sz="2000" b="1" dirty="0"/>
              <a:t>Reduced no-show appointments</a:t>
            </a:r>
          </a:p>
          <a:p>
            <a:r>
              <a:rPr lang="en-US" sz="1500" dirty="0"/>
              <a:t>Transportation benefits increase the likelihood of the patient showing up for their appointment</a:t>
            </a:r>
          </a:p>
          <a:p>
            <a:pPr marL="0" indent="0">
              <a:buNone/>
            </a:pPr>
            <a:r>
              <a:rPr lang="en-US" sz="2000" b="1" dirty="0"/>
              <a:t>Increased administrative efficiency </a:t>
            </a:r>
          </a:p>
          <a:p>
            <a:r>
              <a:rPr lang="en-US" sz="1500" dirty="0"/>
              <a:t>No deductibles on office visits</a:t>
            </a:r>
          </a:p>
          <a:p>
            <a:r>
              <a:rPr lang="en-US" sz="1500" dirty="0"/>
              <a:t>Care Managers use MedStar’s EMR to coordinate with physicians</a:t>
            </a:r>
          </a:p>
          <a:p>
            <a:r>
              <a:rPr lang="en-US" sz="1500" dirty="0"/>
              <a:t>Care Advisors will help manage most demanding patients, which may reduce calls to physician offices</a:t>
            </a:r>
          </a:p>
        </p:txBody>
      </p:sp>
      <p:sp>
        <p:nvSpPr>
          <p:cNvPr id="4" name="Title 3"/>
          <p:cNvSpPr>
            <a:spLocks noGrp="1"/>
          </p:cNvSpPr>
          <p:nvPr>
            <p:ph type="title"/>
          </p:nvPr>
        </p:nvSpPr>
        <p:spPr/>
        <p:txBody>
          <a:bodyPr>
            <a:noAutofit/>
          </a:bodyPr>
          <a:lstStyle/>
          <a:p>
            <a:r>
              <a:rPr lang="en-US" sz="2500" dirty="0"/>
              <a:t>Medicare Choice</a:t>
            </a:r>
            <a:br>
              <a:rPr lang="en-US" sz="2500" dirty="0"/>
            </a:br>
            <a:r>
              <a:rPr lang="en-US" sz="2500" dirty="0"/>
              <a:t>SNP MOC - Value to Physician Practices</a:t>
            </a:r>
          </a:p>
        </p:txBody>
      </p:sp>
    </p:spTree>
    <p:extLst>
      <p:ext uri="{BB962C8B-B14F-4D97-AF65-F5344CB8AC3E}">
        <p14:creationId xmlns:p14="http://schemas.microsoft.com/office/powerpoint/2010/main" val="1871648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3094891"/>
            <a:ext cx="7848601" cy="2005747"/>
          </a:xfrm>
        </p:spPr>
        <p:txBody>
          <a:bodyPr>
            <a:normAutofit/>
          </a:bodyPr>
          <a:lstStyle/>
          <a:p>
            <a:r>
              <a:rPr lang="en-US" sz="3000" dirty="0"/>
              <a:t>Provider Resources</a:t>
            </a:r>
            <a:br>
              <a:rPr lang="en-US" sz="3000" dirty="0"/>
            </a:br>
            <a:r>
              <a:rPr lang="en-US" sz="3000" dirty="0"/>
              <a:t/>
            </a:r>
            <a:br>
              <a:rPr lang="en-US" sz="3000" dirty="0"/>
            </a:br>
            <a:r>
              <a:rPr lang="en-US" sz="3000" dirty="0"/>
              <a:t/>
            </a:r>
            <a:br>
              <a:rPr lang="en-US" sz="3000" dirty="0"/>
            </a:br>
            <a:endParaRPr lang="en-US" sz="2900" dirty="0"/>
          </a:p>
        </p:txBody>
      </p:sp>
    </p:spTree>
    <p:extLst>
      <p:ext uri="{BB962C8B-B14F-4D97-AF65-F5344CB8AC3E}">
        <p14:creationId xmlns:p14="http://schemas.microsoft.com/office/powerpoint/2010/main" val="11738313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 Website</a:t>
            </a:r>
            <a:br>
              <a:rPr lang="en-US" dirty="0"/>
            </a:br>
            <a:endParaRPr lang="en-US" dirty="0"/>
          </a:p>
        </p:txBody>
      </p:sp>
      <p:pic>
        <p:nvPicPr>
          <p:cNvPr id="5" name="Content Placeholder 4"/>
          <p:cNvPicPr>
            <a:picLocks noGrp="1" noChangeAspect="1"/>
          </p:cNvPicPr>
          <p:nvPr>
            <p:ph idx="1"/>
          </p:nvPr>
        </p:nvPicPr>
        <p:blipFill>
          <a:blip r:embed="rId2"/>
          <a:stretch>
            <a:fillRect/>
          </a:stretch>
        </p:blipFill>
        <p:spPr>
          <a:xfrm>
            <a:off x="687716" y="1219200"/>
            <a:ext cx="7768568" cy="4800600"/>
          </a:xfrm>
          <a:prstGeom prst="rect">
            <a:avLst/>
          </a:prstGeom>
        </p:spPr>
      </p:pic>
    </p:spTree>
    <p:extLst>
      <p:ext uri="{BB962C8B-B14F-4D97-AF65-F5344CB8AC3E}">
        <p14:creationId xmlns:p14="http://schemas.microsoft.com/office/powerpoint/2010/main" val="509292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 Website Resources</a:t>
            </a:r>
            <a:br>
              <a:rPr lang="en-US" dirty="0"/>
            </a:br>
            <a:endParaRPr lang="en-US" dirty="0"/>
          </a:p>
        </p:txBody>
      </p:sp>
      <p:sp>
        <p:nvSpPr>
          <p:cNvPr id="3" name="Content Placeholder 2"/>
          <p:cNvSpPr>
            <a:spLocks noGrp="1"/>
          </p:cNvSpPr>
          <p:nvPr>
            <p:ph idx="1"/>
          </p:nvPr>
        </p:nvSpPr>
        <p:spPr>
          <a:xfrm>
            <a:off x="457200" y="1066800"/>
            <a:ext cx="8229600" cy="4343400"/>
          </a:xfrm>
        </p:spPr>
        <p:txBody>
          <a:bodyPr>
            <a:normAutofit fontScale="47500" lnSpcReduction="20000"/>
          </a:bodyPr>
          <a:lstStyle/>
          <a:p>
            <a:pPr>
              <a:spcBef>
                <a:spcPts val="0"/>
              </a:spcBef>
              <a:buSzPts val="1100"/>
              <a:buFont typeface="Symbol" panose="05050102010706020507" pitchFamily="18" charset="2"/>
              <a:buChar char=""/>
              <a:tabLst>
                <a:tab pos="534035" algn="l"/>
              </a:tabLst>
            </a:pPr>
            <a:r>
              <a:rPr lang="en-US" sz="3400" spc="-5" dirty="0">
                <a:solidFill>
                  <a:srgbClr val="002060"/>
                </a:solidFill>
                <a:ea typeface="Symbol" panose="05050102010706020507" pitchFamily="18" charset="2"/>
                <a:cs typeface="Times New Roman" panose="02020603050405020304" pitchFamily="18" charset="0"/>
              </a:rPr>
              <a:t>Certificate</a:t>
            </a:r>
            <a:r>
              <a:rPr lang="en-US" sz="3400" spc="-10" dirty="0">
                <a:solidFill>
                  <a:srgbClr val="002060"/>
                </a:solidFill>
                <a:ea typeface="Symbol" panose="05050102010706020507" pitchFamily="18" charset="2"/>
                <a:cs typeface="Times New Roman" panose="02020603050405020304" pitchFamily="18" charset="0"/>
              </a:rPr>
              <a:t> of</a:t>
            </a:r>
            <a:r>
              <a:rPr lang="en-US" sz="3400" spc="10" dirty="0">
                <a:solidFill>
                  <a:srgbClr val="002060"/>
                </a:solidFill>
                <a:ea typeface="Symbol" panose="05050102010706020507" pitchFamily="18" charset="2"/>
                <a:cs typeface="Times New Roman" panose="02020603050405020304" pitchFamily="18" charset="0"/>
              </a:rPr>
              <a:t> </a:t>
            </a:r>
            <a:r>
              <a:rPr lang="en-US" sz="3400" spc="-5" dirty="0">
                <a:solidFill>
                  <a:srgbClr val="002060"/>
                </a:solidFill>
                <a:ea typeface="Symbol" panose="05050102010706020507" pitchFamily="18" charset="2"/>
                <a:cs typeface="Times New Roman" panose="02020603050405020304" pitchFamily="18" charset="0"/>
              </a:rPr>
              <a:t>Coverage</a:t>
            </a:r>
            <a:endParaRPr lang="en-US" sz="3400" dirty="0">
              <a:solidFill>
                <a:srgbClr val="002060"/>
              </a:solidFill>
              <a:ea typeface="Symbol" panose="05050102010706020507" pitchFamily="18" charset="2"/>
              <a:cs typeface="Times New Roman" panose="02020603050405020304" pitchFamily="18" charset="0"/>
            </a:endParaRPr>
          </a:p>
          <a:p>
            <a:pPr>
              <a:spcBef>
                <a:spcPts val="585"/>
              </a:spcBef>
              <a:buSzPts val="1100"/>
              <a:buFont typeface="Symbol" panose="05050102010706020507" pitchFamily="18" charset="2"/>
              <a:buChar char=""/>
              <a:tabLst>
                <a:tab pos="534035" algn="l"/>
              </a:tabLst>
            </a:pPr>
            <a:r>
              <a:rPr lang="en-US" sz="3400" spc="-5" dirty="0">
                <a:solidFill>
                  <a:srgbClr val="002060"/>
                </a:solidFill>
                <a:ea typeface="Symbol" panose="05050102010706020507" pitchFamily="18" charset="2"/>
                <a:cs typeface="Times New Roman" panose="02020603050405020304" pitchFamily="18" charset="0"/>
              </a:rPr>
              <a:t>Provider</a:t>
            </a:r>
            <a:r>
              <a:rPr lang="en-US" sz="3400" spc="10" dirty="0">
                <a:solidFill>
                  <a:srgbClr val="002060"/>
                </a:solidFill>
                <a:ea typeface="Symbol" panose="05050102010706020507" pitchFamily="18" charset="2"/>
                <a:cs typeface="Times New Roman" panose="02020603050405020304" pitchFamily="18" charset="0"/>
              </a:rPr>
              <a:t> </a:t>
            </a:r>
            <a:r>
              <a:rPr lang="en-US" sz="3400" spc="-5" dirty="0">
                <a:solidFill>
                  <a:srgbClr val="002060"/>
                </a:solidFill>
                <a:ea typeface="Symbol" panose="05050102010706020507" pitchFamily="18" charset="2"/>
                <a:cs typeface="Times New Roman" panose="02020603050405020304" pitchFamily="18" charset="0"/>
              </a:rPr>
              <a:t>Manual</a:t>
            </a:r>
          </a:p>
          <a:p>
            <a:pPr>
              <a:spcBef>
                <a:spcPts val="585"/>
              </a:spcBef>
              <a:buSzPts val="1100"/>
              <a:buFont typeface="Symbol" panose="05050102010706020507" pitchFamily="18" charset="2"/>
              <a:buChar char=""/>
              <a:tabLst>
                <a:tab pos="534035" algn="l"/>
              </a:tabLst>
            </a:pPr>
            <a:r>
              <a:rPr lang="en-US" sz="3400" spc="-5" dirty="0">
                <a:solidFill>
                  <a:srgbClr val="002060"/>
                </a:solidFill>
                <a:ea typeface="Symbol" panose="05050102010706020507" pitchFamily="18" charset="2"/>
                <a:cs typeface="Times New Roman" panose="02020603050405020304" pitchFamily="18" charset="0"/>
              </a:rPr>
              <a:t>Medical Policies &amp; Payment Policies</a:t>
            </a:r>
            <a:endParaRPr lang="en-US" sz="3400" dirty="0">
              <a:solidFill>
                <a:srgbClr val="002060"/>
              </a:solidFill>
              <a:ea typeface="Symbol" panose="05050102010706020507" pitchFamily="18" charset="2"/>
              <a:cs typeface="Times New Roman" panose="02020603050405020304" pitchFamily="18" charset="0"/>
            </a:endParaRPr>
          </a:p>
          <a:p>
            <a:pPr>
              <a:spcBef>
                <a:spcPts val="585"/>
              </a:spcBef>
              <a:buSzPts val="1100"/>
              <a:buFont typeface="Symbol" panose="05050102010706020507" pitchFamily="18" charset="2"/>
              <a:buChar char=""/>
              <a:tabLst>
                <a:tab pos="534035" algn="l"/>
              </a:tabLst>
            </a:pPr>
            <a:r>
              <a:rPr lang="en-US" sz="3400" spc="-5" dirty="0">
                <a:solidFill>
                  <a:srgbClr val="002060"/>
                </a:solidFill>
                <a:ea typeface="Symbol" panose="05050102010706020507" pitchFamily="18" charset="2"/>
                <a:cs typeface="Times New Roman" panose="02020603050405020304" pitchFamily="18" charset="0"/>
              </a:rPr>
              <a:t>Utilization</a:t>
            </a:r>
            <a:r>
              <a:rPr lang="en-US" sz="3400" spc="5" dirty="0">
                <a:solidFill>
                  <a:srgbClr val="002060"/>
                </a:solidFill>
                <a:ea typeface="Symbol" panose="05050102010706020507" pitchFamily="18" charset="2"/>
                <a:cs typeface="Times New Roman" panose="02020603050405020304" pitchFamily="18" charset="0"/>
              </a:rPr>
              <a:t> </a:t>
            </a:r>
            <a:r>
              <a:rPr lang="en-US" sz="3400" spc="-5" dirty="0">
                <a:solidFill>
                  <a:srgbClr val="002060"/>
                </a:solidFill>
                <a:ea typeface="Symbol" panose="05050102010706020507" pitchFamily="18" charset="2"/>
                <a:cs typeface="Times New Roman" panose="02020603050405020304" pitchFamily="18" charset="0"/>
              </a:rPr>
              <a:t>Management information including Prior Authorization requirements </a:t>
            </a:r>
            <a:endParaRPr lang="en-US" sz="3400" dirty="0">
              <a:solidFill>
                <a:srgbClr val="002060"/>
              </a:solidFill>
              <a:ea typeface="Symbol" panose="05050102010706020507" pitchFamily="18" charset="2"/>
              <a:cs typeface="Times New Roman" panose="02020603050405020304" pitchFamily="18" charset="0"/>
            </a:endParaRPr>
          </a:p>
          <a:p>
            <a:pPr>
              <a:spcBef>
                <a:spcPts val="595"/>
              </a:spcBef>
              <a:buSzPts val="1100"/>
              <a:buFont typeface="Symbol" panose="05050102010706020507" pitchFamily="18" charset="2"/>
              <a:buChar char=""/>
              <a:tabLst>
                <a:tab pos="534035" algn="l"/>
              </a:tabLst>
            </a:pPr>
            <a:r>
              <a:rPr lang="en-US" sz="3400" spc="-5" dirty="0">
                <a:solidFill>
                  <a:srgbClr val="002060"/>
                </a:solidFill>
                <a:ea typeface="Symbol" panose="05050102010706020507" pitchFamily="18" charset="2"/>
                <a:cs typeface="Times New Roman" panose="02020603050405020304" pitchFamily="18" charset="0"/>
              </a:rPr>
              <a:t>Pharmacy</a:t>
            </a:r>
            <a:r>
              <a:rPr lang="en-US" sz="3400" spc="-10" dirty="0">
                <a:solidFill>
                  <a:srgbClr val="002060"/>
                </a:solidFill>
                <a:ea typeface="Symbol" panose="05050102010706020507" pitchFamily="18" charset="2"/>
                <a:cs typeface="Times New Roman" panose="02020603050405020304" pitchFamily="18" charset="0"/>
              </a:rPr>
              <a:t> </a:t>
            </a:r>
            <a:r>
              <a:rPr lang="en-US" sz="3400" spc="-5" dirty="0">
                <a:solidFill>
                  <a:srgbClr val="002060"/>
                </a:solidFill>
                <a:ea typeface="Symbol" panose="05050102010706020507" pitchFamily="18" charset="2"/>
                <a:cs typeface="Times New Roman" panose="02020603050405020304" pitchFamily="18" charset="0"/>
              </a:rPr>
              <a:t>information including protocols and the formulary (and a list of drugs covered under the medical benefit)</a:t>
            </a:r>
          </a:p>
          <a:p>
            <a:pPr>
              <a:spcBef>
                <a:spcPts val="585"/>
              </a:spcBef>
              <a:buSzPts val="1100"/>
              <a:buFont typeface="Symbol" panose="05050102010706020507" pitchFamily="18" charset="2"/>
              <a:buChar char=""/>
              <a:tabLst>
                <a:tab pos="534035" algn="l"/>
              </a:tabLst>
            </a:pPr>
            <a:r>
              <a:rPr lang="en-US" sz="3400" spc="-5" dirty="0">
                <a:solidFill>
                  <a:srgbClr val="002060"/>
                </a:solidFill>
                <a:ea typeface="Symbol" panose="05050102010706020507" pitchFamily="18" charset="2"/>
                <a:cs typeface="Times New Roman" panose="02020603050405020304" pitchFamily="18" charset="0"/>
              </a:rPr>
              <a:t>Behavioral</a:t>
            </a:r>
            <a:r>
              <a:rPr lang="en-US" sz="3400" dirty="0">
                <a:solidFill>
                  <a:srgbClr val="002060"/>
                </a:solidFill>
                <a:ea typeface="Symbol" panose="05050102010706020507" pitchFamily="18" charset="2"/>
                <a:cs typeface="Times New Roman" panose="02020603050405020304" pitchFamily="18" charset="0"/>
              </a:rPr>
              <a:t> </a:t>
            </a:r>
            <a:r>
              <a:rPr lang="en-US" sz="3400" spc="-5" dirty="0">
                <a:solidFill>
                  <a:srgbClr val="002060"/>
                </a:solidFill>
                <a:ea typeface="Symbol" panose="05050102010706020507" pitchFamily="18" charset="2"/>
                <a:cs typeface="Times New Roman" panose="02020603050405020304" pitchFamily="18" charset="0"/>
              </a:rPr>
              <a:t>Health</a:t>
            </a:r>
            <a:r>
              <a:rPr lang="en-US" sz="3400" spc="5" dirty="0">
                <a:solidFill>
                  <a:srgbClr val="002060"/>
                </a:solidFill>
                <a:ea typeface="Symbol" panose="05050102010706020507" pitchFamily="18" charset="2"/>
                <a:cs typeface="Times New Roman" panose="02020603050405020304" pitchFamily="18" charset="0"/>
              </a:rPr>
              <a:t> </a:t>
            </a:r>
            <a:r>
              <a:rPr lang="en-US" sz="3400" spc="-5" dirty="0">
                <a:solidFill>
                  <a:srgbClr val="002060"/>
                </a:solidFill>
                <a:ea typeface="Symbol" panose="05050102010706020507" pitchFamily="18" charset="2"/>
                <a:cs typeface="Times New Roman" panose="02020603050405020304" pitchFamily="18" charset="0"/>
              </a:rPr>
              <a:t>Resources</a:t>
            </a:r>
            <a:endParaRPr lang="en-US" sz="3400" dirty="0">
              <a:solidFill>
                <a:srgbClr val="002060"/>
              </a:solidFill>
              <a:ea typeface="Symbol" panose="05050102010706020507" pitchFamily="18" charset="2"/>
              <a:cs typeface="Times New Roman" panose="02020603050405020304" pitchFamily="18" charset="0"/>
            </a:endParaRPr>
          </a:p>
          <a:p>
            <a:pPr>
              <a:spcBef>
                <a:spcPts val="600"/>
              </a:spcBef>
              <a:buSzPts val="1100"/>
              <a:buFont typeface="Symbol" panose="05050102010706020507" pitchFamily="18" charset="2"/>
              <a:buChar char=""/>
              <a:tabLst>
                <a:tab pos="534035" algn="l"/>
              </a:tabLst>
            </a:pPr>
            <a:r>
              <a:rPr lang="en-US" sz="3400" spc="-5" dirty="0">
                <a:solidFill>
                  <a:srgbClr val="002060"/>
                </a:solidFill>
                <a:ea typeface="Symbol" panose="05050102010706020507" pitchFamily="18" charset="2"/>
                <a:cs typeface="Times New Roman" panose="02020603050405020304" pitchFamily="18" charset="0"/>
              </a:rPr>
              <a:t>Provider</a:t>
            </a:r>
            <a:r>
              <a:rPr lang="en-US" sz="3400" spc="5" dirty="0">
                <a:solidFill>
                  <a:srgbClr val="002060"/>
                </a:solidFill>
                <a:ea typeface="Symbol" panose="05050102010706020507" pitchFamily="18" charset="2"/>
                <a:cs typeface="Times New Roman" panose="02020603050405020304" pitchFamily="18" charset="0"/>
              </a:rPr>
              <a:t> </a:t>
            </a:r>
            <a:r>
              <a:rPr lang="en-US" sz="3400" spc="-5" dirty="0">
                <a:solidFill>
                  <a:srgbClr val="002060"/>
                </a:solidFill>
                <a:ea typeface="Symbol" panose="05050102010706020507" pitchFamily="18" charset="2"/>
                <a:cs typeface="Times New Roman" panose="02020603050405020304" pitchFamily="18" charset="0"/>
              </a:rPr>
              <a:t>Directory</a:t>
            </a:r>
            <a:endParaRPr lang="en-US" sz="3400" dirty="0">
              <a:solidFill>
                <a:srgbClr val="002060"/>
              </a:solidFill>
              <a:ea typeface="Symbol" panose="05050102010706020507" pitchFamily="18" charset="2"/>
              <a:cs typeface="Times New Roman" panose="02020603050405020304" pitchFamily="18" charset="0"/>
            </a:endParaRPr>
          </a:p>
          <a:p>
            <a:pPr>
              <a:spcBef>
                <a:spcPts val="585"/>
              </a:spcBef>
              <a:buSzPts val="1100"/>
              <a:buFont typeface="Symbol" panose="05050102010706020507" pitchFamily="18" charset="2"/>
              <a:buChar char=""/>
              <a:tabLst>
                <a:tab pos="534035" algn="l"/>
              </a:tabLst>
            </a:pPr>
            <a:r>
              <a:rPr lang="en-US" sz="3400" spc="-5" dirty="0">
                <a:solidFill>
                  <a:srgbClr val="002060"/>
                </a:solidFill>
                <a:ea typeface="Symbol" panose="05050102010706020507" pitchFamily="18" charset="2"/>
                <a:cs typeface="Times New Roman" panose="02020603050405020304" pitchFamily="18" charset="0"/>
              </a:rPr>
              <a:t>Provider Newsletters </a:t>
            </a:r>
            <a:endParaRPr lang="en-US" sz="3400" dirty="0">
              <a:solidFill>
                <a:srgbClr val="002060"/>
              </a:solidFill>
              <a:ea typeface="Symbol" panose="05050102010706020507" pitchFamily="18" charset="2"/>
              <a:cs typeface="Times New Roman" panose="02020603050405020304" pitchFamily="18" charset="0"/>
            </a:endParaRPr>
          </a:p>
          <a:p>
            <a:pPr>
              <a:spcBef>
                <a:spcPts val="585"/>
              </a:spcBef>
              <a:buSzPts val="1100"/>
              <a:buFont typeface="Symbol" panose="05050102010706020507" pitchFamily="18" charset="2"/>
              <a:buChar char=""/>
              <a:tabLst>
                <a:tab pos="534035" algn="l"/>
              </a:tabLst>
            </a:pPr>
            <a:r>
              <a:rPr lang="en-US" sz="3400" spc="-5" dirty="0">
                <a:solidFill>
                  <a:srgbClr val="002060"/>
                </a:solidFill>
                <a:ea typeface="Symbol" panose="05050102010706020507" pitchFamily="18" charset="2"/>
                <a:cs typeface="Times New Roman" panose="02020603050405020304" pitchFamily="18" charset="0"/>
              </a:rPr>
              <a:t>Notice of Privacy Practices </a:t>
            </a:r>
            <a:endParaRPr lang="en-US" sz="3400" dirty="0">
              <a:solidFill>
                <a:srgbClr val="002060"/>
              </a:solidFill>
              <a:ea typeface="Symbol" panose="05050102010706020507" pitchFamily="18" charset="2"/>
              <a:cs typeface="Times New Roman" panose="02020603050405020304" pitchFamily="18" charset="0"/>
            </a:endParaRPr>
          </a:p>
          <a:p>
            <a:pPr>
              <a:spcBef>
                <a:spcPts val="585"/>
              </a:spcBef>
              <a:buSzPts val="1100"/>
              <a:buFont typeface="Symbol" panose="05050102010706020507" pitchFamily="18" charset="2"/>
              <a:buChar char=""/>
              <a:tabLst>
                <a:tab pos="534035" algn="l"/>
              </a:tabLst>
            </a:pPr>
            <a:r>
              <a:rPr lang="en-US" sz="3400" spc="-5" dirty="0">
                <a:solidFill>
                  <a:srgbClr val="002060"/>
                </a:solidFill>
                <a:ea typeface="Symbol" panose="05050102010706020507" pitchFamily="18" charset="2"/>
                <a:cs typeface="Times New Roman" panose="02020603050405020304" pitchFamily="18" charset="0"/>
              </a:rPr>
              <a:t>Quick Reference Guide (including contact information)</a:t>
            </a:r>
            <a:endParaRPr lang="en-US" sz="3400" dirty="0">
              <a:solidFill>
                <a:srgbClr val="002060"/>
              </a:solidFill>
              <a:ea typeface="Symbol" panose="05050102010706020507" pitchFamily="18" charset="2"/>
              <a:cs typeface="Times New Roman" panose="02020603050405020304" pitchFamily="18" charset="0"/>
            </a:endParaRPr>
          </a:p>
          <a:p>
            <a:pPr>
              <a:spcBef>
                <a:spcPts val="585"/>
              </a:spcBef>
              <a:buSzPts val="1100"/>
              <a:buFont typeface="Symbol" panose="05050102010706020507" pitchFamily="18" charset="2"/>
              <a:buChar char=""/>
              <a:tabLst>
                <a:tab pos="534035" algn="l"/>
              </a:tabLst>
            </a:pPr>
            <a:r>
              <a:rPr lang="en-US" sz="3400" dirty="0">
                <a:solidFill>
                  <a:srgbClr val="002060"/>
                </a:solidFill>
                <a:ea typeface="Symbol" panose="05050102010706020507" pitchFamily="18" charset="2"/>
                <a:cs typeface="Times New Roman" panose="02020603050405020304" pitchFamily="18" charset="0"/>
              </a:rPr>
              <a:t>Medical Management services and forms</a:t>
            </a:r>
          </a:p>
          <a:p>
            <a:pPr>
              <a:spcBef>
                <a:spcPts val="585"/>
              </a:spcBef>
              <a:buSzPts val="1100"/>
              <a:buFont typeface="Symbol" panose="05050102010706020507" pitchFamily="18" charset="2"/>
              <a:buChar char=""/>
              <a:tabLst>
                <a:tab pos="534035" algn="l"/>
              </a:tabLst>
            </a:pPr>
            <a:r>
              <a:rPr lang="en-US" sz="3400" dirty="0">
                <a:solidFill>
                  <a:srgbClr val="002060"/>
                </a:solidFill>
                <a:ea typeface="Symbol" panose="05050102010706020507" pitchFamily="18" charset="2"/>
                <a:cs typeface="Times New Roman" panose="02020603050405020304" pitchFamily="18" charset="0"/>
              </a:rPr>
              <a:t>Provider OnLine for access to claim information</a:t>
            </a:r>
          </a:p>
          <a:p>
            <a:pPr>
              <a:spcBef>
                <a:spcPts val="585"/>
              </a:spcBef>
              <a:buSzPts val="1100"/>
              <a:buFont typeface="Symbol" panose="05050102010706020507" pitchFamily="18" charset="2"/>
              <a:buChar char=""/>
              <a:tabLst>
                <a:tab pos="534035" algn="l"/>
              </a:tabLst>
            </a:pPr>
            <a:r>
              <a:rPr lang="en-US" sz="3400" dirty="0">
                <a:solidFill>
                  <a:srgbClr val="002060"/>
                </a:solidFill>
                <a:ea typeface="Symbol" panose="05050102010706020507" pitchFamily="18" charset="2"/>
                <a:cs typeface="Times New Roman" panose="02020603050405020304" pitchFamily="18" charset="0"/>
              </a:rPr>
              <a:t>Training Opportunities</a:t>
            </a:r>
          </a:p>
          <a:p>
            <a:endParaRPr lang="en-US" sz="1600" dirty="0"/>
          </a:p>
        </p:txBody>
      </p:sp>
    </p:spTree>
    <p:extLst>
      <p:ext uri="{BB962C8B-B14F-4D97-AF65-F5344CB8AC3E}">
        <p14:creationId xmlns:p14="http://schemas.microsoft.com/office/powerpoint/2010/main" val="41717029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 OnLine Portal</a:t>
            </a:r>
            <a:br>
              <a:rPr lang="en-US" dirty="0"/>
            </a:br>
            <a:endParaRPr lang="en-US" dirty="0"/>
          </a:p>
        </p:txBody>
      </p:sp>
      <p:sp>
        <p:nvSpPr>
          <p:cNvPr id="4" name="Text Placeholder 3"/>
          <p:cNvSpPr>
            <a:spLocks noGrp="1"/>
          </p:cNvSpPr>
          <p:nvPr>
            <p:ph type="body" sz="quarter" idx="13"/>
          </p:nvPr>
        </p:nvSpPr>
        <p:spPr>
          <a:xfrm>
            <a:off x="457200" y="762000"/>
            <a:ext cx="7924800" cy="1752600"/>
          </a:xfrm>
        </p:spPr>
        <p:txBody>
          <a:bodyPr/>
          <a:lstStyle/>
          <a:p>
            <a:pPr marL="450850" lvl="1" indent="-227013" defTabSz="933295" fontAlgn="base">
              <a:spcBef>
                <a:spcPts val="600"/>
              </a:spcBef>
              <a:buFont typeface="Courier New" pitchFamily="49" charset="0"/>
              <a:buChar char="o"/>
              <a:defRPr/>
            </a:pPr>
            <a:r>
              <a:rPr lang="en-US" sz="1600" kern="0" dirty="0">
                <a:solidFill>
                  <a:srgbClr val="242D69"/>
                </a:solidFill>
                <a:cs typeface="Arial" pitchFamily="34" charset="0"/>
              </a:rPr>
              <a:t>Specifically designed for practitioners and providers affiliated with MedStar Medicare Choice. </a:t>
            </a:r>
          </a:p>
          <a:p>
            <a:pPr marL="450850" lvl="1" indent="-227013" defTabSz="933295" fontAlgn="base">
              <a:spcBef>
                <a:spcPts val="600"/>
              </a:spcBef>
              <a:buFont typeface="Courier New" pitchFamily="49" charset="0"/>
              <a:buChar char="o"/>
              <a:defRPr/>
            </a:pPr>
            <a:r>
              <a:rPr lang="en-US" sz="1600" kern="0" dirty="0">
                <a:solidFill>
                  <a:srgbClr val="242D69"/>
                </a:solidFill>
                <a:cs typeface="Arial" pitchFamily="34" charset="0"/>
              </a:rPr>
              <a:t>The Portal allows quick and efficient access to claim, benefit, and eligibility information for our members. </a:t>
            </a:r>
          </a:p>
          <a:p>
            <a:pPr marL="450850" lvl="1" indent="-227013" defTabSz="933295" fontAlgn="base">
              <a:spcBef>
                <a:spcPts val="600"/>
              </a:spcBef>
              <a:buFont typeface="Courier New" pitchFamily="49" charset="0"/>
              <a:buChar char="o"/>
              <a:defRPr/>
            </a:pPr>
            <a:r>
              <a:rPr lang="en-US" sz="1600" kern="0" dirty="0">
                <a:solidFill>
                  <a:srgbClr val="242D69"/>
                </a:solidFill>
                <a:cs typeface="Arial" pitchFamily="34" charset="0"/>
              </a:rPr>
              <a:t>In addition, providers can chat online with Provider Services by clicking the link at the bottom of the home page. </a:t>
            </a:r>
          </a:p>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510051"/>
            <a:ext cx="6248400" cy="3505200"/>
          </a:xfrm>
          <a:prstGeom prst="rect">
            <a:avLst/>
          </a:prstGeom>
        </p:spPr>
      </p:pic>
    </p:spTree>
    <p:extLst>
      <p:ext uri="{BB962C8B-B14F-4D97-AF65-F5344CB8AC3E}">
        <p14:creationId xmlns:p14="http://schemas.microsoft.com/office/powerpoint/2010/main" val="309385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 OnLine Portal</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514350" lvl="0" indent="-285750" defTabSz="933295" fontAlgn="base">
              <a:spcBef>
                <a:spcPts val="600"/>
              </a:spcBef>
              <a:buNone/>
              <a:defRPr/>
            </a:pPr>
            <a:r>
              <a:rPr lang="en-US" sz="2000" b="1" kern="0" dirty="0">
                <a:solidFill>
                  <a:srgbClr val="242D69"/>
                </a:solidFill>
                <a:cs typeface="Arial" pitchFamily="34" charset="0"/>
              </a:rPr>
              <a:t>1.	Direct Provider Services Communicating</a:t>
            </a:r>
            <a:endParaRPr lang="en-US" sz="2000" kern="0" dirty="0">
              <a:solidFill>
                <a:srgbClr val="242D69"/>
              </a:solidFill>
              <a:cs typeface="Arial" pitchFamily="34" charset="0"/>
            </a:endParaRPr>
          </a:p>
          <a:p>
            <a:pPr marL="800100" lvl="0" indent="-285750" defTabSz="933295" fontAlgn="base">
              <a:spcBef>
                <a:spcPts val="600"/>
              </a:spcBef>
              <a:buFontTx/>
              <a:buChar char="•"/>
              <a:defRPr/>
            </a:pPr>
            <a:r>
              <a:rPr lang="en-US" sz="1600" kern="0" dirty="0">
                <a:solidFill>
                  <a:srgbClr val="242D69"/>
                </a:solidFill>
                <a:cs typeface="Arial" pitchFamily="34" charset="0"/>
              </a:rPr>
              <a:t>Save time by messaging or chatting online with Provider Services through the Provider OnLine Portal.</a:t>
            </a:r>
          </a:p>
          <a:p>
            <a:pPr marL="800100" lvl="0" indent="-285750" defTabSz="933295" fontAlgn="base">
              <a:spcBef>
                <a:spcPts val="600"/>
              </a:spcBef>
              <a:buFontTx/>
              <a:buChar char="•"/>
              <a:defRPr/>
            </a:pPr>
            <a:r>
              <a:rPr lang="en-US" sz="1600" kern="0" dirty="0">
                <a:solidFill>
                  <a:srgbClr val="242D69"/>
                </a:solidFill>
                <a:cs typeface="Arial" pitchFamily="34" charset="0"/>
              </a:rPr>
              <a:t>Communications are sent directly to the appropriate service area by selecting applicable topic.</a:t>
            </a:r>
          </a:p>
          <a:p>
            <a:pPr marL="800100" lvl="0" indent="-285750" defTabSz="933295" fontAlgn="base">
              <a:spcBef>
                <a:spcPts val="600"/>
              </a:spcBef>
              <a:buFontTx/>
              <a:buChar char="•"/>
              <a:defRPr/>
            </a:pPr>
            <a:r>
              <a:rPr lang="en-US" sz="1600" kern="0" dirty="0">
                <a:solidFill>
                  <a:srgbClr val="242D69"/>
                </a:solidFill>
                <a:cs typeface="Arial" pitchFamily="34" charset="0"/>
              </a:rPr>
              <a:t>Providers have the options to select topics such as, but not limited to, Eligibility, Authorization Inquiry, Claim Inquiry, or Batch Inquiry. </a:t>
            </a:r>
          </a:p>
          <a:p>
            <a:pPr marL="800100" lvl="0" indent="-285750" defTabSz="933295" fontAlgn="base">
              <a:spcBef>
                <a:spcPts val="600"/>
              </a:spcBef>
              <a:buFontTx/>
              <a:buChar char="•"/>
              <a:defRPr/>
            </a:pPr>
            <a:endParaRPr lang="en-US" sz="1600" kern="0" dirty="0">
              <a:solidFill>
                <a:srgbClr val="242D69"/>
              </a:solidFill>
              <a:cs typeface="Arial" pitchFamily="34" charset="0"/>
            </a:endParaRPr>
          </a:p>
          <a:p>
            <a:pPr marL="223837" lvl="1" indent="0" algn="ctr" defTabSz="933295" fontAlgn="base">
              <a:spcBef>
                <a:spcPts val="600"/>
              </a:spcBef>
              <a:buNone/>
              <a:defRPr/>
            </a:pPr>
            <a:r>
              <a:rPr lang="en-US" b="1" u="sng" kern="0" dirty="0">
                <a:solidFill>
                  <a:srgbClr val="242D69"/>
                </a:solidFill>
                <a:cs typeface="Arial" pitchFamily="34" charset="0"/>
              </a:rPr>
              <a:t>Register for the Provider OnLine Portal today!  Sign up through </a:t>
            </a:r>
            <a:r>
              <a:rPr lang="en-US" u="sng" kern="0" dirty="0">
                <a:solidFill>
                  <a:srgbClr val="242D69"/>
                </a:solidFill>
                <a:cs typeface="Arial" pitchFamily="34" charset="0"/>
                <a:hlinkClick r:id="rId2"/>
              </a:rPr>
              <a:t>https://secure.togetherforyourhealth.com/WebRequests/Requests/SecurityRequest.aspx?CLIENT=000101&amp;ID=000001&amp;DIV=0001</a:t>
            </a:r>
            <a:endParaRPr lang="en-US" kern="0" dirty="0">
              <a:solidFill>
                <a:srgbClr val="242D69"/>
              </a:solidFill>
              <a:cs typeface="Arial" pitchFamily="34" charset="0"/>
            </a:endParaRPr>
          </a:p>
          <a:p>
            <a:pPr marL="450850" lvl="1" indent="-227013" algn="ctr" defTabSz="933295" fontAlgn="base">
              <a:spcBef>
                <a:spcPts val="600"/>
              </a:spcBef>
              <a:buFont typeface="Courier New" pitchFamily="49" charset="0"/>
              <a:buChar char="o"/>
              <a:defRPr/>
            </a:pPr>
            <a:endParaRPr lang="en-US" kern="0" dirty="0">
              <a:solidFill>
                <a:srgbClr val="242D69"/>
              </a:solidFill>
              <a:cs typeface="Arial" pitchFamily="34" charset="0"/>
            </a:endParaRPr>
          </a:p>
          <a:p>
            <a:pPr marL="223837" lvl="1" indent="0" algn="ctr" defTabSz="933295" fontAlgn="base">
              <a:spcBef>
                <a:spcPts val="600"/>
              </a:spcBef>
              <a:buNone/>
              <a:defRPr/>
            </a:pPr>
            <a:r>
              <a:rPr lang="en-US" kern="0" dirty="0">
                <a:solidFill>
                  <a:srgbClr val="242D69"/>
                </a:solidFill>
                <a:cs typeface="Arial" pitchFamily="34" charset="0"/>
              </a:rPr>
              <a:t>For further information on the Provider OnLine Portal, please contact Provider Services as 855.242.1042.</a:t>
            </a:r>
            <a:endParaRPr lang="en-US" sz="2000" kern="0" dirty="0">
              <a:solidFill>
                <a:srgbClr val="242D69"/>
              </a:solidFill>
              <a:cs typeface="Arial" pitchFamily="34" charset="0"/>
            </a:endParaRPr>
          </a:p>
          <a:p>
            <a:pPr marL="233363" lvl="0" indent="-233363" defTabSz="933295" fontAlgn="base">
              <a:spcBef>
                <a:spcPts val="600"/>
              </a:spcBef>
              <a:buFontTx/>
              <a:buChar char="•"/>
              <a:defRPr/>
            </a:pPr>
            <a:endParaRPr lang="en-US" sz="2000" kern="0" dirty="0">
              <a:solidFill>
                <a:srgbClr val="242D69"/>
              </a:solidFill>
              <a:cs typeface="Arial" pitchFamily="34" charset="0"/>
            </a:endParaRPr>
          </a:p>
          <a:p>
            <a:endParaRPr lang="en-US" dirty="0"/>
          </a:p>
        </p:txBody>
      </p:sp>
    </p:spTree>
    <p:extLst>
      <p:ext uri="{BB962C8B-B14F-4D97-AF65-F5344CB8AC3E}">
        <p14:creationId xmlns:p14="http://schemas.microsoft.com/office/powerpoint/2010/main" val="1814257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 </a:t>
            </a:r>
            <a:r>
              <a:rPr lang="en-US" dirty="0" err="1"/>
              <a:t>OnLine</a:t>
            </a:r>
            <a:r>
              <a:rPr lang="en-US" dirty="0"/>
              <a:t> Portal-Continued </a:t>
            </a:r>
            <a:br>
              <a:rPr lang="en-US" dirty="0"/>
            </a:br>
            <a:endParaRPr lang="en-US" dirty="0"/>
          </a:p>
        </p:txBody>
      </p:sp>
      <p:sp>
        <p:nvSpPr>
          <p:cNvPr id="3" name="Content Placeholder 2"/>
          <p:cNvSpPr>
            <a:spLocks noGrp="1"/>
          </p:cNvSpPr>
          <p:nvPr>
            <p:ph idx="1"/>
          </p:nvPr>
        </p:nvSpPr>
        <p:spPr>
          <a:xfrm>
            <a:off x="457200" y="990600"/>
            <a:ext cx="8229600" cy="5029199"/>
          </a:xfrm>
        </p:spPr>
        <p:txBody>
          <a:bodyPr>
            <a:normAutofit/>
          </a:bodyPr>
          <a:lstStyle/>
          <a:p>
            <a:pPr marL="0" lvl="0" indent="0" defTabSz="933295" fontAlgn="base">
              <a:spcBef>
                <a:spcPts val="600"/>
              </a:spcBef>
              <a:buNone/>
              <a:defRPr/>
            </a:pPr>
            <a:r>
              <a:rPr lang="en-US" sz="1600" b="1" kern="0" dirty="0">
                <a:solidFill>
                  <a:srgbClr val="242D69"/>
                </a:solidFill>
                <a:cs typeface="Arial" pitchFamily="34" charset="0"/>
              </a:rPr>
              <a:t>Providers are able to:</a:t>
            </a:r>
            <a:endParaRPr lang="en-US" sz="1600" b="1" u="sng" kern="0" dirty="0">
              <a:solidFill>
                <a:srgbClr val="242D69"/>
              </a:solidFill>
              <a:cs typeface="Arial" pitchFamily="34" charset="0"/>
            </a:endParaRPr>
          </a:p>
          <a:p>
            <a:pPr marL="514350" indent="-285750" defTabSz="933295" fontAlgn="base">
              <a:spcBef>
                <a:spcPts val="600"/>
              </a:spcBef>
              <a:buNone/>
              <a:defRPr/>
            </a:pPr>
            <a:r>
              <a:rPr lang="en-US" sz="1600" b="1" kern="0" dirty="0">
                <a:solidFill>
                  <a:srgbClr val="242D69"/>
                </a:solidFill>
                <a:cs typeface="Arial" pitchFamily="34" charset="0"/>
              </a:rPr>
              <a:t>2.	Check Eligibility &amp; Benefits</a:t>
            </a:r>
          </a:p>
          <a:p>
            <a:pPr marL="800100" lvl="0" indent="-285750" defTabSz="933295" fontAlgn="base">
              <a:spcBef>
                <a:spcPts val="0"/>
              </a:spcBef>
              <a:buFontTx/>
              <a:buChar char="•"/>
              <a:defRPr/>
            </a:pPr>
            <a:r>
              <a:rPr lang="en-US" sz="1600" kern="0" dirty="0">
                <a:solidFill>
                  <a:srgbClr val="242D69"/>
                </a:solidFill>
                <a:cs typeface="Arial" pitchFamily="34" charset="0"/>
              </a:rPr>
              <a:t>Member eligibility verification in ONE easy step. </a:t>
            </a:r>
          </a:p>
          <a:p>
            <a:pPr marL="800100" lvl="0" indent="-285750" defTabSz="933295" fontAlgn="base">
              <a:spcBef>
                <a:spcPts val="0"/>
              </a:spcBef>
              <a:buFontTx/>
              <a:buChar char="•"/>
              <a:defRPr/>
            </a:pPr>
            <a:r>
              <a:rPr lang="en-US" sz="1600" kern="0" dirty="0">
                <a:solidFill>
                  <a:srgbClr val="242D69"/>
                </a:solidFill>
                <a:cs typeface="Arial" pitchFamily="34" charset="0"/>
              </a:rPr>
              <a:t>Simply enter the Member ID, Last name, and First name, then click search. </a:t>
            </a:r>
          </a:p>
          <a:p>
            <a:pPr marL="800100" lvl="0" indent="-285750" defTabSz="933295" fontAlgn="base">
              <a:spcBef>
                <a:spcPts val="0"/>
              </a:spcBef>
              <a:buFontTx/>
              <a:buChar char="•"/>
              <a:defRPr/>
            </a:pPr>
            <a:r>
              <a:rPr lang="en-US" sz="1600" kern="0" dirty="0">
                <a:solidFill>
                  <a:srgbClr val="242D69"/>
                </a:solidFill>
                <a:cs typeface="Arial" pitchFamily="34" charset="0"/>
              </a:rPr>
              <a:t>Eligibility results for applicable dependents and subscribers display within seconds. The result details show the member's specific benefits and effective date of benefits.</a:t>
            </a:r>
          </a:p>
          <a:p>
            <a:pPr marL="514350" lvl="0" indent="-285750" defTabSz="933295" fontAlgn="base">
              <a:spcBef>
                <a:spcPts val="600"/>
              </a:spcBef>
              <a:buNone/>
              <a:defRPr/>
            </a:pPr>
            <a:r>
              <a:rPr lang="en-US" sz="1600" b="1" kern="0" dirty="0">
                <a:solidFill>
                  <a:srgbClr val="242D69"/>
                </a:solidFill>
                <a:cs typeface="Arial" pitchFamily="34" charset="0"/>
              </a:rPr>
              <a:t>3.	Submit Claims</a:t>
            </a:r>
            <a:endParaRPr lang="en-US" sz="1600" kern="0" dirty="0">
              <a:solidFill>
                <a:srgbClr val="242D69"/>
              </a:solidFill>
              <a:cs typeface="Arial" pitchFamily="34" charset="0"/>
            </a:endParaRPr>
          </a:p>
          <a:p>
            <a:pPr marL="800100" lvl="0" indent="-285750" defTabSz="933295" fontAlgn="base">
              <a:spcBef>
                <a:spcPts val="600"/>
              </a:spcBef>
              <a:buFontTx/>
              <a:buChar char="•"/>
              <a:defRPr/>
            </a:pPr>
            <a:r>
              <a:rPr lang="en-US" sz="1600" kern="0" dirty="0">
                <a:solidFill>
                  <a:srgbClr val="242D69"/>
                </a:solidFill>
                <a:cs typeface="Arial" pitchFamily="34" charset="0"/>
              </a:rPr>
              <a:t>Offers a CST (Claims Submission Tool) that provides a complete Internet Portal solution for services provided by Health plan. </a:t>
            </a:r>
          </a:p>
          <a:p>
            <a:pPr marL="514350" lvl="0" indent="-285750" defTabSz="933295" fontAlgn="base">
              <a:spcBef>
                <a:spcPts val="600"/>
              </a:spcBef>
              <a:buNone/>
              <a:defRPr/>
            </a:pPr>
            <a:r>
              <a:rPr lang="en-US" sz="1600" b="1" kern="0" dirty="0">
                <a:solidFill>
                  <a:srgbClr val="242D69"/>
                </a:solidFill>
                <a:cs typeface="Arial" pitchFamily="34" charset="0"/>
              </a:rPr>
              <a:t>4.	Check Claim Status</a:t>
            </a:r>
            <a:endParaRPr lang="en-US" sz="1600" kern="0" dirty="0">
              <a:solidFill>
                <a:srgbClr val="242D69"/>
              </a:solidFill>
              <a:cs typeface="Arial" pitchFamily="34" charset="0"/>
            </a:endParaRPr>
          </a:p>
          <a:p>
            <a:pPr marL="800100" lvl="0" indent="-285750" defTabSz="933295" fontAlgn="base">
              <a:spcBef>
                <a:spcPts val="600"/>
              </a:spcBef>
              <a:buFontTx/>
              <a:buChar char="•"/>
              <a:defRPr/>
            </a:pPr>
            <a:r>
              <a:rPr lang="en-US" sz="1600" kern="0" dirty="0">
                <a:solidFill>
                  <a:srgbClr val="242D69"/>
                </a:solidFill>
                <a:cs typeface="Arial" pitchFamily="34" charset="0"/>
              </a:rPr>
              <a:t>The Claim Inquiry search allows providers to search by member or claim information online to obtain real-time claim status.</a:t>
            </a:r>
          </a:p>
          <a:p>
            <a:pPr marL="800100" lvl="0" indent="-285750" defTabSz="933295" fontAlgn="base">
              <a:spcBef>
                <a:spcPts val="600"/>
              </a:spcBef>
              <a:buFontTx/>
              <a:buChar char="•"/>
              <a:defRPr/>
            </a:pPr>
            <a:r>
              <a:rPr lang="en-US" sz="1600" kern="0" dirty="0">
                <a:solidFill>
                  <a:srgbClr val="242D69"/>
                </a:solidFill>
                <a:cs typeface="Arial" pitchFamily="34" charset="0"/>
              </a:rPr>
              <a:t>Detailed HCFA and UB claim detail is supplied, including adjustment reasons by clicking on the applicable claim from the search results.</a:t>
            </a:r>
          </a:p>
          <a:p>
            <a:pPr marL="800100" lvl="0" indent="-285750" defTabSz="933295" fontAlgn="base">
              <a:spcBef>
                <a:spcPts val="600"/>
              </a:spcBef>
              <a:buFontTx/>
              <a:buChar char="•"/>
              <a:defRPr/>
            </a:pPr>
            <a:r>
              <a:rPr lang="en-US" sz="1600" kern="0" dirty="0">
                <a:solidFill>
                  <a:srgbClr val="242D69"/>
                </a:solidFill>
                <a:cs typeface="Arial" pitchFamily="34" charset="0"/>
              </a:rPr>
              <a:t>Providers who have questions on claims can compose an email to Provider Services on the claim detail screen directly.  </a:t>
            </a:r>
          </a:p>
          <a:p>
            <a:endParaRPr lang="en-US" sz="1600" dirty="0"/>
          </a:p>
        </p:txBody>
      </p:sp>
    </p:spTree>
    <p:extLst>
      <p:ext uri="{BB962C8B-B14F-4D97-AF65-F5344CB8AC3E}">
        <p14:creationId xmlns:p14="http://schemas.microsoft.com/office/powerpoint/2010/main" val="26503621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664"/>
                </a:solidFill>
              </a:rPr>
              <a:t>Claims Submission</a:t>
            </a:r>
            <a:br>
              <a:rPr lang="en-US" dirty="0">
                <a:solidFill>
                  <a:srgbClr val="002664"/>
                </a:solidFill>
              </a:rPr>
            </a:br>
            <a:endParaRPr lang="en-US" dirty="0"/>
          </a:p>
        </p:txBody>
      </p:sp>
      <p:sp>
        <p:nvSpPr>
          <p:cNvPr id="3" name="Content Placeholder 2"/>
          <p:cNvSpPr>
            <a:spLocks noGrp="1"/>
          </p:cNvSpPr>
          <p:nvPr>
            <p:ph idx="1"/>
          </p:nvPr>
        </p:nvSpPr>
        <p:spPr>
          <a:xfrm>
            <a:off x="457200" y="762000"/>
            <a:ext cx="8229600" cy="5638800"/>
          </a:xfrm>
        </p:spPr>
        <p:txBody>
          <a:bodyPr>
            <a:normAutofit fontScale="92500" lnSpcReduction="20000"/>
          </a:bodyPr>
          <a:lstStyle/>
          <a:p>
            <a:pPr marL="109538" lvl="0" indent="233363" defTabSz="914400" fontAlgn="base">
              <a:lnSpc>
                <a:spcPct val="120000"/>
              </a:lnSpc>
              <a:spcBef>
                <a:spcPts val="300"/>
              </a:spcBef>
              <a:buClr>
                <a:srgbClr val="9BBB59"/>
              </a:buClr>
              <a:buNone/>
              <a:defRPr/>
            </a:pPr>
            <a:r>
              <a:rPr lang="en-US" sz="1500" b="1" kern="0" dirty="0">
                <a:latin typeface="Arial" pitchFamily="34" charset="0"/>
                <a:cs typeface="Arial" pitchFamily="34" charset="0"/>
              </a:rPr>
              <a:t>1.	Direct Submission</a:t>
            </a:r>
          </a:p>
          <a:p>
            <a:pPr marL="1314450" lvl="0" indent="-400050" defTabSz="914400" fontAlgn="base">
              <a:lnSpc>
                <a:spcPct val="120000"/>
              </a:lnSpc>
              <a:spcBef>
                <a:spcPts val="300"/>
              </a:spcBef>
              <a:buClr>
                <a:srgbClr val="9BBB59"/>
              </a:buClr>
              <a:buFont typeface="Courier New" panose="02070309020205020404" pitchFamily="49" charset="0"/>
              <a:buChar char="o"/>
              <a:defRPr/>
            </a:pPr>
            <a:r>
              <a:rPr lang="en-US" sz="1500" kern="0" dirty="0">
                <a:latin typeface="Arial" pitchFamily="34" charset="0"/>
                <a:cs typeface="Arial" pitchFamily="34" charset="0"/>
              </a:rPr>
              <a:t>Submit claims through Provider OnLine (provider portal) online on </a:t>
            </a:r>
            <a:r>
              <a:rPr lang="en-US" sz="1500" kern="0" dirty="0">
                <a:latin typeface="Arial" pitchFamily="34" charset="0"/>
                <a:cs typeface="Arial" pitchFamily="34" charset="0"/>
                <a:hlinkClick r:id="rId2"/>
              </a:rPr>
              <a:t>www.MedStarProviderNetwork.org</a:t>
            </a:r>
            <a:endParaRPr lang="en-US" sz="1500" kern="0" dirty="0">
              <a:latin typeface="Arial" pitchFamily="34" charset="0"/>
              <a:cs typeface="Arial" pitchFamily="34" charset="0"/>
            </a:endParaRPr>
          </a:p>
          <a:p>
            <a:pPr marL="1314450" lvl="1" indent="-400050" defTabSz="914400" fontAlgn="base">
              <a:lnSpc>
                <a:spcPct val="120000"/>
              </a:lnSpc>
              <a:spcBef>
                <a:spcPts val="300"/>
              </a:spcBef>
              <a:buClr>
                <a:srgbClr val="9BBB59"/>
              </a:buClr>
              <a:buFont typeface="Courier New" pitchFamily="49" charset="0"/>
              <a:buChar char="o"/>
              <a:defRPr/>
            </a:pPr>
            <a:r>
              <a:rPr lang="en-US" sz="1500" kern="0" dirty="0">
                <a:latin typeface="Arial" pitchFamily="34" charset="0"/>
                <a:cs typeface="Arial" pitchFamily="34" charset="0"/>
              </a:rPr>
              <a:t>Register online or through Provider Services at 855.222.1042</a:t>
            </a:r>
          </a:p>
          <a:p>
            <a:pPr marL="1314450" lvl="2" indent="0" defTabSz="914400" fontAlgn="base">
              <a:lnSpc>
                <a:spcPct val="120000"/>
              </a:lnSpc>
              <a:spcBef>
                <a:spcPts val="300"/>
              </a:spcBef>
              <a:buClr>
                <a:srgbClr val="9BBB59"/>
              </a:buClr>
              <a:buNone/>
              <a:defRPr/>
            </a:pPr>
            <a:endParaRPr lang="en-US" kern="0" dirty="0">
              <a:latin typeface="Arial" pitchFamily="34" charset="0"/>
              <a:cs typeface="Arial" pitchFamily="34" charset="0"/>
            </a:endParaRPr>
          </a:p>
          <a:p>
            <a:pPr marL="914400" lvl="1" indent="-571500" defTabSz="914400" fontAlgn="base">
              <a:lnSpc>
                <a:spcPct val="120000"/>
              </a:lnSpc>
              <a:spcBef>
                <a:spcPts val="300"/>
              </a:spcBef>
              <a:buClr>
                <a:srgbClr val="9BBB59"/>
              </a:buClr>
              <a:buNone/>
              <a:defRPr/>
            </a:pPr>
            <a:r>
              <a:rPr lang="en-US" sz="1500" b="1" kern="0" dirty="0">
                <a:latin typeface="Arial" pitchFamily="34" charset="0"/>
                <a:cs typeface="Arial" pitchFamily="34" charset="0"/>
              </a:rPr>
              <a:t>2.	Clearinghouse EDI Submission (recommended)</a:t>
            </a:r>
            <a:endParaRPr lang="en-US" sz="1500" kern="0" dirty="0">
              <a:latin typeface="Arial" pitchFamily="34" charset="0"/>
              <a:cs typeface="Arial" pitchFamily="34" charset="0"/>
            </a:endParaRPr>
          </a:p>
          <a:p>
            <a:pPr marL="1314450" lvl="1" indent="-400050" defTabSz="3082925" fontAlgn="base">
              <a:lnSpc>
                <a:spcPct val="110000"/>
              </a:lnSpc>
              <a:spcBef>
                <a:spcPts val="600"/>
              </a:spcBef>
              <a:buClr>
                <a:srgbClr val="002664"/>
              </a:buClr>
              <a:buFont typeface="Courier New" pitchFamily="49" charset="0"/>
              <a:buChar char="o"/>
              <a:defRPr/>
            </a:pPr>
            <a:r>
              <a:rPr lang="en-US" sz="1500" kern="0" dirty="0">
                <a:latin typeface="Arial" pitchFamily="34" charset="0"/>
                <a:cs typeface="Arial" pitchFamily="34" charset="0"/>
              </a:rPr>
              <a:t>Providers with existing relationships with clearinghouses such as </a:t>
            </a:r>
            <a:r>
              <a:rPr lang="en-US" sz="1500" kern="0" dirty="0" err="1">
                <a:latin typeface="Arial" pitchFamily="34" charset="0"/>
                <a:cs typeface="Arial" pitchFamily="34" charset="0"/>
              </a:rPr>
              <a:t>Emdeon</a:t>
            </a:r>
            <a:r>
              <a:rPr lang="en-US" sz="1500" kern="0" dirty="0">
                <a:latin typeface="Arial" pitchFamily="34" charset="0"/>
                <a:cs typeface="Arial" pitchFamily="34" charset="0"/>
              </a:rPr>
              <a:t>, Relay Health, </a:t>
            </a:r>
            <a:r>
              <a:rPr lang="en-US" sz="1500" kern="0" dirty="0" err="1">
                <a:latin typeface="Arial" pitchFamily="34" charset="0"/>
                <a:cs typeface="Arial" pitchFamily="34" charset="0"/>
              </a:rPr>
              <a:t>Allscripts</a:t>
            </a:r>
            <a:r>
              <a:rPr lang="en-US" sz="1500" kern="0" dirty="0">
                <a:latin typeface="Arial" pitchFamily="34" charset="0"/>
                <a:cs typeface="Arial" pitchFamily="34" charset="0"/>
              </a:rPr>
              <a:t> may continue submitting claims in the format used by their billing software.  </a:t>
            </a:r>
          </a:p>
          <a:p>
            <a:pPr marL="1314450" lvl="1" indent="-400050" defTabSz="3082925" fontAlgn="base">
              <a:lnSpc>
                <a:spcPct val="110000"/>
              </a:lnSpc>
              <a:spcBef>
                <a:spcPts val="600"/>
              </a:spcBef>
              <a:buClr>
                <a:srgbClr val="002664"/>
              </a:buClr>
              <a:buFont typeface="Courier New" pitchFamily="49" charset="0"/>
              <a:buChar char="o"/>
              <a:defRPr/>
            </a:pPr>
            <a:r>
              <a:rPr lang="en-US" sz="1500" kern="0" dirty="0">
                <a:latin typeface="Arial" pitchFamily="34" charset="0"/>
                <a:cs typeface="Arial" pitchFamily="34" charset="0"/>
              </a:rPr>
              <a:t>Clearinghouses will reformat to meet HIPAA standards</a:t>
            </a:r>
          </a:p>
          <a:p>
            <a:pPr marL="1314450" lvl="1" indent="-400050" defTabSz="3082925" fontAlgn="base">
              <a:lnSpc>
                <a:spcPct val="110000"/>
              </a:lnSpc>
              <a:spcBef>
                <a:spcPts val="600"/>
              </a:spcBef>
              <a:buClr>
                <a:srgbClr val="002664"/>
              </a:buClr>
              <a:buFont typeface="Courier New" pitchFamily="49" charset="0"/>
              <a:buChar char="o"/>
              <a:defRPr/>
            </a:pPr>
            <a:r>
              <a:rPr lang="en-US" sz="1500" kern="0" dirty="0">
                <a:latin typeface="Arial" pitchFamily="34" charset="0"/>
                <a:cs typeface="Arial" pitchFamily="34" charset="0"/>
              </a:rPr>
              <a:t>Electronic Submission: Payer ID 251MS</a:t>
            </a:r>
          </a:p>
          <a:p>
            <a:pPr marL="914400" lvl="1" indent="0" defTabSz="3082925" fontAlgn="base">
              <a:lnSpc>
                <a:spcPct val="110000"/>
              </a:lnSpc>
              <a:spcBef>
                <a:spcPts val="600"/>
              </a:spcBef>
              <a:buClr>
                <a:srgbClr val="002664"/>
              </a:buClr>
              <a:buNone/>
              <a:defRPr/>
            </a:pPr>
            <a:r>
              <a:rPr lang="en-US" sz="1500" kern="0" dirty="0">
                <a:latin typeface="Arial" pitchFamily="34" charset="0"/>
                <a:cs typeface="Arial" pitchFamily="34" charset="0"/>
              </a:rPr>
              <a:t>	</a:t>
            </a:r>
          </a:p>
          <a:p>
            <a:pPr marL="0" lvl="0" indent="0" defTabSz="914400" fontAlgn="base">
              <a:spcBef>
                <a:spcPct val="0"/>
              </a:spcBef>
              <a:spcAft>
                <a:spcPct val="0"/>
              </a:spcAft>
              <a:buNone/>
              <a:tabLst>
                <a:tab pos="571500" algn="l"/>
              </a:tabLst>
            </a:pPr>
            <a:r>
              <a:rPr lang="en-US" sz="1500" b="1" dirty="0">
                <a:latin typeface="Arial" panose="020B0604020202020204" pitchFamily="34" charset="0"/>
                <a:cs typeface="Arial" panose="020B0604020202020204" pitchFamily="34" charset="0"/>
              </a:rPr>
              <a:t>      3.		Paper Claims Submission</a:t>
            </a:r>
          </a:p>
          <a:p>
            <a:pPr marL="571500" lvl="1" indent="0" defTabSz="914400" fontAlgn="base">
              <a:spcBef>
                <a:spcPct val="0"/>
              </a:spcBef>
              <a:spcAft>
                <a:spcPct val="0"/>
              </a:spcAft>
              <a:buNone/>
            </a:pPr>
            <a:r>
              <a:rPr lang="en-US" sz="1500" dirty="0">
                <a:latin typeface="Arial" panose="020B0604020202020204" pitchFamily="34" charset="0"/>
                <a:cs typeface="Arial" panose="020B0604020202020204" pitchFamily="34" charset="0"/>
              </a:rPr>
              <a:t>              Paper claims can be submitted to: </a:t>
            </a:r>
          </a:p>
          <a:p>
            <a:pPr marL="1262063" lvl="1" indent="0" defTabSz="3082925" fontAlgn="base">
              <a:lnSpc>
                <a:spcPct val="110000"/>
              </a:lnSpc>
              <a:spcBef>
                <a:spcPts val="0"/>
              </a:spcBef>
              <a:spcAft>
                <a:spcPct val="0"/>
              </a:spcAft>
              <a:buClr>
                <a:srgbClr val="002664"/>
              </a:buClr>
              <a:buNone/>
              <a:defRPr/>
            </a:pPr>
            <a:r>
              <a:rPr lang="en-US" sz="1500" kern="0" dirty="0">
                <a:latin typeface="Arial" pitchFamily="34" charset="0"/>
                <a:cs typeface="Arial" pitchFamily="34" charset="0"/>
              </a:rPr>
              <a:t>Claims Processing Center</a:t>
            </a:r>
          </a:p>
          <a:p>
            <a:pPr marL="1262063" lvl="1" indent="0" defTabSz="3082925" fontAlgn="base">
              <a:lnSpc>
                <a:spcPct val="110000"/>
              </a:lnSpc>
              <a:spcBef>
                <a:spcPts val="0"/>
              </a:spcBef>
              <a:spcAft>
                <a:spcPct val="0"/>
              </a:spcAft>
              <a:buClr>
                <a:srgbClr val="002664"/>
              </a:buClr>
              <a:buNone/>
              <a:defRPr/>
            </a:pPr>
            <a:r>
              <a:rPr lang="en-US" sz="1500" kern="0" dirty="0">
                <a:latin typeface="Arial" pitchFamily="34" charset="0"/>
                <a:cs typeface="Arial" pitchFamily="34" charset="0"/>
              </a:rPr>
              <a:t>P.O. BOX 1200</a:t>
            </a:r>
          </a:p>
          <a:p>
            <a:pPr marL="1262063" lvl="1" indent="0" defTabSz="3082925" fontAlgn="base">
              <a:lnSpc>
                <a:spcPct val="110000"/>
              </a:lnSpc>
              <a:spcBef>
                <a:spcPts val="0"/>
              </a:spcBef>
              <a:spcAft>
                <a:spcPct val="0"/>
              </a:spcAft>
              <a:buClr>
                <a:srgbClr val="002664"/>
              </a:buClr>
              <a:buNone/>
              <a:defRPr/>
            </a:pPr>
            <a:r>
              <a:rPr lang="en-US" sz="1500" kern="0" dirty="0">
                <a:latin typeface="Arial" pitchFamily="34" charset="0"/>
                <a:cs typeface="Arial" pitchFamily="34" charset="0"/>
              </a:rPr>
              <a:t>Pittsburgh, PA 15230-1200</a:t>
            </a:r>
          </a:p>
          <a:p>
            <a:pPr marL="1262063" lvl="1" indent="0" defTabSz="3082925" fontAlgn="base">
              <a:lnSpc>
                <a:spcPct val="110000"/>
              </a:lnSpc>
              <a:spcBef>
                <a:spcPts val="0"/>
              </a:spcBef>
              <a:spcAft>
                <a:spcPct val="0"/>
              </a:spcAft>
              <a:buClr>
                <a:srgbClr val="002664"/>
              </a:buClr>
              <a:buNone/>
              <a:defRPr/>
            </a:pPr>
            <a:endParaRPr lang="en-US" sz="1500" kern="0" dirty="0">
              <a:latin typeface="Arial" pitchFamily="34" charset="0"/>
              <a:cs typeface="Arial" pitchFamily="34" charset="0"/>
            </a:endParaRPr>
          </a:p>
          <a:p>
            <a:pPr marL="58737" lvl="1" indent="0" algn="ctr" defTabSz="914400" fontAlgn="base">
              <a:spcBef>
                <a:spcPts val="600"/>
              </a:spcBef>
              <a:spcAft>
                <a:spcPts val="600"/>
              </a:spcAft>
              <a:buClr>
                <a:srgbClr val="002664"/>
              </a:buClr>
              <a:buNone/>
              <a:defRPr/>
            </a:pPr>
            <a:r>
              <a:rPr lang="en-US" sz="1500" b="1" dirty="0">
                <a:latin typeface="Arial" pitchFamily="34" charset="0"/>
                <a:cs typeface="Arial" pitchFamily="34" charset="0"/>
              </a:rPr>
              <a:t>Key Reminders</a:t>
            </a:r>
          </a:p>
          <a:p>
            <a:pPr marL="58737" lvl="1" indent="0" algn="ctr" defTabSz="914400" fontAlgn="base">
              <a:spcBef>
                <a:spcPts val="600"/>
              </a:spcBef>
              <a:spcAft>
                <a:spcPts val="600"/>
              </a:spcAft>
              <a:buClr>
                <a:srgbClr val="002664"/>
              </a:buClr>
              <a:buNone/>
              <a:defRPr/>
            </a:pPr>
            <a:r>
              <a:rPr lang="en-US" sz="1500" dirty="0">
                <a:latin typeface="Arial" pitchFamily="34" charset="0"/>
                <a:cs typeface="Arial" pitchFamily="34" charset="0"/>
              </a:rPr>
              <a:t>Claims must be submitted within 180 days of date of service</a:t>
            </a:r>
          </a:p>
          <a:p>
            <a:pPr marL="58737" lvl="1" indent="0" algn="ctr" defTabSz="914400" fontAlgn="base">
              <a:spcBef>
                <a:spcPts val="600"/>
              </a:spcBef>
              <a:spcAft>
                <a:spcPts val="600"/>
              </a:spcAft>
              <a:buClr>
                <a:srgbClr val="002664"/>
              </a:buClr>
              <a:buNone/>
              <a:defRPr/>
            </a:pPr>
            <a:r>
              <a:rPr lang="en-US" sz="1500" dirty="0">
                <a:latin typeface="Arial" pitchFamily="34" charset="0"/>
                <a:cs typeface="Arial" pitchFamily="34" charset="0"/>
              </a:rPr>
              <a:t>COB claims – within 180 days of the primary EOP remittance</a:t>
            </a:r>
          </a:p>
          <a:p>
            <a:pPr marL="0" lvl="1" indent="0" algn="ctr" defTabSz="914400" fontAlgn="base">
              <a:spcBef>
                <a:spcPts val="600"/>
              </a:spcBef>
              <a:spcAft>
                <a:spcPts val="600"/>
              </a:spcAft>
              <a:buClr>
                <a:srgbClr val="002664"/>
              </a:buClr>
              <a:buNone/>
              <a:defRPr/>
            </a:pPr>
            <a:r>
              <a:rPr lang="en-US" sz="1500" dirty="0">
                <a:latin typeface="Arial" pitchFamily="34" charset="0"/>
                <a:cs typeface="Arial" pitchFamily="34" charset="0"/>
              </a:rPr>
              <a:t>*Applies to all transmission Options</a:t>
            </a:r>
          </a:p>
          <a:p>
            <a:endParaRPr lang="en-US" dirty="0"/>
          </a:p>
        </p:txBody>
      </p:sp>
    </p:spTree>
    <p:extLst>
      <p:ext uri="{BB962C8B-B14F-4D97-AF65-F5344CB8AC3E}">
        <p14:creationId xmlns:p14="http://schemas.microsoft.com/office/powerpoint/2010/main" val="31581300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664"/>
                </a:solidFill>
              </a:rPr>
              <a:t>Electronic Prior Authorization Submission-New! </a:t>
            </a:r>
            <a:br>
              <a:rPr lang="en-US" dirty="0">
                <a:solidFill>
                  <a:srgbClr val="002664"/>
                </a:solidFill>
              </a:rPr>
            </a:br>
            <a:endParaRPr lang="en-US" dirty="0"/>
          </a:p>
        </p:txBody>
      </p:sp>
      <p:sp>
        <p:nvSpPr>
          <p:cNvPr id="3" name="Content Placeholder 2"/>
          <p:cNvSpPr>
            <a:spLocks noGrp="1"/>
          </p:cNvSpPr>
          <p:nvPr>
            <p:ph idx="1"/>
          </p:nvPr>
        </p:nvSpPr>
        <p:spPr>
          <a:xfrm>
            <a:off x="457200" y="762000"/>
            <a:ext cx="8229600" cy="5638800"/>
          </a:xfrm>
        </p:spPr>
        <p:txBody>
          <a:bodyPr>
            <a:normAutofit fontScale="70000" lnSpcReduction="20000"/>
          </a:bodyPr>
          <a:lstStyle/>
          <a:p>
            <a:endParaRPr lang="en-US" sz="2300" dirty="0"/>
          </a:p>
          <a:p>
            <a:r>
              <a:rPr lang="en-US" sz="2300" dirty="0"/>
              <a:t>A new module to submit prior authorizations electronically will be available in 2018. Access to web-based submissions through Identifi Practice will be a phased roll-out with select practices kicking off the process in early October 2017. </a:t>
            </a:r>
          </a:p>
          <a:p>
            <a:pPr marL="0" indent="0">
              <a:buNone/>
            </a:pPr>
            <a:r>
              <a:rPr lang="en-US" sz="2300" dirty="0"/>
              <a:t> </a:t>
            </a:r>
          </a:p>
          <a:p>
            <a:r>
              <a:rPr lang="en-US" sz="2300" dirty="0"/>
              <a:t>You will have the option to access this functionality through Provider </a:t>
            </a:r>
            <a:r>
              <a:rPr lang="en-US" sz="2300" dirty="0" err="1"/>
              <a:t>OnLine</a:t>
            </a:r>
            <a:r>
              <a:rPr lang="en-US" sz="2300" dirty="0"/>
              <a:t> through Single Sign On, or you can choose to access Identifi Practice directly. </a:t>
            </a:r>
          </a:p>
          <a:p>
            <a:pPr marL="0" indent="0">
              <a:buNone/>
            </a:pPr>
            <a:endParaRPr lang="en-US" sz="2300" dirty="0"/>
          </a:p>
          <a:p>
            <a:r>
              <a:rPr lang="en-US" sz="2300" dirty="0"/>
              <a:t>If you are interested in obtaining access to submission requests through Provider </a:t>
            </a:r>
            <a:r>
              <a:rPr lang="en-US" sz="2300" dirty="0" err="1"/>
              <a:t>OnLine</a:t>
            </a:r>
            <a:r>
              <a:rPr lang="en-US" sz="2300" dirty="0"/>
              <a:t> or through Identifi Practice, please notify </a:t>
            </a:r>
            <a:r>
              <a:rPr lang="en-US" sz="2300" u="sng" dirty="0">
                <a:hlinkClick r:id="rId2"/>
              </a:rPr>
              <a:t>MFC-ProviderRelations2@medstar.net</a:t>
            </a:r>
            <a:r>
              <a:rPr lang="en-US" sz="2300" dirty="0"/>
              <a:t> to request permission and indicate if you are interested in accessing through Provider </a:t>
            </a:r>
            <a:r>
              <a:rPr lang="en-US" sz="2300" dirty="0" err="1"/>
              <a:t>OnLine</a:t>
            </a:r>
            <a:r>
              <a:rPr lang="en-US" sz="2300" dirty="0"/>
              <a:t> or directly into Identifi Practice.</a:t>
            </a:r>
          </a:p>
          <a:p>
            <a:pPr marL="0" indent="0">
              <a:buNone/>
            </a:pPr>
            <a:endParaRPr lang="en-US" sz="2300" dirty="0"/>
          </a:p>
          <a:p>
            <a:r>
              <a:rPr lang="en-US" sz="2300" dirty="0"/>
              <a:t>If you are seeking access through Provider </a:t>
            </a:r>
            <a:r>
              <a:rPr lang="en-US" sz="2300" dirty="0" err="1"/>
              <a:t>OnLine</a:t>
            </a:r>
            <a:r>
              <a:rPr lang="en-US" sz="2300" dirty="0"/>
              <a:t>, you must be a registered user before the Electronic Authorization Submission functionality can be offered. If you are not currently registered with Provider </a:t>
            </a:r>
            <a:r>
              <a:rPr lang="en-US" sz="2300" dirty="0" err="1"/>
              <a:t>OnLine</a:t>
            </a:r>
            <a:r>
              <a:rPr lang="en-US" sz="2300" dirty="0"/>
              <a:t>, instructions are located at </a:t>
            </a:r>
          </a:p>
          <a:p>
            <a:pPr marL="0" indent="0">
              <a:buNone/>
            </a:pPr>
            <a:r>
              <a:rPr lang="en-US" sz="2300" dirty="0"/>
              <a:t>	MedStarProviderNetwork.org. A registered Administrator to Provider </a:t>
            </a:r>
            <a:r>
              <a:rPr lang="en-US" sz="2300" dirty="0" err="1"/>
              <a:t>OnLine</a:t>
            </a:r>
            <a:r>
              <a:rPr lang="en-US" sz="2300" dirty="0"/>
              <a:t> within 	your practice can grant access to additional users.</a:t>
            </a:r>
          </a:p>
          <a:p>
            <a:pPr marL="0" indent="0">
              <a:buNone/>
            </a:pPr>
            <a:r>
              <a:rPr lang="en-US" sz="2300" dirty="0"/>
              <a:t> </a:t>
            </a:r>
          </a:p>
          <a:p>
            <a:r>
              <a:rPr lang="en-US" sz="2300" dirty="0"/>
              <a:t>For technical issues related to Electronic Authorization submission, please contact </a:t>
            </a:r>
            <a:r>
              <a:rPr lang="en-US" sz="2300" b="1" u="sng" dirty="0">
                <a:hlinkClick r:id="rId3"/>
              </a:rPr>
              <a:t>support@evolenthealth.com</a:t>
            </a:r>
            <a:r>
              <a:rPr lang="en-US" dirty="0"/>
              <a:t>.</a:t>
            </a:r>
          </a:p>
          <a:p>
            <a:endParaRPr lang="en-US" dirty="0"/>
          </a:p>
        </p:txBody>
      </p:sp>
    </p:spTree>
    <p:extLst>
      <p:ext uri="{BB962C8B-B14F-4D97-AF65-F5344CB8AC3E}">
        <p14:creationId xmlns:p14="http://schemas.microsoft.com/office/powerpoint/2010/main" val="3078399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Member ID Card </a:t>
            </a:r>
            <a:r>
              <a:rPr lang="en-US" dirty="0"/>
              <a:t/>
            </a:r>
            <a:br>
              <a:rPr lang="en-US" dirty="0"/>
            </a:br>
            <a:endParaRPr lang="en-US" dirty="0"/>
          </a:p>
        </p:txBody>
      </p:sp>
      <p:pic>
        <p:nvPicPr>
          <p:cNvPr id="5" name="Content Placeholder 4"/>
          <p:cNvPicPr>
            <a:picLocks noGrp="1" noChangeAspect="1"/>
          </p:cNvPicPr>
          <p:nvPr>
            <p:ph idx="1"/>
          </p:nvPr>
        </p:nvPicPr>
        <p:blipFill>
          <a:blip r:embed="rId2"/>
          <a:stretch>
            <a:fillRect/>
          </a:stretch>
        </p:blipFill>
        <p:spPr>
          <a:xfrm>
            <a:off x="457200" y="1219201"/>
            <a:ext cx="8229600" cy="2209800"/>
          </a:xfrm>
          <a:prstGeom prst="rect">
            <a:avLst/>
          </a:prstGeom>
        </p:spPr>
      </p:pic>
      <p:sp>
        <p:nvSpPr>
          <p:cNvPr id="6" name="TextBox 5"/>
          <p:cNvSpPr txBox="1"/>
          <p:nvPr/>
        </p:nvSpPr>
        <p:spPr>
          <a:xfrm>
            <a:off x="457200" y="3742622"/>
            <a:ext cx="8229600" cy="969496"/>
          </a:xfrm>
          <a:prstGeom prst="rect">
            <a:avLst/>
          </a:prstGeom>
          <a:noFill/>
        </p:spPr>
        <p:txBody>
          <a:bodyPr wrap="square" rtlCol="0">
            <a:spAutoFit/>
          </a:bodyPr>
          <a:lstStyle/>
          <a:p>
            <a:r>
              <a:rPr lang="en-US" dirty="0">
                <a:solidFill>
                  <a:schemeClr val="accent1">
                    <a:lumMod val="50000"/>
                  </a:schemeClr>
                </a:solidFill>
              </a:rPr>
              <a:t>Refer to the “Plan” section of the card to identify if the member is enrolled in MedStar Medicare Choice HMO, MedStar Medicare Choice Dual Advantage (DSNP), or MedStar Medicare Choice Care Advantage (CSNP.)</a:t>
            </a:r>
          </a:p>
        </p:txBody>
      </p:sp>
    </p:spTree>
    <p:extLst>
      <p:ext uri="{BB962C8B-B14F-4D97-AF65-F5344CB8AC3E}">
        <p14:creationId xmlns:p14="http://schemas.microsoft.com/office/powerpoint/2010/main" val="205412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73" y="403906"/>
            <a:ext cx="8229600" cy="708965"/>
          </a:xfrm>
        </p:spPr>
        <p:txBody>
          <a:bodyPr/>
          <a:lstStyle/>
          <a:p>
            <a:r>
              <a:rPr lang="en-US" dirty="0"/>
              <a:t>Hospital in MedStar’s Network</a:t>
            </a:r>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7</a:t>
            </a:fld>
            <a:endParaRPr lang="en-US" altLang="en-US" dirty="0"/>
          </a:p>
        </p:txBody>
      </p:sp>
      <p:sp>
        <p:nvSpPr>
          <p:cNvPr id="5" name="Rounded Rectangle 4"/>
          <p:cNvSpPr/>
          <p:nvPr/>
        </p:nvSpPr>
        <p:spPr>
          <a:xfrm>
            <a:off x="127176" y="1737358"/>
            <a:ext cx="4597119" cy="4206241"/>
          </a:xfrm>
          <a:prstGeom prst="roundRect">
            <a:avLst>
              <a:gd name="adj" fmla="val 5394"/>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7" name="TextBox 6"/>
          <p:cNvSpPr txBox="1"/>
          <p:nvPr/>
        </p:nvSpPr>
        <p:spPr>
          <a:xfrm>
            <a:off x="127176" y="1941203"/>
            <a:ext cx="4482570" cy="4801314"/>
          </a:xfrm>
          <a:prstGeom prst="rect">
            <a:avLst/>
          </a:prstGeom>
          <a:noFill/>
        </p:spPr>
        <p:txBody>
          <a:bodyPr wrap="square" rtlCol="0">
            <a:spAutoFit/>
          </a:bodyPr>
          <a:lstStyle/>
          <a:p>
            <a:pPr fontAlgn="auto">
              <a:spcBef>
                <a:spcPts val="0"/>
              </a:spcBef>
              <a:spcAft>
                <a:spcPts val="0"/>
              </a:spcAft>
            </a:pPr>
            <a:r>
              <a:rPr lang="en-US" sz="1800" dirty="0">
                <a:solidFill>
                  <a:srgbClr val="002664"/>
                </a:solidFill>
                <a:latin typeface="Arial" panose="020B0604020202020204" pitchFamily="34" charset="0"/>
                <a:cs typeface="Arial" panose="020B0604020202020204" pitchFamily="34" charset="0"/>
              </a:rPr>
              <a:t>Maryland Hospitals</a:t>
            </a:r>
          </a:p>
          <a:p>
            <a:pPr fontAlgn="auto">
              <a:spcBef>
                <a:spcPts val="0"/>
              </a:spcBef>
              <a:spcAft>
                <a:spcPts val="0"/>
              </a:spcAft>
            </a:pPr>
            <a:endParaRPr lang="en-US" sz="1400" dirty="0">
              <a:solidFill>
                <a:prstClr val="black"/>
              </a:solidFill>
              <a:latin typeface="Calibri"/>
              <a:cs typeface="+mn-cs"/>
            </a:endParaRP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Franklin Square Medical Center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Good Samaritan Hospital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Harbor Hospital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Montgomery Medical Center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Southern Maryland Hospital Center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St. Mary's Hospital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Union Memorial Hospital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Doctors Community Hospital</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Holy Cross Hospital</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Holy Cross Germantown Hospital</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Washington Adventist Hospital</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Prince George’s </a:t>
            </a:r>
            <a:r>
              <a:rPr lang="en-US" sz="1600" dirty="0" smtClean="0">
                <a:solidFill>
                  <a:prstClr val="black"/>
                </a:solidFill>
                <a:latin typeface="Arial" panose="020B0604020202020204" pitchFamily="34" charset="0"/>
                <a:cs typeface="Arial" panose="020B0604020202020204" pitchFamily="34" charset="0"/>
              </a:rPr>
              <a:t>Hospital</a:t>
            </a:r>
          </a:p>
          <a:p>
            <a:pPr marL="285750" indent="-285750" fontAlgn="auto">
              <a:spcBef>
                <a:spcPts val="0"/>
              </a:spcBef>
              <a:spcAft>
                <a:spcPts val="0"/>
              </a:spcAf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Calvert Memorial Hospital</a:t>
            </a:r>
          </a:p>
          <a:p>
            <a:pPr marL="285750" indent="-285750" fontAlgn="auto">
              <a:spcBef>
                <a:spcPts val="0"/>
              </a:spcBef>
              <a:spcAft>
                <a:spcPts val="0"/>
              </a:spcAf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Shady Grove Medical Center</a:t>
            </a:r>
            <a:endParaRPr lang="en-US" sz="1600" dirty="0">
              <a:solidFill>
                <a:prstClr val="black"/>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pPr>
            <a:endParaRPr lang="en-US" sz="1600" b="1"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endParaRPr lang="en-US" sz="1800" b="1" dirty="0">
              <a:solidFill>
                <a:prstClr val="black"/>
              </a:solidFill>
              <a:latin typeface="Calibri"/>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442" y="1172182"/>
            <a:ext cx="1907813" cy="565176"/>
          </a:xfrm>
          <a:prstGeom prst="rect">
            <a:avLst/>
          </a:prstGeom>
        </p:spPr>
      </p:pic>
      <p:sp>
        <p:nvSpPr>
          <p:cNvPr id="13" name="Rounded Rectangle 12"/>
          <p:cNvSpPr/>
          <p:nvPr/>
        </p:nvSpPr>
        <p:spPr>
          <a:xfrm>
            <a:off x="5817102" y="1172140"/>
            <a:ext cx="2949825" cy="1516850"/>
          </a:xfrm>
          <a:prstGeom prst="roundRect">
            <a:avLst>
              <a:gd name="adj" fmla="val 5394"/>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722" y="1148568"/>
            <a:ext cx="2678683" cy="1770442"/>
          </a:xfrm>
          <a:prstGeom prst="rect">
            <a:avLst/>
          </a:prstGeom>
          <a:ln>
            <a:solidFill>
              <a:schemeClr val="bg1"/>
            </a:solidFill>
          </a:ln>
          <a:effectLst>
            <a:outerShdw blurRad="203200" dist="50800" dir="5400000" algn="ctr" rotWithShape="0">
              <a:srgbClr val="000000">
                <a:alpha val="75000"/>
              </a:srgbClr>
            </a:outerShdw>
            <a:softEdge rad="76200"/>
          </a:effectLst>
        </p:spPr>
      </p:pic>
      <p:sp>
        <p:nvSpPr>
          <p:cNvPr id="15" name="Rounded Rectangle 14"/>
          <p:cNvSpPr/>
          <p:nvPr/>
        </p:nvSpPr>
        <p:spPr>
          <a:xfrm>
            <a:off x="4788100" y="3216987"/>
            <a:ext cx="4223142" cy="1933507"/>
          </a:xfrm>
          <a:prstGeom prst="roundRect">
            <a:avLst>
              <a:gd name="adj" fmla="val 5394"/>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895" y="3067920"/>
            <a:ext cx="1907813" cy="565176"/>
          </a:xfrm>
          <a:prstGeom prst="rect">
            <a:avLst/>
          </a:prstGeom>
        </p:spPr>
      </p:pic>
      <p:sp>
        <p:nvSpPr>
          <p:cNvPr id="18" name="TextBox 17"/>
          <p:cNvSpPr txBox="1"/>
          <p:nvPr/>
        </p:nvSpPr>
        <p:spPr>
          <a:xfrm>
            <a:off x="4817145" y="3728113"/>
            <a:ext cx="4138302" cy="1631216"/>
          </a:xfrm>
          <a:prstGeom prst="rect">
            <a:avLst/>
          </a:prstGeom>
          <a:noFill/>
        </p:spPr>
        <p:txBody>
          <a:bodyPr wrap="square" rtlCol="0">
            <a:spAutoFit/>
          </a:bodyPr>
          <a:lstStyle/>
          <a:p>
            <a:pPr fontAlgn="auto">
              <a:spcBef>
                <a:spcPts val="0"/>
              </a:spcBef>
              <a:spcAft>
                <a:spcPts val="0"/>
              </a:spcAft>
            </a:pPr>
            <a:r>
              <a:rPr lang="en-US" sz="1800" dirty="0">
                <a:solidFill>
                  <a:srgbClr val="002664"/>
                </a:solidFill>
                <a:latin typeface="Arial" panose="020B0604020202020204" pitchFamily="34" charset="0"/>
                <a:cs typeface="Arial" panose="020B0604020202020204" pitchFamily="34" charset="0"/>
              </a:rPr>
              <a:t>Washington, D.C. Hospitals</a:t>
            </a:r>
          </a:p>
          <a:p>
            <a:pPr fontAlgn="auto">
              <a:spcBef>
                <a:spcPts val="0"/>
              </a:spcBef>
              <a:spcAft>
                <a:spcPts val="0"/>
              </a:spcAft>
            </a:pPr>
            <a:endParaRPr lang="en-US" sz="1400" dirty="0">
              <a:solidFill>
                <a:prstClr val="black"/>
              </a:solidFill>
              <a:latin typeface="Calibri"/>
              <a:cs typeface="+mn-cs"/>
            </a:endParaRP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Georgetown University Hospital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National Rehabilitation Network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Washington Hospital Center </a:t>
            </a:r>
          </a:p>
          <a:p>
            <a:pPr fontAlgn="auto">
              <a:spcBef>
                <a:spcPts val="0"/>
              </a:spcBef>
              <a:spcAft>
                <a:spcPts val="0"/>
              </a:spcAft>
            </a:pPr>
            <a:endParaRPr lang="en-US" sz="1800" dirty="0">
              <a:solidFill>
                <a:prstClr val="black"/>
              </a:solidFill>
              <a:latin typeface="Calibri"/>
              <a:cs typeface="+mn-cs"/>
            </a:endParaRPr>
          </a:p>
        </p:txBody>
      </p:sp>
    </p:spTree>
    <p:extLst>
      <p:ext uri="{BB962C8B-B14F-4D97-AF65-F5344CB8AC3E}">
        <p14:creationId xmlns:p14="http://schemas.microsoft.com/office/powerpoint/2010/main" val="37689473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500" dirty="0"/>
              <a:t>Provider Appeals and Grievances</a:t>
            </a:r>
            <a:br>
              <a:rPr lang="en-US" sz="2500" dirty="0"/>
            </a:br>
            <a:endParaRPr lang="en-US" sz="2500" dirty="0"/>
          </a:p>
        </p:txBody>
      </p:sp>
      <p:sp>
        <p:nvSpPr>
          <p:cNvPr id="6" name="Content Placeholder 5"/>
          <p:cNvSpPr>
            <a:spLocks noGrp="1"/>
          </p:cNvSpPr>
          <p:nvPr>
            <p:ph idx="1"/>
          </p:nvPr>
        </p:nvSpPr>
        <p:spPr>
          <a:xfrm>
            <a:off x="457200" y="1071801"/>
            <a:ext cx="8343900" cy="4175502"/>
          </a:xfrm>
          <a:prstGeom prst="rect">
            <a:avLst/>
          </a:prstGeom>
        </p:spPr>
        <p:txBody>
          <a:bodyPr wrap="square">
            <a:spAutoFit/>
          </a:bodyPr>
          <a:lstStyle/>
          <a:p>
            <a:pPr marL="285750" indent="-285750">
              <a:spcBef>
                <a:spcPts val="400"/>
              </a:spcBef>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Written appeal to MedStar Health Plan must be submitted by provider within </a:t>
            </a:r>
            <a:r>
              <a:rPr lang="en-US" sz="1600" dirty="0" smtClean="0">
                <a:solidFill>
                  <a:srgbClr val="002060"/>
                </a:solidFill>
                <a:latin typeface="Arial" panose="020B0604020202020204" pitchFamily="34" charset="0"/>
                <a:cs typeface="Arial" panose="020B0604020202020204" pitchFamily="34" charset="0"/>
              </a:rPr>
              <a:t>180 (medical necessity) or 120 (administrative) </a:t>
            </a:r>
            <a:r>
              <a:rPr lang="en-US" sz="1600" dirty="0">
                <a:solidFill>
                  <a:srgbClr val="002060"/>
                </a:solidFill>
                <a:latin typeface="Arial" panose="020B0604020202020204" pitchFamily="34" charset="0"/>
                <a:cs typeface="Arial" panose="020B0604020202020204" pitchFamily="34" charset="0"/>
              </a:rPr>
              <a:t>business days of the denial notification</a:t>
            </a:r>
          </a:p>
          <a:p>
            <a:pPr marL="285750" indent="-285750" defTabSz="914400">
              <a:spcBef>
                <a:spcPts val="400"/>
              </a:spcBef>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The QRG is updated frequently and is a good source of information:	</a:t>
            </a:r>
          </a:p>
          <a:p>
            <a:pPr marL="685800" lvl="1" defTabSz="914400">
              <a:spcBef>
                <a:spcPts val="400"/>
              </a:spcBef>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hlinkClick r:id="rId2"/>
              </a:rPr>
              <a:t>http://medstarprovidernetwork.org/medicare-choice/quick-reference-guide</a:t>
            </a:r>
            <a:endParaRPr lang="en-US" sz="1600" dirty="0">
              <a:solidFill>
                <a:srgbClr val="002060"/>
              </a:solidFill>
              <a:latin typeface="Arial" panose="020B0604020202020204" pitchFamily="34" charset="0"/>
              <a:cs typeface="Arial" panose="020B0604020202020204" pitchFamily="34" charset="0"/>
            </a:endParaRPr>
          </a:p>
          <a:p>
            <a:pPr marL="685800" lvl="1" defTabSz="914400">
              <a:spcBef>
                <a:spcPts val="400"/>
              </a:spcBef>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hlinkClick r:id="rId3"/>
              </a:rPr>
              <a:t>http://medstarprovidernetwork.org/medstar-select/quick-reference-guide-frequently-updated</a:t>
            </a:r>
            <a:endParaRPr lang="en-US" sz="1600" dirty="0">
              <a:solidFill>
                <a:srgbClr val="002060"/>
              </a:solidFill>
              <a:latin typeface="Arial" panose="020B0604020202020204" pitchFamily="34" charset="0"/>
              <a:cs typeface="Arial" panose="020B0604020202020204" pitchFamily="34" charset="0"/>
            </a:endParaRPr>
          </a:p>
          <a:p>
            <a:pPr marL="285750" indent="-285750" defTabSz="914400">
              <a:spcBef>
                <a:spcPts val="400"/>
              </a:spcBef>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Call Medical Management at 855.242.4875 to request an expedited review for an appeal. Clinical documentation is required.</a:t>
            </a:r>
          </a:p>
          <a:p>
            <a:pPr marL="285750" indent="-285750">
              <a:spcBef>
                <a:spcPts val="400"/>
              </a:spcBef>
              <a:buFont typeface="Courier New" panose="02070309020205020404" pitchFamily="49" charset="0"/>
              <a:buChar char="o"/>
            </a:pPr>
            <a:endParaRPr lang="en-US" sz="1600" dirty="0">
              <a:solidFill>
                <a:srgbClr val="002060"/>
              </a:solidFill>
              <a:latin typeface="Arial" panose="020B0604020202020204" pitchFamily="34" charset="0"/>
              <a:cs typeface="Arial" panose="020B0604020202020204" pitchFamily="34" charset="0"/>
            </a:endParaRPr>
          </a:p>
          <a:p>
            <a:pPr marL="0" indent="0">
              <a:spcBef>
                <a:spcPts val="400"/>
              </a:spcBef>
              <a:buNone/>
            </a:pPr>
            <a:r>
              <a:rPr lang="en-US" sz="1600" dirty="0">
                <a:solidFill>
                  <a:srgbClr val="002060"/>
                </a:solidFill>
                <a:latin typeface="Arial" panose="020B0604020202020204" pitchFamily="34" charset="0"/>
                <a:cs typeface="Arial" panose="020B0604020202020204" pitchFamily="34" charset="0"/>
              </a:rPr>
              <a:t>Use these forms to assist with Appeals, Grievances and Provider Issues found on MedStarProviderPortal.org:</a:t>
            </a:r>
          </a:p>
          <a:p>
            <a:pPr marL="571500" indent="-228600">
              <a:spcBef>
                <a:spcPts val="400"/>
              </a:spcBef>
            </a:pPr>
            <a:r>
              <a:rPr lang="en-US" sz="1400" dirty="0">
                <a:solidFill>
                  <a:srgbClr val="002060"/>
                </a:solidFill>
                <a:latin typeface="Arial" panose="020B0604020202020204" pitchFamily="34" charset="0"/>
                <a:cs typeface="Arial" panose="020B0604020202020204" pitchFamily="34" charset="0"/>
              </a:rPr>
              <a:t>Administrative Reconsideration Request</a:t>
            </a:r>
          </a:p>
          <a:p>
            <a:pPr marL="571500" indent="-228600">
              <a:spcBef>
                <a:spcPts val="400"/>
              </a:spcBef>
            </a:pPr>
            <a:r>
              <a:rPr lang="en-US" sz="1400" dirty="0">
                <a:solidFill>
                  <a:srgbClr val="002060"/>
                </a:solidFill>
                <a:latin typeface="Arial" panose="020B0604020202020204" pitchFamily="34" charset="0"/>
                <a:cs typeface="Arial" panose="020B0604020202020204" pitchFamily="34" charset="0"/>
              </a:rPr>
              <a:t>Claim Appeal Request</a:t>
            </a:r>
          </a:p>
          <a:p>
            <a:pPr marL="571500" indent="-228600">
              <a:spcBef>
                <a:spcPts val="400"/>
              </a:spcBef>
            </a:pPr>
            <a:r>
              <a:rPr lang="en-US" sz="1400" dirty="0">
                <a:solidFill>
                  <a:srgbClr val="002060"/>
                </a:solidFill>
                <a:latin typeface="Arial" panose="020B0604020202020204" pitchFamily="34" charset="0"/>
                <a:cs typeface="Arial" panose="020B0604020202020204" pitchFamily="34" charset="0"/>
              </a:rPr>
              <a:t>Formal Appeal Request</a:t>
            </a:r>
          </a:p>
          <a:p>
            <a:pPr marL="571500" indent="-228600">
              <a:spcBef>
                <a:spcPts val="400"/>
              </a:spcBef>
            </a:pPr>
            <a:r>
              <a:rPr lang="en-US" sz="1400" dirty="0">
                <a:solidFill>
                  <a:srgbClr val="002060"/>
                </a:solidFill>
                <a:latin typeface="Arial" panose="020B0604020202020204" pitchFamily="34" charset="0"/>
                <a:cs typeface="Arial" panose="020B0604020202020204" pitchFamily="34" charset="0"/>
              </a:rPr>
              <a:t>Provider Claim Project Assistance Request</a:t>
            </a:r>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2233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In-Network Referrals </a:t>
            </a:r>
            <a:endParaRPr lang="en-US" dirty="0"/>
          </a:p>
        </p:txBody>
      </p:sp>
      <p:sp>
        <p:nvSpPr>
          <p:cNvPr id="6" name="Content Placeholder 5"/>
          <p:cNvSpPr>
            <a:spLocks noGrp="1"/>
          </p:cNvSpPr>
          <p:nvPr>
            <p:ph idx="1"/>
          </p:nvPr>
        </p:nvSpPr>
        <p:spPr>
          <a:xfrm>
            <a:off x="457200" y="914400"/>
            <a:ext cx="8229600" cy="3139321"/>
          </a:xfrm>
        </p:spPr>
        <p:txBody>
          <a:bodyPr>
            <a:noAutofit/>
          </a:bodyPr>
          <a:lstStyle/>
          <a:p>
            <a:pPr marL="0" indent="0">
              <a:buNone/>
            </a:pPr>
            <a:r>
              <a:rPr lang="en-US" sz="1800" dirty="0" smtClean="0">
                <a:solidFill>
                  <a:srgbClr val="002060"/>
                </a:solidFill>
                <a:latin typeface="Arial" pitchFamily="34" charset="0"/>
                <a:cs typeface="Arial" pitchFamily="34" charset="0"/>
              </a:rPr>
              <a:t>.</a:t>
            </a:r>
            <a:endParaRPr lang="en-US" sz="1800" dirty="0">
              <a:solidFill>
                <a:srgbClr val="002060"/>
              </a:solidFill>
              <a:latin typeface="Arial" pitchFamily="34" charset="0"/>
              <a:cs typeface="Arial" pitchFamily="34" charset="0"/>
            </a:endParaRPr>
          </a:p>
        </p:txBody>
      </p:sp>
      <p:sp>
        <p:nvSpPr>
          <p:cNvPr id="5" name="TextBox 4"/>
          <p:cNvSpPr txBox="1"/>
          <p:nvPr/>
        </p:nvSpPr>
        <p:spPr>
          <a:xfrm>
            <a:off x="457200" y="914400"/>
            <a:ext cx="8382000" cy="3139321"/>
          </a:xfrm>
          <a:prstGeom prst="rect">
            <a:avLst/>
          </a:prstGeom>
          <a:noFill/>
        </p:spPr>
        <p:txBody>
          <a:bodyPr wrap="square" rtlCol="0">
            <a:spAutoFit/>
          </a:bodyPr>
          <a:lstStyle/>
          <a:p>
            <a:pPr lvl="1" indent="0"/>
            <a:r>
              <a:rPr lang="en-US" sz="1800" dirty="0" smtClean="0">
                <a:solidFill>
                  <a:schemeClr val="accent1">
                    <a:lumMod val="50000"/>
                  </a:schemeClr>
                </a:solidFill>
              </a:rPr>
              <a:t>All providers are expected to utilize participating providers when making referrals. Please refer to the online directory at </a:t>
            </a:r>
            <a:r>
              <a:rPr lang="en-US" sz="1800" b="1" dirty="0" smtClean="0">
                <a:solidFill>
                  <a:schemeClr val="accent1">
                    <a:lumMod val="50000"/>
                  </a:schemeClr>
                </a:solidFill>
              </a:rPr>
              <a:t>MedStarProviderNetwork.org</a:t>
            </a:r>
            <a:r>
              <a:rPr lang="en-US" sz="1800" dirty="0" smtClean="0">
                <a:solidFill>
                  <a:schemeClr val="accent1">
                    <a:lumMod val="50000"/>
                  </a:schemeClr>
                </a:solidFill>
              </a:rPr>
              <a:t> for a list of participating providers, or contract provider services at </a:t>
            </a:r>
            <a:r>
              <a:rPr lang="en-US" sz="1800" b="1" dirty="0" smtClean="0">
                <a:solidFill>
                  <a:schemeClr val="accent1">
                    <a:lumMod val="50000"/>
                  </a:schemeClr>
                </a:solidFill>
              </a:rPr>
              <a:t>855-222-1042</a:t>
            </a:r>
            <a:r>
              <a:rPr lang="en-US" sz="1800" dirty="0" smtClean="0">
                <a:solidFill>
                  <a:schemeClr val="accent1">
                    <a:lumMod val="50000"/>
                  </a:schemeClr>
                </a:solidFill>
              </a:rPr>
              <a:t> for assistance.</a:t>
            </a:r>
          </a:p>
          <a:p>
            <a:pPr lvl="1" indent="0"/>
            <a:endParaRPr lang="en-US" sz="1800" dirty="0">
              <a:solidFill>
                <a:schemeClr val="accent1">
                  <a:lumMod val="50000"/>
                </a:schemeClr>
              </a:solidFill>
            </a:endParaRPr>
          </a:p>
          <a:p>
            <a:pPr lvl="1" indent="0"/>
            <a:r>
              <a:rPr lang="en-US" sz="1800" dirty="0" smtClean="0">
                <a:solidFill>
                  <a:schemeClr val="accent1">
                    <a:lumMod val="50000"/>
                  </a:schemeClr>
                </a:solidFill>
              </a:rPr>
              <a:t>Please refer </a:t>
            </a:r>
            <a:r>
              <a:rPr lang="en-US" sz="1800" b="1" dirty="0" smtClean="0">
                <a:solidFill>
                  <a:schemeClr val="accent1">
                    <a:lumMod val="50000"/>
                  </a:schemeClr>
                </a:solidFill>
              </a:rPr>
              <a:t>laboratory services </a:t>
            </a:r>
            <a:r>
              <a:rPr lang="en-US" sz="1800" dirty="0" smtClean="0">
                <a:solidFill>
                  <a:schemeClr val="accent1">
                    <a:lumMod val="50000"/>
                  </a:schemeClr>
                </a:solidFill>
              </a:rPr>
              <a:t>to the following in-network laboratories:</a:t>
            </a:r>
            <a:endParaRPr lang="en-US" sz="1800" dirty="0">
              <a:solidFill>
                <a:schemeClr val="accent1">
                  <a:lumMod val="50000"/>
                </a:schemeClr>
              </a:solidFill>
            </a:endParaRPr>
          </a:p>
          <a:p>
            <a:pPr marL="576263" lvl="1" indent="-285750">
              <a:buFont typeface="Arial" panose="020B0604020202020204" pitchFamily="34" charset="0"/>
              <a:buChar char="•"/>
            </a:pPr>
            <a:r>
              <a:rPr lang="en-US" sz="1800" dirty="0" smtClean="0">
                <a:solidFill>
                  <a:schemeClr val="accent1">
                    <a:lumMod val="50000"/>
                  </a:schemeClr>
                </a:solidFill>
              </a:rPr>
              <a:t>	Laboratories at MedStar Health facilities </a:t>
            </a:r>
          </a:p>
          <a:p>
            <a:pPr marL="576263" lvl="1" indent="-285750">
              <a:buFont typeface="Arial" panose="020B0604020202020204" pitchFamily="34" charset="0"/>
              <a:buChar char="•"/>
            </a:pPr>
            <a:r>
              <a:rPr lang="en-US" sz="1800" dirty="0">
                <a:solidFill>
                  <a:schemeClr val="accent1">
                    <a:lumMod val="50000"/>
                  </a:schemeClr>
                </a:solidFill>
              </a:rPr>
              <a:t>	</a:t>
            </a:r>
            <a:r>
              <a:rPr lang="en-US" sz="1800" dirty="0" smtClean="0">
                <a:solidFill>
                  <a:schemeClr val="accent1">
                    <a:lumMod val="50000"/>
                  </a:schemeClr>
                </a:solidFill>
              </a:rPr>
              <a:t>Quest (includes genetic testing services)</a:t>
            </a:r>
          </a:p>
          <a:p>
            <a:pPr marL="576263" lvl="1" indent="-285750">
              <a:buFont typeface="Arial" panose="020B0604020202020204" pitchFamily="34" charset="0"/>
              <a:buChar char="•"/>
            </a:pPr>
            <a:r>
              <a:rPr lang="en-US" sz="1800" dirty="0">
                <a:solidFill>
                  <a:schemeClr val="accent1">
                    <a:lumMod val="50000"/>
                  </a:schemeClr>
                </a:solidFill>
              </a:rPr>
              <a:t>	</a:t>
            </a:r>
            <a:r>
              <a:rPr lang="en-US" sz="1800" dirty="0" smtClean="0">
                <a:solidFill>
                  <a:schemeClr val="accent1">
                    <a:lumMod val="50000"/>
                  </a:schemeClr>
                </a:solidFill>
              </a:rPr>
              <a:t>LabCorp (includes genetic testing services) </a:t>
            </a:r>
          </a:p>
          <a:p>
            <a:pPr marL="576263" lvl="1" indent="-285750">
              <a:buFont typeface="Arial" panose="020B0604020202020204" pitchFamily="34" charset="0"/>
              <a:buChar char="•"/>
            </a:pPr>
            <a:endParaRPr lang="en-US" sz="1800" dirty="0">
              <a:solidFill>
                <a:schemeClr val="accent1">
                  <a:lumMod val="50000"/>
                </a:schemeClr>
              </a:solidFill>
            </a:endParaRPr>
          </a:p>
          <a:p>
            <a:pPr lvl="1" indent="0"/>
            <a:r>
              <a:rPr lang="en-US" sz="1800" dirty="0" smtClean="0">
                <a:solidFill>
                  <a:schemeClr val="accent1">
                    <a:lumMod val="50000"/>
                  </a:schemeClr>
                </a:solidFill>
              </a:rPr>
              <a:t>Please refer </a:t>
            </a:r>
            <a:r>
              <a:rPr lang="en-US" sz="1800" b="1" dirty="0" smtClean="0">
                <a:solidFill>
                  <a:schemeClr val="accent1">
                    <a:lumMod val="50000"/>
                  </a:schemeClr>
                </a:solidFill>
              </a:rPr>
              <a:t>dialysis services </a:t>
            </a:r>
            <a:r>
              <a:rPr lang="en-US" sz="1800" dirty="0" smtClean="0">
                <a:solidFill>
                  <a:schemeClr val="accent1">
                    <a:lumMod val="50000"/>
                  </a:schemeClr>
                </a:solidFill>
              </a:rPr>
              <a:t>to participating Dialysis centers:</a:t>
            </a:r>
            <a:r>
              <a:rPr lang="en-US" sz="1800" dirty="0" smtClean="0"/>
              <a:t>	</a:t>
            </a:r>
            <a:endParaRPr lang="en-US" sz="1800" dirty="0"/>
          </a:p>
        </p:txBody>
      </p:sp>
      <p:sp>
        <p:nvSpPr>
          <p:cNvPr id="3" name="TextBox 2"/>
          <p:cNvSpPr txBox="1"/>
          <p:nvPr/>
        </p:nvSpPr>
        <p:spPr>
          <a:xfrm>
            <a:off x="838200" y="4053721"/>
            <a:ext cx="2971800" cy="1769715"/>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schemeClr val="accent1">
                    <a:lumMod val="50000"/>
                  </a:schemeClr>
                </a:solidFill>
              </a:rPr>
              <a:t>Fresenius Medical Care</a:t>
            </a:r>
          </a:p>
          <a:p>
            <a:pPr marL="285750" indent="-285750">
              <a:buFont typeface="Arial" panose="020B0604020202020204" pitchFamily="34" charset="0"/>
              <a:buChar char="•"/>
            </a:pPr>
            <a:r>
              <a:rPr lang="en-US" sz="1800" dirty="0" smtClean="0">
                <a:solidFill>
                  <a:schemeClr val="accent1">
                    <a:lumMod val="50000"/>
                  </a:schemeClr>
                </a:solidFill>
              </a:rPr>
              <a:t>DaVita</a:t>
            </a:r>
          </a:p>
          <a:p>
            <a:pPr marL="285750" indent="-285750">
              <a:buFont typeface="Arial" panose="020B0604020202020204" pitchFamily="34" charset="0"/>
              <a:buChar char="•"/>
            </a:pPr>
            <a:r>
              <a:rPr lang="en-US" sz="1800" dirty="0" smtClean="0">
                <a:solidFill>
                  <a:schemeClr val="accent1">
                    <a:lumMod val="50000"/>
                  </a:schemeClr>
                </a:solidFill>
              </a:rPr>
              <a:t>ARA-Adelphia LLC</a:t>
            </a:r>
          </a:p>
          <a:p>
            <a:pPr marL="285750" indent="-285750">
              <a:buFont typeface="Arial" panose="020B0604020202020204" pitchFamily="34" charset="0"/>
              <a:buChar char="•"/>
            </a:pPr>
            <a:r>
              <a:rPr lang="en-US" sz="1800" dirty="0" smtClean="0">
                <a:solidFill>
                  <a:schemeClr val="accent1">
                    <a:lumMod val="50000"/>
                  </a:schemeClr>
                </a:solidFill>
              </a:rPr>
              <a:t>BMA</a:t>
            </a:r>
          </a:p>
          <a:p>
            <a:pPr marL="285750" indent="-285750">
              <a:buFont typeface="Arial" panose="020B0604020202020204" pitchFamily="34" charset="0"/>
              <a:buChar char="•"/>
            </a:pPr>
            <a:r>
              <a:rPr lang="en-US" sz="1800" dirty="0" smtClean="0">
                <a:solidFill>
                  <a:schemeClr val="accent1">
                    <a:lumMod val="50000"/>
                  </a:schemeClr>
                </a:solidFill>
              </a:rPr>
              <a:t>Capital Dialysis, LLC</a:t>
            </a:r>
          </a:p>
          <a:p>
            <a:endParaRPr lang="en-US" dirty="0" smtClean="0"/>
          </a:p>
        </p:txBody>
      </p:sp>
      <p:sp>
        <p:nvSpPr>
          <p:cNvPr id="4" name="TextBox 3"/>
          <p:cNvSpPr txBox="1"/>
          <p:nvPr/>
        </p:nvSpPr>
        <p:spPr>
          <a:xfrm>
            <a:off x="3810000" y="4053721"/>
            <a:ext cx="4648200" cy="1769715"/>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schemeClr val="accent1">
                    <a:lumMod val="50000"/>
                  </a:schemeClr>
                </a:solidFill>
              </a:rPr>
              <a:t>FMC</a:t>
            </a:r>
          </a:p>
          <a:p>
            <a:pPr marL="285750" indent="-285750">
              <a:buFont typeface="Arial" panose="020B0604020202020204" pitchFamily="34" charset="0"/>
              <a:buChar char="•"/>
            </a:pPr>
            <a:r>
              <a:rPr lang="en-US" sz="1800" dirty="0" smtClean="0">
                <a:solidFill>
                  <a:schemeClr val="accent1">
                    <a:lumMod val="50000"/>
                  </a:schemeClr>
                </a:solidFill>
              </a:rPr>
              <a:t>RAI</a:t>
            </a:r>
          </a:p>
          <a:p>
            <a:pPr marL="285750" indent="-285750">
              <a:buFont typeface="Arial" panose="020B0604020202020204" pitchFamily="34" charset="0"/>
              <a:buChar char="•"/>
            </a:pPr>
            <a:r>
              <a:rPr lang="en-US" sz="1800" dirty="0">
                <a:solidFill>
                  <a:schemeClr val="accent1">
                    <a:lumMod val="50000"/>
                  </a:schemeClr>
                </a:solidFill>
              </a:rPr>
              <a:t>Howard University Dialysis Center, LLC</a:t>
            </a:r>
          </a:p>
          <a:p>
            <a:pPr marL="285750" indent="-285750">
              <a:buFont typeface="Arial" panose="020B0604020202020204" pitchFamily="34" charset="0"/>
              <a:buChar char="•"/>
            </a:pPr>
            <a:r>
              <a:rPr lang="en-US" sz="1800" dirty="0">
                <a:solidFill>
                  <a:schemeClr val="accent1">
                    <a:lumMod val="50000"/>
                  </a:schemeClr>
                </a:solidFill>
              </a:rPr>
              <a:t>QCDC Southern Maryland</a:t>
            </a:r>
          </a:p>
          <a:p>
            <a:pPr marL="285750" indent="-285750">
              <a:buFont typeface="Arial" panose="020B0604020202020204" pitchFamily="34" charset="0"/>
              <a:buChar char="•"/>
            </a:pPr>
            <a:r>
              <a:rPr lang="en-US" sz="1800" dirty="0">
                <a:solidFill>
                  <a:schemeClr val="accent1">
                    <a:lumMod val="50000"/>
                  </a:schemeClr>
                </a:solidFill>
              </a:rPr>
              <a:t>Universal Dialysis Center. LLC</a:t>
            </a:r>
          </a:p>
          <a:p>
            <a:endParaRPr lang="en-US" dirty="0"/>
          </a:p>
        </p:txBody>
      </p:sp>
    </p:spTree>
    <p:extLst>
      <p:ext uri="{BB962C8B-B14F-4D97-AF65-F5344CB8AC3E}">
        <p14:creationId xmlns:p14="http://schemas.microsoft.com/office/powerpoint/2010/main" val="19025656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Annual Required Trainings</a:t>
            </a:r>
            <a:endParaRPr lang="en-US" dirty="0"/>
          </a:p>
        </p:txBody>
      </p:sp>
      <p:sp>
        <p:nvSpPr>
          <p:cNvPr id="6" name="Content Placeholder 5"/>
          <p:cNvSpPr>
            <a:spLocks noGrp="1"/>
          </p:cNvSpPr>
          <p:nvPr>
            <p:ph idx="1"/>
          </p:nvPr>
        </p:nvSpPr>
        <p:spPr>
          <a:xfrm>
            <a:off x="457200" y="914400"/>
            <a:ext cx="8229600" cy="4934850"/>
          </a:xfrm>
        </p:spPr>
        <p:txBody>
          <a:bodyPr>
            <a:noAutofit/>
          </a:bodyPr>
          <a:lstStyle/>
          <a:p>
            <a:pPr marL="0" indent="0">
              <a:buNone/>
            </a:pPr>
            <a:r>
              <a:rPr lang="en-US" sz="1800" dirty="0" smtClean="0">
                <a:solidFill>
                  <a:srgbClr val="002060"/>
                </a:solidFill>
                <a:latin typeface="Arial" pitchFamily="34" charset="0"/>
                <a:cs typeface="Arial" pitchFamily="34" charset="0"/>
              </a:rPr>
              <a:t>.</a:t>
            </a:r>
            <a:endParaRPr lang="en-US" sz="1800" dirty="0">
              <a:solidFill>
                <a:srgbClr val="002060"/>
              </a:solidFill>
              <a:latin typeface="Arial" pitchFamily="34" charset="0"/>
              <a:cs typeface="Arial" pitchFamily="34" charset="0"/>
            </a:endParaRPr>
          </a:p>
        </p:txBody>
      </p:sp>
      <p:sp>
        <p:nvSpPr>
          <p:cNvPr id="5" name="TextBox 4"/>
          <p:cNvSpPr txBox="1"/>
          <p:nvPr/>
        </p:nvSpPr>
        <p:spPr>
          <a:xfrm>
            <a:off x="457200" y="914400"/>
            <a:ext cx="8382000" cy="5078313"/>
          </a:xfrm>
          <a:prstGeom prst="rect">
            <a:avLst/>
          </a:prstGeom>
          <a:noFill/>
        </p:spPr>
        <p:txBody>
          <a:bodyPr wrap="square" rtlCol="0">
            <a:spAutoFit/>
          </a:bodyPr>
          <a:lstStyle/>
          <a:p>
            <a:r>
              <a:rPr lang="en-US" sz="1800" dirty="0" smtClean="0">
                <a:solidFill>
                  <a:srgbClr val="002060"/>
                </a:solidFill>
              </a:rPr>
              <a:t>MedStar Medicare Choice requires that  provider complete the following trainings annually:</a:t>
            </a:r>
          </a:p>
          <a:p>
            <a:endParaRPr lang="en-US" sz="1800" dirty="0" smtClean="0">
              <a:solidFill>
                <a:srgbClr val="002060"/>
              </a:solidFill>
            </a:endParaRPr>
          </a:p>
          <a:p>
            <a:pPr marL="633413" lvl="1" indent="-342900">
              <a:buFont typeface="Arial" panose="020B0604020202020204" pitchFamily="34" charset="0"/>
              <a:buChar char="•"/>
            </a:pPr>
            <a:r>
              <a:rPr lang="en-US" sz="1800" dirty="0">
                <a:solidFill>
                  <a:srgbClr val="002060"/>
                </a:solidFill>
              </a:rPr>
              <a:t>	</a:t>
            </a:r>
            <a:r>
              <a:rPr lang="en-US" sz="1800" dirty="0" smtClean="0">
                <a:solidFill>
                  <a:srgbClr val="002060"/>
                </a:solidFill>
              </a:rPr>
              <a:t>RAF Training</a:t>
            </a:r>
          </a:p>
          <a:p>
            <a:pPr marL="1216025" lvl="3" indent="-342900">
              <a:buFont typeface="Arial" panose="020B0604020202020204" pitchFamily="34" charset="0"/>
              <a:buChar char="•"/>
            </a:pPr>
            <a:r>
              <a:rPr lang="en-US" sz="1800" dirty="0" smtClean="0">
                <a:solidFill>
                  <a:srgbClr val="002060"/>
                </a:solidFill>
              </a:rPr>
              <a:t>0.5 CME Credit Hours</a:t>
            </a:r>
          </a:p>
          <a:p>
            <a:pPr marL="633413" lvl="1" indent="-342900">
              <a:buFont typeface="Arial" panose="020B0604020202020204" pitchFamily="34" charset="0"/>
              <a:buChar char="•"/>
            </a:pPr>
            <a:r>
              <a:rPr lang="en-US" sz="1800" dirty="0">
                <a:solidFill>
                  <a:srgbClr val="002060"/>
                </a:solidFill>
              </a:rPr>
              <a:t>	</a:t>
            </a:r>
            <a:r>
              <a:rPr lang="en-US" sz="1800" dirty="0" smtClean="0">
                <a:solidFill>
                  <a:srgbClr val="002060"/>
                </a:solidFill>
              </a:rPr>
              <a:t>SNP Model of Care Training</a:t>
            </a:r>
          </a:p>
          <a:p>
            <a:pPr marL="1216025" lvl="3" indent="-342900">
              <a:buFont typeface="Arial" panose="020B0604020202020204" pitchFamily="34" charset="0"/>
              <a:buChar char="•"/>
            </a:pPr>
            <a:r>
              <a:rPr lang="en-US" sz="1800" dirty="0" smtClean="0">
                <a:solidFill>
                  <a:srgbClr val="002060"/>
                </a:solidFill>
              </a:rPr>
              <a:t>1.75 CME Credit Hours</a:t>
            </a:r>
          </a:p>
          <a:p>
            <a:pPr marL="633413" lvl="1" indent="-342900">
              <a:buFont typeface="Arial" panose="020B0604020202020204" pitchFamily="34" charset="0"/>
              <a:buChar char="•"/>
            </a:pPr>
            <a:r>
              <a:rPr lang="en-US" sz="1800" dirty="0">
                <a:solidFill>
                  <a:srgbClr val="002060"/>
                </a:solidFill>
              </a:rPr>
              <a:t>	</a:t>
            </a:r>
            <a:r>
              <a:rPr lang="en-US" sz="1800" dirty="0" smtClean="0">
                <a:solidFill>
                  <a:srgbClr val="002060"/>
                </a:solidFill>
              </a:rPr>
              <a:t>CMS Mandated General Compliance and FWA Training</a:t>
            </a:r>
          </a:p>
          <a:p>
            <a:pPr lvl="1" indent="0"/>
            <a:endParaRPr lang="en-US" sz="1800" dirty="0" smtClean="0">
              <a:solidFill>
                <a:srgbClr val="002060"/>
              </a:solidFill>
            </a:endParaRPr>
          </a:p>
          <a:p>
            <a:pPr lvl="1" indent="0"/>
            <a:r>
              <a:rPr lang="en-US" sz="1800" dirty="0" smtClean="0">
                <a:solidFill>
                  <a:srgbClr val="002060"/>
                </a:solidFill>
              </a:rPr>
              <a:t>Trainings and attestation forms are available on </a:t>
            </a:r>
            <a:r>
              <a:rPr lang="en-US" sz="1800" b="1" dirty="0" smtClean="0">
                <a:solidFill>
                  <a:srgbClr val="002060"/>
                </a:solidFill>
              </a:rPr>
              <a:t>MedStarProviderNetwork.com</a:t>
            </a:r>
            <a:r>
              <a:rPr lang="en-US" sz="1800" dirty="0" smtClean="0">
                <a:solidFill>
                  <a:srgbClr val="002060"/>
                </a:solidFill>
              </a:rPr>
              <a:t> at the following link:  </a:t>
            </a:r>
          </a:p>
          <a:p>
            <a:pPr lvl="1" indent="0"/>
            <a:endParaRPr lang="en-US" sz="1800" dirty="0"/>
          </a:p>
          <a:p>
            <a:pPr lvl="1" indent="0"/>
            <a:r>
              <a:rPr lang="en-US" sz="1800" dirty="0">
                <a:hlinkClick r:id="rId2"/>
              </a:rPr>
              <a:t>http://</a:t>
            </a:r>
            <a:r>
              <a:rPr lang="en-US" sz="1800" dirty="0" smtClean="0">
                <a:hlinkClick r:id="rId2"/>
              </a:rPr>
              <a:t>medstarprovidernetwork.com/medicare-choice/available-provider-trainings</a:t>
            </a:r>
            <a:endParaRPr lang="en-US" sz="1800" dirty="0" smtClean="0"/>
          </a:p>
          <a:p>
            <a:pPr lvl="1" indent="0"/>
            <a:endParaRPr lang="en-US" sz="1800" dirty="0" smtClean="0"/>
          </a:p>
          <a:p>
            <a:pPr lvl="1" indent="0"/>
            <a:endParaRPr lang="en-US" sz="1800" dirty="0" smtClean="0"/>
          </a:p>
          <a:p>
            <a:pPr lvl="4" indent="0"/>
            <a:endParaRPr lang="en-US" sz="1800" dirty="0" smtClean="0"/>
          </a:p>
          <a:p>
            <a:r>
              <a:rPr lang="en-US" sz="1800" dirty="0"/>
              <a:t>	</a:t>
            </a:r>
            <a:r>
              <a:rPr lang="en-US" sz="1800" dirty="0" smtClean="0"/>
              <a:t>	</a:t>
            </a:r>
            <a:endParaRPr lang="en-US" sz="1800" dirty="0"/>
          </a:p>
        </p:txBody>
      </p:sp>
    </p:spTree>
    <p:extLst>
      <p:ext uri="{BB962C8B-B14F-4D97-AF65-F5344CB8AC3E}">
        <p14:creationId xmlns:p14="http://schemas.microsoft.com/office/powerpoint/2010/main" val="20308615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t>MedStar Health </a:t>
            </a:r>
            <a:br>
              <a:rPr lang="en-US" sz="2500" dirty="0"/>
            </a:br>
            <a:r>
              <a:rPr lang="en-US" sz="2500" dirty="0"/>
              <a:t>Verbal Consent</a:t>
            </a:r>
          </a:p>
        </p:txBody>
      </p:sp>
      <p:sp>
        <p:nvSpPr>
          <p:cNvPr id="7" name="Rectangle 6"/>
          <p:cNvSpPr/>
          <p:nvPr/>
        </p:nvSpPr>
        <p:spPr>
          <a:xfrm>
            <a:off x="457200" y="1305342"/>
            <a:ext cx="8229600" cy="3893374"/>
          </a:xfrm>
          <a:prstGeom prst="rect">
            <a:avLst/>
          </a:prstGeom>
        </p:spPr>
        <p:txBody>
          <a:bodyPr wrap="square">
            <a:spAutoFit/>
          </a:bodyPr>
          <a:lstStyle/>
          <a:p>
            <a:pPr defTabSz="457200" fontAlgn="auto">
              <a:spcBef>
                <a:spcPts val="0"/>
              </a:spcBef>
              <a:spcAft>
                <a:spcPts val="0"/>
              </a:spcAft>
            </a:pPr>
            <a:r>
              <a:rPr lang="en-US" dirty="0">
                <a:solidFill>
                  <a:srgbClr val="002060"/>
                </a:solidFill>
                <a:latin typeface="Arial" panose="020B0604020202020204" pitchFamily="34" charset="0"/>
                <a:ea typeface="Calibri" panose="020F0502020204030204" pitchFamily="34" charset="0"/>
                <a:cs typeface="Arial" panose="020B0604020202020204" pitchFamily="34" charset="0"/>
              </a:rPr>
              <a:t>MD, VA, and DC Regulations</a:t>
            </a:r>
          </a:p>
          <a:p>
            <a:pPr defTabSz="457200" fontAlgn="auto">
              <a:spcBef>
                <a:spcPts val="0"/>
              </a:spcBef>
              <a:spcAft>
                <a:spcPts val="0"/>
              </a:spcAft>
            </a:pPr>
            <a:r>
              <a:rPr lang="en-US"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defTabSz="457200" fontAlgn="auto">
              <a:spcBef>
                <a:spcPts val="0"/>
              </a:spcBef>
              <a:spcAft>
                <a:spcPts val="0"/>
              </a:spcAft>
            </a:pPr>
            <a:r>
              <a:rPr lang="en-US" dirty="0">
                <a:solidFill>
                  <a:srgbClr val="002060"/>
                </a:solidFill>
                <a:latin typeface="Arial" panose="020B0604020202020204" pitchFamily="34" charset="0"/>
                <a:ea typeface="Calibri" panose="020F0502020204030204" pitchFamily="34" charset="0"/>
                <a:cs typeface="Arial" panose="020B0604020202020204" pitchFamily="34" charset="0"/>
              </a:rPr>
              <a:t>Verbal Consent to provide personal health information for an adult to another person is not permitted in MD, DC, or VA.</a:t>
            </a:r>
          </a:p>
          <a:p>
            <a:pPr defTabSz="457200" fontAlgn="auto">
              <a:spcBef>
                <a:spcPts val="0"/>
              </a:spcBef>
              <a:spcAft>
                <a:spcPts val="0"/>
              </a:spcAft>
            </a:pPr>
            <a:endParaRPr lang="en-US"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defTabSz="457200" fontAlgn="auto">
              <a:spcBef>
                <a:spcPts val="0"/>
              </a:spcBef>
              <a:spcAft>
                <a:spcPts val="0"/>
              </a:spcAft>
            </a:pPr>
            <a:r>
              <a:rPr lang="en-US" dirty="0">
                <a:solidFill>
                  <a:srgbClr val="002060"/>
                </a:solidFill>
                <a:latin typeface="Arial" panose="020B0604020202020204" pitchFamily="34" charset="0"/>
                <a:ea typeface="Calibri" panose="020F0502020204030204" pitchFamily="34" charset="0"/>
                <a:cs typeface="Arial" panose="020B0604020202020204" pitchFamily="34" charset="0"/>
              </a:rPr>
              <a:t>Therefore, for MedStar, </a:t>
            </a:r>
            <a:r>
              <a:rPr lang="en-US" b="1" dirty="0">
                <a:solidFill>
                  <a:srgbClr val="002060"/>
                </a:solidFill>
                <a:latin typeface="Arial" panose="020B0604020202020204" pitchFamily="34" charset="0"/>
                <a:ea typeface="Calibri" panose="020F0502020204030204" pitchFamily="34" charset="0"/>
                <a:cs typeface="Arial" panose="020B0604020202020204" pitchFamily="34" charset="0"/>
              </a:rPr>
              <a:t>all consent must be in writing before any PHI can be released for an adult member.</a:t>
            </a:r>
            <a:endParaRPr lang="en-US"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defTabSz="457200" fontAlgn="auto">
              <a:spcBef>
                <a:spcPts val="0"/>
              </a:spcBef>
              <a:spcAft>
                <a:spcPts val="0"/>
              </a:spcAft>
            </a:pPr>
            <a:r>
              <a:rPr lang="en-US"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defTabSz="457200" fontAlgn="auto">
              <a:spcBef>
                <a:spcPts val="0"/>
              </a:spcBef>
              <a:spcAft>
                <a:spcPts val="0"/>
              </a:spcAft>
            </a:pPr>
            <a:r>
              <a:rPr lang="en-US" dirty="0">
                <a:solidFill>
                  <a:srgbClr val="002060"/>
                </a:solidFill>
                <a:latin typeface="Arial" panose="020B0604020202020204" pitchFamily="34" charset="0"/>
                <a:ea typeface="Calibri" panose="020F0502020204030204" pitchFamily="34" charset="0"/>
                <a:cs typeface="Arial" panose="020B0604020202020204" pitchFamily="34" charset="0"/>
              </a:rPr>
              <a:t>Members are required to fill out a release form which can be obtained from Member Services. It is in the process of being added to the </a:t>
            </a:r>
            <a:r>
              <a:rPr lang="en-US" dirty="0">
                <a:solidFill>
                  <a:srgbClr val="002060"/>
                </a:solidFill>
                <a:latin typeface="Arial" panose="020B0604020202020204" pitchFamily="34" charset="0"/>
                <a:ea typeface="Calibri" panose="020F0502020204030204" pitchFamily="34" charset="0"/>
                <a:cs typeface="Arial" panose="020B0604020202020204" pitchFamily="34" charset="0"/>
                <a:hlinkClick r:id="rId2"/>
              </a:rPr>
              <a:t>www.MedStarMyHealth.org</a:t>
            </a:r>
            <a:r>
              <a:rPr lang="en-US" dirty="0">
                <a:solidFill>
                  <a:srgbClr val="002060"/>
                </a:solidFill>
                <a:latin typeface="Arial" panose="020B0604020202020204" pitchFamily="34" charset="0"/>
                <a:ea typeface="Calibri" panose="020F0502020204030204" pitchFamily="34" charset="0"/>
                <a:cs typeface="Arial" panose="020B0604020202020204" pitchFamily="34" charset="0"/>
              </a:rPr>
              <a:t> and to </a:t>
            </a:r>
            <a:r>
              <a:rPr lang="en-US" dirty="0">
                <a:solidFill>
                  <a:srgbClr val="002060"/>
                </a:solidFill>
                <a:latin typeface="Arial" panose="020B0604020202020204" pitchFamily="34" charset="0"/>
                <a:ea typeface="Calibri" panose="020F0502020204030204" pitchFamily="34" charset="0"/>
                <a:cs typeface="Arial" panose="020B0604020202020204" pitchFamily="34" charset="0"/>
                <a:hlinkClick r:id="rId3"/>
              </a:rPr>
              <a:t>www.MedStarProviderNetwork.org</a:t>
            </a:r>
            <a:r>
              <a:rPr lang="en-US"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defTabSz="457200" fontAlgn="auto">
              <a:spcBef>
                <a:spcPts val="0"/>
              </a:spcBef>
              <a:spcAft>
                <a:spcPts val="0"/>
              </a:spcAft>
            </a:pPr>
            <a:endParaRPr lang="en-US"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defTabSz="457200" fontAlgn="auto">
              <a:spcBef>
                <a:spcPts val="0"/>
              </a:spcBef>
              <a:spcAft>
                <a:spcPts val="0"/>
              </a:spcAft>
            </a:pPr>
            <a:r>
              <a:rPr lang="en-US" dirty="0">
                <a:solidFill>
                  <a:srgbClr val="002060"/>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789807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017" y="2786572"/>
            <a:ext cx="8449736" cy="1371360"/>
          </a:xfrm>
        </p:spPr>
        <p:txBody>
          <a:bodyPr>
            <a:normAutofit/>
          </a:bodyPr>
          <a:lstStyle/>
          <a:p>
            <a:r>
              <a:rPr lang="en-US" sz="3100" dirty="0"/>
              <a:t>Fraud, Waste &amp; Abuse</a:t>
            </a:r>
          </a:p>
        </p:txBody>
      </p:sp>
    </p:spTree>
    <p:extLst>
      <p:ext uri="{BB962C8B-B14F-4D97-AF65-F5344CB8AC3E}">
        <p14:creationId xmlns:p14="http://schemas.microsoft.com/office/powerpoint/2010/main" val="12417955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Fraud Waste and Abuse</a:t>
            </a:r>
            <a:endParaRPr lang="en-US" dirty="0"/>
          </a:p>
        </p:txBody>
      </p:sp>
      <p:sp>
        <p:nvSpPr>
          <p:cNvPr id="6" name="Content Placeholder 5"/>
          <p:cNvSpPr>
            <a:spLocks noGrp="1"/>
          </p:cNvSpPr>
          <p:nvPr>
            <p:ph idx="1"/>
          </p:nvPr>
        </p:nvSpPr>
        <p:spPr>
          <a:xfrm>
            <a:off x="457200" y="1097280"/>
            <a:ext cx="8229600" cy="4779402"/>
          </a:xfrm>
        </p:spPr>
        <p:txBody>
          <a:bodyPr>
            <a:normAutofit fontScale="92500" lnSpcReduction="10000"/>
          </a:bodyPr>
          <a:lstStyle/>
          <a:p>
            <a:pPr>
              <a:buFont typeface="Arial" pitchFamily="34" charset="0"/>
              <a:buChar char="•"/>
            </a:pPr>
            <a:r>
              <a:rPr lang="en-US" dirty="0">
                <a:solidFill>
                  <a:srgbClr val="002060"/>
                </a:solidFill>
                <a:latin typeface="Arial" pitchFamily="34" charset="0"/>
                <a:cs typeface="Arial" pitchFamily="34" charset="0"/>
              </a:rPr>
              <a:t>Fraud is an intentional act of deception, misrepresentation, or concealment in order to gain something of value.</a:t>
            </a:r>
          </a:p>
          <a:p>
            <a:endParaRPr lang="en-US" sz="700" dirty="0">
              <a:solidFill>
                <a:srgbClr val="002060"/>
              </a:solidFill>
              <a:latin typeface="Arial" pitchFamily="34" charset="0"/>
              <a:cs typeface="Arial" pitchFamily="34" charset="0"/>
            </a:endParaRPr>
          </a:p>
          <a:p>
            <a:pPr>
              <a:buFont typeface="Arial" pitchFamily="34" charset="0"/>
              <a:buChar char="•"/>
            </a:pPr>
            <a:r>
              <a:rPr lang="en-US" dirty="0">
                <a:solidFill>
                  <a:srgbClr val="002060"/>
                </a:solidFill>
                <a:latin typeface="Arial" pitchFamily="34" charset="0"/>
                <a:cs typeface="Arial" pitchFamily="34" charset="0"/>
              </a:rPr>
              <a:t>Waste is over-utilization of services and the misuse of resources.</a:t>
            </a:r>
          </a:p>
          <a:p>
            <a:endParaRPr lang="en-US" sz="700" dirty="0">
              <a:solidFill>
                <a:srgbClr val="002060"/>
              </a:solidFill>
              <a:latin typeface="Arial" pitchFamily="34" charset="0"/>
              <a:cs typeface="Arial" pitchFamily="34" charset="0"/>
            </a:endParaRPr>
          </a:p>
          <a:p>
            <a:pPr>
              <a:buFont typeface="Arial" pitchFamily="34" charset="0"/>
              <a:buChar char="•"/>
            </a:pPr>
            <a:r>
              <a:rPr lang="en-US" dirty="0">
                <a:solidFill>
                  <a:srgbClr val="002060"/>
                </a:solidFill>
                <a:latin typeface="Arial" pitchFamily="34" charset="0"/>
                <a:cs typeface="Arial" pitchFamily="34" charset="0"/>
              </a:rPr>
              <a:t>Abuse is excessive or improper use of services or actions that are inconsistent with acceptable business or medical practice.</a:t>
            </a:r>
          </a:p>
          <a:p>
            <a:endParaRPr lang="en-US" sz="700" dirty="0">
              <a:solidFill>
                <a:srgbClr val="002060"/>
              </a:solidFill>
              <a:latin typeface="Arial" pitchFamily="34" charset="0"/>
              <a:cs typeface="Arial" pitchFamily="34" charset="0"/>
            </a:endParaRPr>
          </a:p>
          <a:p>
            <a:pPr>
              <a:buFont typeface="Arial" pitchFamily="34" charset="0"/>
              <a:buChar char="•"/>
            </a:pPr>
            <a:r>
              <a:rPr lang="en-US" dirty="0">
                <a:solidFill>
                  <a:srgbClr val="002060"/>
                </a:solidFill>
                <a:latin typeface="Arial" pitchFamily="34" charset="0"/>
                <a:cs typeface="Arial" pitchFamily="34" charset="0"/>
              </a:rPr>
              <a:t>Sanctions can include revocation of license and suspension of payments.</a:t>
            </a:r>
          </a:p>
          <a:p>
            <a:endParaRPr lang="en-US" sz="700" dirty="0">
              <a:solidFill>
                <a:srgbClr val="002060"/>
              </a:solidFill>
              <a:latin typeface="Arial" pitchFamily="34" charset="0"/>
              <a:cs typeface="Arial" pitchFamily="34" charset="0"/>
            </a:endParaRPr>
          </a:p>
          <a:p>
            <a:pPr>
              <a:buFont typeface="Arial" pitchFamily="34" charset="0"/>
              <a:buChar char="•"/>
            </a:pPr>
            <a:r>
              <a:rPr lang="en-US" dirty="0">
                <a:solidFill>
                  <a:srgbClr val="002060"/>
                </a:solidFill>
                <a:latin typeface="Arial" pitchFamily="34" charset="0"/>
                <a:cs typeface="Arial" pitchFamily="34" charset="0"/>
              </a:rPr>
              <a:t>Penalties can include fines and prison sentences.</a:t>
            </a:r>
          </a:p>
          <a:p>
            <a:endParaRPr lang="en-US" sz="700" dirty="0">
              <a:solidFill>
                <a:srgbClr val="002060"/>
              </a:solidFill>
              <a:latin typeface="Arial" pitchFamily="34" charset="0"/>
              <a:cs typeface="Arial" pitchFamily="34" charset="0"/>
            </a:endParaRPr>
          </a:p>
          <a:p>
            <a:pPr>
              <a:buFont typeface="Arial" pitchFamily="34" charset="0"/>
              <a:buChar char="•"/>
            </a:pPr>
            <a:r>
              <a:rPr lang="en-US" dirty="0">
                <a:solidFill>
                  <a:srgbClr val="002060"/>
                </a:solidFill>
                <a:latin typeface="Arial" pitchFamily="34" charset="0"/>
                <a:cs typeface="Arial" pitchFamily="34" charset="0"/>
              </a:rPr>
              <a:t>You have a responsibility to report any possible cases of fraud, waste and abuse.  Calls can be placed anonymously.</a:t>
            </a:r>
          </a:p>
          <a:p>
            <a:endParaRPr lang="en-US" sz="700" dirty="0">
              <a:solidFill>
                <a:srgbClr val="002060"/>
              </a:solidFill>
              <a:latin typeface="Arial" pitchFamily="34" charset="0"/>
              <a:cs typeface="Arial" pitchFamily="34" charset="0"/>
            </a:endParaRPr>
          </a:p>
          <a:p>
            <a:pPr>
              <a:buFont typeface="Arial" pitchFamily="34" charset="0"/>
              <a:buChar char="•"/>
            </a:pPr>
            <a:r>
              <a:rPr lang="en-US" dirty="0">
                <a:solidFill>
                  <a:srgbClr val="002060"/>
                </a:solidFill>
                <a:latin typeface="Arial" pitchFamily="34" charset="0"/>
                <a:cs typeface="Arial" pitchFamily="34" charset="0"/>
              </a:rPr>
              <a:t>MedStar Health Integrity Hotline: Call 877.811.3411</a:t>
            </a:r>
          </a:p>
          <a:p>
            <a:endParaRPr lang="en-US" sz="1100" b="1" dirty="0">
              <a:solidFill>
                <a:srgbClr val="002060"/>
              </a:solidFill>
              <a:latin typeface="Arial" pitchFamily="34" charset="0"/>
              <a:cs typeface="Arial" pitchFamily="34" charset="0"/>
            </a:endParaRPr>
          </a:p>
          <a:p>
            <a:pPr marL="0" indent="0" algn="ctr">
              <a:buNone/>
            </a:pPr>
            <a:r>
              <a:rPr lang="en-US" b="1" dirty="0">
                <a:solidFill>
                  <a:srgbClr val="002060"/>
                </a:solidFill>
                <a:latin typeface="Arial" pitchFamily="34" charset="0"/>
                <a:cs typeface="Arial" pitchFamily="34" charset="0"/>
              </a:rPr>
              <a:t>If you identify or suspect fraudulent activities/behaviors, report immediately! </a:t>
            </a:r>
          </a:p>
          <a:p>
            <a:endParaRPr lang="en-US" dirty="0"/>
          </a:p>
        </p:txBody>
      </p:sp>
    </p:spTree>
    <p:extLst>
      <p:ext uri="{BB962C8B-B14F-4D97-AF65-F5344CB8AC3E}">
        <p14:creationId xmlns:p14="http://schemas.microsoft.com/office/powerpoint/2010/main" val="8634470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MedStar Health Compliance Program</a:t>
            </a:r>
            <a:br>
              <a:rPr lang="en-US" dirty="0">
                <a:latin typeface="Arial" pitchFamily="34" charset="0"/>
                <a:cs typeface="Arial" pitchFamily="34" charset="0"/>
              </a:rPr>
            </a:br>
            <a:r>
              <a:rPr lang="en-US" dirty="0">
                <a:latin typeface="Arial" pitchFamily="34" charset="0"/>
                <a:cs typeface="Arial" pitchFamily="34" charset="0"/>
              </a:rPr>
              <a:t>to Combat Fraud Waste and Abuse</a:t>
            </a:r>
            <a:endParaRPr lang="en-US" dirty="0"/>
          </a:p>
        </p:txBody>
      </p:sp>
      <p:sp>
        <p:nvSpPr>
          <p:cNvPr id="6" name="Content Placeholder 5"/>
          <p:cNvSpPr>
            <a:spLocks noGrp="1"/>
          </p:cNvSpPr>
          <p:nvPr>
            <p:ph idx="1"/>
          </p:nvPr>
        </p:nvSpPr>
        <p:spPr>
          <a:xfrm>
            <a:off x="457200" y="1554480"/>
            <a:ext cx="8229600" cy="4294770"/>
          </a:xfrm>
        </p:spPr>
        <p:txBody>
          <a:bodyPr>
            <a:noAutofit/>
          </a:bodyPr>
          <a:lstStyle/>
          <a:p>
            <a:pPr marL="0" indent="0">
              <a:buNone/>
            </a:pPr>
            <a:r>
              <a:rPr lang="en-US" sz="2000" b="1" dirty="0">
                <a:solidFill>
                  <a:srgbClr val="002060"/>
                </a:solidFill>
                <a:latin typeface="Arial" pitchFamily="34" charset="0"/>
                <a:cs typeface="Arial" pitchFamily="34" charset="0"/>
              </a:rPr>
              <a:t>What is MedStar Health doing to combat fraud, waste and abuse?</a:t>
            </a:r>
          </a:p>
          <a:p>
            <a:pPr>
              <a:buFont typeface="Arial" pitchFamily="34" charset="0"/>
              <a:buChar char="•"/>
            </a:pPr>
            <a:r>
              <a:rPr lang="en-US" sz="1800" dirty="0">
                <a:solidFill>
                  <a:srgbClr val="002060"/>
                </a:solidFill>
                <a:latin typeface="Arial" pitchFamily="34" charset="0"/>
                <a:cs typeface="Arial" pitchFamily="34" charset="0"/>
              </a:rPr>
              <a:t>Monitor claims for accuracy, ensuring coding reflects service provided.</a:t>
            </a:r>
          </a:p>
          <a:p>
            <a:pPr>
              <a:buFont typeface="Arial" pitchFamily="34" charset="0"/>
              <a:buChar char="•"/>
            </a:pPr>
            <a:r>
              <a:rPr lang="en-US" sz="1800" dirty="0">
                <a:solidFill>
                  <a:srgbClr val="002060"/>
                </a:solidFill>
                <a:latin typeface="Arial" pitchFamily="34" charset="0"/>
                <a:cs typeface="Arial" pitchFamily="34" charset="0"/>
              </a:rPr>
              <a:t>Monitor medical records ensuring documentation supports services rendered.</a:t>
            </a:r>
          </a:p>
          <a:p>
            <a:pPr>
              <a:buFont typeface="Arial" pitchFamily="34" charset="0"/>
              <a:buChar char="•"/>
            </a:pPr>
            <a:r>
              <a:rPr lang="en-US" sz="1800" dirty="0">
                <a:solidFill>
                  <a:srgbClr val="002060"/>
                </a:solidFill>
                <a:latin typeface="Arial" pitchFamily="34" charset="0"/>
                <a:cs typeface="Arial" pitchFamily="34" charset="0"/>
              </a:rPr>
              <a:t>Perform regular internal audits.</a:t>
            </a:r>
          </a:p>
          <a:p>
            <a:pPr>
              <a:buFont typeface="Arial" pitchFamily="34" charset="0"/>
              <a:buChar char="•"/>
            </a:pPr>
            <a:r>
              <a:rPr lang="en-US" sz="1800" dirty="0">
                <a:solidFill>
                  <a:srgbClr val="002060"/>
                </a:solidFill>
                <a:latin typeface="Arial" pitchFamily="34" charset="0"/>
                <a:cs typeface="Arial" pitchFamily="34" charset="0"/>
              </a:rPr>
              <a:t>Establish effective lines of communication with colleagues and staff members and contracted providers.</a:t>
            </a:r>
          </a:p>
          <a:p>
            <a:pPr>
              <a:buFont typeface="Arial" pitchFamily="34" charset="0"/>
              <a:buChar char="•"/>
            </a:pPr>
            <a:r>
              <a:rPr lang="en-US" sz="1800" dirty="0">
                <a:solidFill>
                  <a:srgbClr val="002060"/>
                </a:solidFill>
                <a:latin typeface="Arial" pitchFamily="34" charset="0"/>
                <a:cs typeface="Arial" pitchFamily="34" charset="0"/>
              </a:rPr>
              <a:t>Ask about potential compliance issues in exit interviews.</a:t>
            </a:r>
          </a:p>
          <a:p>
            <a:pPr>
              <a:buFont typeface="Arial" pitchFamily="34" charset="0"/>
              <a:buChar char="•"/>
            </a:pPr>
            <a:r>
              <a:rPr lang="en-US" sz="1800" dirty="0">
                <a:solidFill>
                  <a:srgbClr val="002060"/>
                </a:solidFill>
                <a:latin typeface="Arial" pitchFamily="34" charset="0"/>
                <a:cs typeface="Arial" pitchFamily="34" charset="0"/>
              </a:rPr>
              <a:t>Take action when a problem has been identified.</a:t>
            </a:r>
          </a:p>
          <a:p>
            <a:pPr>
              <a:buFont typeface="Arial" pitchFamily="34" charset="0"/>
              <a:buChar char="•"/>
            </a:pPr>
            <a:r>
              <a:rPr lang="en-US" sz="1800" dirty="0">
                <a:solidFill>
                  <a:srgbClr val="002060"/>
                </a:solidFill>
                <a:latin typeface="Arial" pitchFamily="34" charset="0"/>
                <a:cs typeface="Arial" pitchFamily="34" charset="0"/>
              </a:rPr>
              <a:t>MedStar Health has a non-retaliation policy – no fear of retribution for reporting fraud.</a:t>
            </a:r>
          </a:p>
        </p:txBody>
      </p:sp>
    </p:spTree>
    <p:extLst>
      <p:ext uri="{BB962C8B-B14F-4D97-AF65-F5344CB8AC3E}">
        <p14:creationId xmlns:p14="http://schemas.microsoft.com/office/powerpoint/2010/main" val="16191585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Medicare Appendix</a:t>
            </a:r>
          </a:p>
        </p:txBody>
      </p:sp>
    </p:spTree>
    <p:extLst>
      <p:ext uri="{BB962C8B-B14F-4D97-AF65-F5344CB8AC3E}">
        <p14:creationId xmlns:p14="http://schemas.microsoft.com/office/powerpoint/2010/main" val="37854527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Medicare Part A Overview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800" dirty="0">
                <a:solidFill>
                  <a:srgbClr val="002060"/>
                </a:solidFill>
              </a:rPr>
              <a:t>What is Medicare Part A?</a:t>
            </a:r>
          </a:p>
          <a:p>
            <a:r>
              <a:rPr lang="en-US" sz="1600" dirty="0">
                <a:solidFill>
                  <a:srgbClr val="002060"/>
                </a:solidFill>
              </a:rPr>
              <a:t>Medicare Part A is part of original Medicare, which generally includes coverage for hospital care, skilled nursing facility care, nursing home care, hospice and home health services. </a:t>
            </a:r>
          </a:p>
          <a:p>
            <a:pPr marL="0" indent="0">
              <a:buNone/>
            </a:pPr>
            <a:r>
              <a:rPr lang="en-US" sz="1800" dirty="0">
                <a:solidFill>
                  <a:srgbClr val="002060"/>
                </a:solidFill>
              </a:rPr>
              <a:t>Medicare Part A Eligibility?</a:t>
            </a:r>
          </a:p>
          <a:p>
            <a:r>
              <a:rPr lang="en-US" sz="1600" dirty="0">
                <a:solidFill>
                  <a:srgbClr val="002060"/>
                </a:solidFill>
              </a:rPr>
              <a:t>Medicare Part A eligibility is determined if a person is 65 years or older, of any age with disabilities, a citizen or permanent resident of the United States, and they or a spouse worked for at least 10 years in Medicare-covered employment.</a:t>
            </a:r>
          </a:p>
          <a:p>
            <a:pPr marL="0" indent="0">
              <a:buNone/>
            </a:pPr>
            <a:r>
              <a:rPr lang="en-US" sz="1800" dirty="0">
                <a:solidFill>
                  <a:srgbClr val="002060"/>
                </a:solidFill>
              </a:rPr>
              <a:t>Medicare Part A Costs?</a:t>
            </a:r>
          </a:p>
          <a:p>
            <a:r>
              <a:rPr lang="en-US" sz="1600" dirty="0">
                <a:solidFill>
                  <a:srgbClr val="002060"/>
                </a:solidFill>
              </a:rPr>
              <a:t>In most cases, there is no premium for Medicare Part A.  However, there are costs that may be associated with coverage under Medicare Part A including, deductibles for inpatient hospital care, co-pays for skilled nursing and inpatient hospital stays, and payments for long-term custodial care.</a:t>
            </a:r>
          </a:p>
          <a:p>
            <a:endParaRPr lang="en-US" sz="1350" dirty="0">
              <a:solidFill>
                <a:srgbClr val="002060"/>
              </a:solidFill>
            </a:endParaRPr>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87</a:t>
            </a:fld>
            <a:endParaRPr lang="en-US" altLang="en-US" dirty="0"/>
          </a:p>
        </p:txBody>
      </p:sp>
    </p:spTree>
    <p:extLst>
      <p:ext uri="{BB962C8B-B14F-4D97-AF65-F5344CB8AC3E}">
        <p14:creationId xmlns:p14="http://schemas.microsoft.com/office/powerpoint/2010/main" val="36641394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Medicare Part B Overview </a:t>
            </a:r>
            <a:br>
              <a:rPr lang="en-US" dirty="0"/>
            </a:br>
            <a:endParaRPr lang="en-US" dirty="0"/>
          </a:p>
        </p:txBody>
      </p:sp>
      <p:sp>
        <p:nvSpPr>
          <p:cNvPr id="3" name="Content Placeholder 2"/>
          <p:cNvSpPr>
            <a:spLocks noGrp="1"/>
          </p:cNvSpPr>
          <p:nvPr>
            <p:ph idx="1"/>
          </p:nvPr>
        </p:nvSpPr>
        <p:spPr>
          <a:xfrm>
            <a:off x="457200" y="1417638"/>
            <a:ext cx="8229600" cy="3837756"/>
          </a:xfrm>
        </p:spPr>
        <p:txBody>
          <a:bodyPr>
            <a:normAutofit fontScale="92500" lnSpcReduction="20000"/>
          </a:bodyPr>
          <a:lstStyle/>
          <a:p>
            <a:pPr marL="0" indent="0">
              <a:buNone/>
            </a:pPr>
            <a:r>
              <a:rPr lang="en-US" sz="1900" dirty="0"/>
              <a:t>What is Medicare Part B? </a:t>
            </a:r>
          </a:p>
          <a:p>
            <a:r>
              <a:rPr lang="en-US" sz="1700" dirty="0">
                <a:solidFill>
                  <a:schemeClr val="tx1"/>
                </a:solidFill>
              </a:rPr>
              <a:t>Medicare Part B is part of original Medicare, which is generally medical and preventative care insurance, and covers services such as outpatient and professional medical services. Outpatient services, surgery, labs, x-rays, ambulance, durable medical equipment and supplies, and preventive services are also typically covered expenses.</a:t>
            </a:r>
          </a:p>
          <a:p>
            <a:pPr marL="0" indent="0">
              <a:buNone/>
            </a:pPr>
            <a:r>
              <a:rPr lang="en-US" sz="1900" dirty="0"/>
              <a:t>Medicare Part B Eligibility? </a:t>
            </a:r>
          </a:p>
          <a:p>
            <a:r>
              <a:rPr lang="en-US" sz="1700" dirty="0">
                <a:solidFill>
                  <a:schemeClr val="tx1"/>
                </a:solidFill>
              </a:rPr>
              <a:t>Medicare Part B eligibility is determined if a person is 65 years or older, a citizen or permanent resident of the United States, and they or a spouse worked for at least 10 years in Medicare-covered employment. Those with a disability or those who have been diagnosed with End-Stage Renal Kidney disease may also be eligible.</a:t>
            </a:r>
          </a:p>
          <a:p>
            <a:pPr marL="0" indent="0">
              <a:buNone/>
            </a:pPr>
            <a:r>
              <a:rPr lang="en-US" sz="1900" dirty="0"/>
              <a:t>Medicare Part B Costs? </a:t>
            </a:r>
          </a:p>
          <a:p>
            <a:r>
              <a:rPr lang="en-US" sz="1700" dirty="0">
                <a:solidFill>
                  <a:schemeClr val="tx1"/>
                </a:solidFill>
              </a:rPr>
              <a:t>Medicare Part B provides insurance to partially cover the costs of medically necessary care, for which most people pay a monthly premium. In addition to the Part B monthly premium, there is a required annual deductible. Also, individuals with Part B coverage are responsible for a percentage of the cost (coinsurance) that part B does not cover.</a:t>
            </a:r>
          </a:p>
          <a:p>
            <a:endParaRPr lang="en-US" dirty="0"/>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88</a:t>
            </a:fld>
            <a:endParaRPr lang="en-US" altLang="en-US" dirty="0"/>
          </a:p>
        </p:txBody>
      </p:sp>
    </p:spTree>
    <p:extLst>
      <p:ext uri="{BB962C8B-B14F-4D97-AF65-F5344CB8AC3E}">
        <p14:creationId xmlns:p14="http://schemas.microsoft.com/office/powerpoint/2010/main" val="322909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Community</a:t>
            </a:r>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8</a:t>
            </a:fld>
            <a:endParaRPr lang="en-US" altLang="en-US" dirty="0"/>
          </a:p>
        </p:txBody>
      </p:sp>
      <p:sp>
        <p:nvSpPr>
          <p:cNvPr id="9" name="Rounded Rectangle 8"/>
          <p:cNvSpPr/>
          <p:nvPr/>
        </p:nvSpPr>
        <p:spPr>
          <a:xfrm>
            <a:off x="225249" y="1417638"/>
            <a:ext cx="3941398" cy="3359395"/>
          </a:xfrm>
          <a:prstGeom prst="roundRect">
            <a:avLst>
              <a:gd name="adj" fmla="val 5394"/>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0" name="TextBox 9"/>
          <p:cNvSpPr txBox="1"/>
          <p:nvPr/>
        </p:nvSpPr>
        <p:spPr>
          <a:xfrm>
            <a:off x="299377" y="1539591"/>
            <a:ext cx="4084087" cy="3108543"/>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endParaRPr lang="en-US" sz="1800" dirty="0">
              <a:solidFill>
                <a:prstClr val="black"/>
              </a:solidFill>
              <a:latin typeface="Calibri"/>
              <a:cs typeface="+mn-cs"/>
            </a:endParaRP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Family Choice</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Health Research Institute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NRH Rehabilitation Network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Pharmacy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Physician Partner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PromptCare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Surgery Center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MedStar Visiting Nurse Association </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Multispecialty Care Centers</a:t>
            </a:r>
          </a:p>
          <a:p>
            <a:pPr marL="285750" indent="-285750"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RadAmerica</a:t>
            </a:r>
          </a:p>
          <a:p>
            <a:pPr marL="285750" indent="-285750" fontAlgn="auto">
              <a:spcBef>
                <a:spcPts val="0"/>
              </a:spcBef>
              <a:spcAft>
                <a:spcPts val="0"/>
              </a:spcAft>
              <a:buFont typeface="Arial" panose="020B0604020202020204" pitchFamily="34" charset="0"/>
              <a:buChar char="•"/>
            </a:pPr>
            <a:endParaRPr lang="en-US" sz="1800" dirty="0">
              <a:solidFill>
                <a:prstClr val="black"/>
              </a:solidFill>
              <a:latin typeface="Calibri"/>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55" y="1281614"/>
            <a:ext cx="1460204" cy="43257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7592" y="2573602"/>
            <a:ext cx="4478383" cy="2959932"/>
          </a:xfrm>
          <a:prstGeom prst="rect">
            <a:avLst/>
          </a:prstGeom>
          <a:ln>
            <a:solidFill>
              <a:schemeClr val="bg2"/>
            </a:solidFill>
            <a:bevel/>
          </a:ln>
          <a:effectLst>
            <a:softEdge rad="127000"/>
          </a:effectLst>
        </p:spPr>
      </p:pic>
      <p:sp>
        <p:nvSpPr>
          <p:cNvPr id="12" name="Rounded Rectangle 11"/>
          <p:cNvSpPr/>
          <p:nvPr/>
        </p:nvSpPr>
        <p:spPr>
          <a:xfrm>
            <a:off x="4456023" y="2573603"/>
            <a:ext cx="4479951" cy="3086034"/>
          </a:xfrm>
          <a:prstGeom prst="roundRect">
            <a:avLst>
              <a:gd name="adj" fmla="val 5394"/>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897439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Medicare Part C Overview </a:t>
            </a:r>
            <a:br>
              <a:rPr lang="en-US" dirty="0"/>
            </a:br>
            <a:endParaRPr lang="en-US" dirty="0"/>
          </a:p>
        </p:txBody>
      </p:sp>
      <p:sp>
        <p:nvSpPr>
          <p:cNvPr id="3" name="Content Placeholder 2"/>
          <p:cNvSpPr>
            <a:spLocks noGrp="1"/>
          </p:cNvSpPr>
          <p:nvPr>
            <p:ph idx="1"/>
          </p:nvPr>
        </p:nvSpPr>
        <p:spPr>
          <a:xfrm>
            <a:off x="457200" y="1721645"/>
            <a:ext cx="8229600" cy="3649252"/>
          </a:xfrm>
        </p:spPr>
        <p:txBody>
          <a:bodyPr>
            <a:normAutofit fontScale="92500" lnSpcReduction="20000"/>
          </a:bodyPr>
          <a:lstStyle/>
          <a:p>
            <a:pPr marL="0" indent="0">
              <a:buNone/>
            </a:pPr>
            <a:r>
              <a:rPr lang="en-US" sz="1900" dirty="0"/>
              <a:t>What is Medicare Part C? </a:t>
            </a:r>
          </a:p>
          <a:p>
            <a:r>
              <a:rPr lang="en-US" sz="1700" dirty="0">
                <a:solidFill>
                  <a:schemeClr val="tx1"/>
                </a:solidFill>
              </a:rPr>
              <a:t>Medicare Advantage, also known as Medicare Part C, is a type of Medicare health coverage offered by private companies, such as MedStar Health. Medicare Advantage also provides all of the services and benefits of original Medicare (Part A and Part B). These plans may also offer additional health coverage and benefits not included in Original Medicare, which is why many eligible individuals enroll in these types of plans.</a:t>
            </a:r>
          </a:p>
          <a:p>
            <a:pPr marL="0" indent="0">
              <a:buNone/>
            </a:pPr>
            <a:r>
              <a:rPr lang="en-US" sz="1900" dirty="0"/>
              <a:t>Medicare Part C Eligibility?</a:t>
            </a:r>
            <a:r>
              <a:rPr lang="en-US" sz="1800" dirty="0"/>
              <a:t> </a:t>
            </a:r>
          </a:p>
          <a:p>
            <a:r>
              <a:rPr lang="en-US" sz="1700" dirty="0">
                <a:solidFill>
                  <a:schemeClr val="tx1"/>
                </a:solidFill>
              </a:rPr>
              <a:t>In order to enroll in a Medicare Part C plan, a Medicare Advantage plan, a beneficiary will need to be currently enrolled in a original Medicare (Part A and Part B). The beneficiary must also reside in one of the plan’s service areas. Unlike original Medicare, it is less likely that you will qualify for Medicare Advantage if you have been diagnosed with End-Stage Renal Disease.</a:t>
            </a:r>
          </a:p>
          <a:p>
            <a:pPr marL="0" indent="0">
              <a:buNone/>
            </a:pPr>
            <a:r>
              <a:rPr lang="en-US" sz="1900" dirty="0"/>
              <a:t>Medicare Part C Costs? </a:t>
            </a:r>
          </a:p>
          <a:p>
            <a:r>
              <a:rPr lang="en-US" sz="1700" dirty="0">
                <a:solidFill>
                  <a:schemeClr val="tx1"/>
                </a:solidFill>
              </a:rPr>
              <a:t>Depending on your health care needs and budget, the monthly premium, deductibles, and copays associated with your Medicare Advantage plan may vary.</a:t>
            </a:r>
          </a:p>
          <a:p>
            <a:endParaRPr lang="en-US" dirty="0"/>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89</a:t>
            </a:fld>
            <a:endParaRPr lang="en-US" altLang="en-US" dirty="0"/>
          </a:p>
        </p:txBody>
      </p:sp>
    </p:spTree>
    <p:extLst>
      <p:ext uri="{BB962C8B-B14F-4D97-AF65-F5344CB8AC3E}">
        <p14:creationId xmlns:p14="http://schemas.microsoft.com/office/powerpoint/2010/main" val="167073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Medicare Part D Overview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800" dirty="0"/>
              <a:t>What is Medicare Part D? </a:t>
            </a:r>
          </a:p>
          <a:p>
            <a:r>
              <a:rPr lang="en-US" sz="1600" dirty="0">
                <a:solidFill>
                  <a:schemeClr val="tx1"/>
                </a:solidFill>
              </a:rPr>
              <a:t>Medicare Part D, also known as Prescription Drug Plans (PDP), provides prescription drug coverage for people enrolled in original Medicare (Part A and Part B) through private insurance companies like MedStar Health.</a:t>
            </a:r>
          </a:p>
          <a:p>
            <a:pPr marL="0" indent="0">
              <a:buNone/>
            </a:pPr>
            <a:r>
              <a:rPr lang="en-US" sz="1800" dirty="0"/>
              <a:t>Medicare Part D Eligibility: </a:t>
            </a:r>
          </a:p>
          <a:p>
            <a:r>
              <a:rPr lang="en-US" sz="1600" dirty="0">
                <a:solidFill>
                  <a:schemeClr val="tx1"/>
                </a:solidFill>
              </a:rPr>
              <a:t>In order to enroll in a Medicare Part D plan, a Prescription Drug Plan, a beneficiary will need to be currently enrolled in a original Medicare (Part A and Part B). The beneficiary must also reside in one of the plan’s service areas in order to be eligible.</a:t>
            </a:r>
          </a:p>
          <a:p>
            <a:pPr marL="0" indent="0">
              <a:buNone/>
            </a:pPr>
            <a:r>
              <a:rPr lang="en-US" sz="1800" dirty="0"/>
              <a:t>Medicare Part D Costs:</a:t>
            </a:r>
          </a:p>
          <a:p>
            <a:r>
              <a:rPr lang="en-US" sz="1600" dirty="0">
                <a:solidFill>
                  <a:schemeClr val="tx1"/>
                </a:solidFill>
              </a:rPr>
              <a:t>The cost of Medicare Part D Plan varies from plan to plan. Depending on a beneficiary’s prescription(s) and budget, the monthly premium, deductibles and copays associated with their Medicare Prescription Drug Plan or Medicare Advantage Drug Plan may differ.</a:t>
            </a:r>
          </a:p>
          <a:p>
            <a:endParaRPr lang="en-US" dirty="0"/>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90</a:t>
            </a:fld>
            <a:endParaRPr lang="en-US" altLang="en-US" dirty="0"/>
          </a:p>
        </p:txBody>
      </p:sp>
    </p:spTree>
    <p:extLst>
      <p:ext uri="{BB962C8B-B14F-4D97-AF65-F5344CB8AC3E}">
        <p14:creationId xmlns:p14="http://schemas.microsoft.com/office/powerpoint/2010/main" val="254492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2018 Annual Election Period (AEP) Enrollments</a:t>
            </a:r>
            <a:br>
              <a:rPr lang="en-US" dirty="0"/>
            </a:br>
            <a:endParaRPr lang="en-US" dirty="0"/>
          </a:p>
        </p:txBody>
      </p:sp>
      <p:sp>
        <p:nvSpPr>
          <p:cNvPr id="3" name="Content Placeholder 2"/>
          <p:cNvSpPr>
            <a:spLocks noGrp="1"/>
          </p:cNvSpPr>
          <p:nvPr>
            <p:ph idx="1"/>
          </p:nvPr>
        </p:nvSpPr>
        <p:spPr>
          <a:xfrm>
            <a:off x="457200" y="1417637"/>
            <a:ext cx="8017099" cy="3736253"/>
          </a:xfrm>
        </p:spPr>
        <p:txBody>
          <a:bodyPr>
            <a:normAutofit fontScale="92500" lnSpcReduction="10000"/>
          </a:bodyPr>
          <a:lstStyle/>
          <a:p>
            <a:pPr marL="0" indent="0">
              <a:buNone/>
            </a:pPr>
            <a:r>
              <a:rPr lang="en-US" sz="1800" b="1" dirty="0"/>
              <a:t>Plans cannot begin to market 2018 Medicare Advantage Plans until October 1, 2017.</a:t>
            </a:r>
          </a:p>
          <a:p>
            <a:pPr marL="0" indent="0">
              <a:buNone/>
            </a:pPr>
            <a:endParaRPr lang="en-US" sz="1400" b="1" dirty="0"/>
          </a:p>
          <a:p>
            <a:r>
              <a:rPr lang="en-US" sz="1600" dirty="0">
                <a:solidFill>
                  <a:schemeClr val="tx1"/>
                </a:solidFill>
              </a:rPr>
              <a:t>The Annual Election Period (AEP) will be from </a:t>
            </a:r>
            <a:r>
              <a:rPr lang="en-US" sz="1600" b="1" dirty="0">
                <a:solidFill>
                  <a:schemeClr val="tx1"/>
                </a:solidFill>
              </a:rPr>
              <a:t>October 15 </a:t>
            </a:r>
            <a:r>
              <a:rPr lang="en-US" sz="1600" dirty="0">
                <a:solidFill>
                  <a:schemeClr val="tx1"/>
                </a:solidFill>
              </a:rPr>
              <a:t>to </a:t>
            </a:r>
            <a:r>
              <a:rPr lang="en-US" sz="1600" b="1" dirty="0">
                <a:solidFill>
                  <a:schemeClr val="tx1"/>
                </a:solidFill>
              </a:rPr>
              <a:t>December 7. </a:t>
            </a:r>
          </a:p>
          <a:p>
            <a:r>
              <a:rPr lang="en-US" sz="1600" dirty="0">
                <a:solidFill>
                  <a:schemeClr val="tx1"/>
                </a:solidFill>
              </a:rPr>
              <a:t>The enrollee’s coverage will begin on </a:t>
            </a:r>
            <a:r>
              <a:rPr lang="en-US" sz="1600" b="1" dirty="0">
                <a:solidFill>
                  <a:schemeClr val="tx1"/>
                </a:solidFill>
              </a:rPr>
              <a:t>January 1, 2018.</a:t>
            </a:r>
          </a:p>
          <a:p>
            <a:r>
              <a:rPr lang="en-US" sz="1600" dirty="0">
                <a:solidFill>
                  <a:schemeClr val="tx1"/>
                </a:solidFill>
              </a:rPr>
              <a:t>An individual can make an election during this time. If he or she signs up for multiple plans, the last application date submitted is considered to be the election. </a:t>
            </a:r>
          </a:p>
          <a:p>
            <a:r>
              <a:rPr lang="en-US" sz="1600" dirty="0">
                <a:solidFill>
                  <a:schemeClr val="tx1"/>
                </a:solidFill>
              </a:rPr>
              <a:t>Plans cannot solicit applications from an enrollee prior to </a:t>
            </a:r>
            <a:r>
              <a:rPr lang="en-US" sz="1600" b="1" dirty="0">
                <a:solidFill>
                  <a:schemeClr val="tx1"/>
                </a:solidFill>
              </a:rPr>
              <a:t>October 15.</a:t>
            </a:r>
          </a:p>
          <a:p>
            <a:r>
              <a:rPr lang="en-US" sz="1600" dirty="0">
                <a:solidFill>
                  <a:schemeClr val="tx1"/>
                </a:solidFill>
              </a:rPr>
              <a:t>Brokers/agents should remind beneficiaries that they cannot submit enrollment requests prior to the start of the Annual Election Period (AEP).</a:t>
            </a:r>
          </a:p>
          <a:p>
            <a:r>
              <a:rPr lang="en-US" sz="1600" dirty="0">
                <a:solidFill>
                  <a:schemeClr val="tx1"/>
                </a:solidFill>
              </a:rPr>
              <a:t>CMS may assess beneficiaries with a late enrollment penalty (LEP). If the enrollees select the electronic fund transfer (EFT) option box on the application, they will receive the payment election form with the enrollment confirmation letter for completion and returning it in the envelope provided for electronic payments to begin. The individual </a:t>
            </a:r>
            <a:r>
              <a:rPr lang="en-US" sz="1600" b="1" u="sng" dirty="0">
                <a:solidFill>
                  <a:schemeClr val="tx1"/>
                </a:solidFill>
              </a:rPr>
              <a:t>MUST</a:t>
            </a:r>
            <a:r>
              <a:rPr lang="en-US" sz="1600" dirty="0">
                <a:solidFill>
                  <a:schemeClr val="tx1"/>
                </a:solidFill>
              </a:rPr>
              <a:t> pay the LEP by check until the electronic withholding is set up.</a:t>
            </a:r>
          </a:p>
          <a:p>
            <a:endParaRPr lang="en-US" dirty="0"/>
          </a:p>
        </p:txBody>
      </p:sp>
      <p:sp>
        <p:nvSpPr>
          <p:cNvPr id="4" name="Slide Number Placeholder 3"/>
          <p:cNvSpPr>
            <a:spLocks noGrp="1"/>
          </p:cNvSpPr>
          <p:nvPr>
            <p:ph type="sldNum" sz="quarter" idx="12"/>
          </p:nvPr>
        </p:nvSpPr>
        <p:spPr/>
        <p:txBody>
          <a:bodyPr/>
          <a:lstStyle/>
          <a:p>
            <a:pPr>
              <a:defRPr/>
            </a:pPr>
            <a:fld id="{BF67A4B6-D114-44D0-AAEC-A7B0ED08BC97}" type="slidenum">
              <a:rPr lang="en-US" altLang="en-US" smtClean="0"/>
              <a:pPr>
                <a:defRPr/>
              </a:pPr>
              <a:t>91</a:t>
            </a:fld>
            <a:endParaRPr lang="en-US" altLang="en-US" dirty="0"/>
          </a:p>
        </p:txBody>
      </p:sp>
    </p:spTree>
    <p:extLst>
      <p:ext uri="{BB962C8B-B14F-4D97-AF65-F5344CB8AC3E}">
        <p14:creationId xmlns:p14="http://schemas.microsoft.com/office/powerpoint/2010/main" val="41231265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MedStar Medicare Choice Important Phone Numbers</a:t>
            </a:r>
          </a:p>
        </p:txBody>
      </p:sp>
      <p:graphicFrame>
        <p:nvGraphicFramePr>
          <p:cNvPr id="8" name="Table 7"/>
          <p:cNvGraphicFramePr>
            <a:graphicFrameLocks noGrp="1"/>
          </p:cNvGraphicFramePr>
          <p:nvPr>
            <p:extLst>
              <p:ext uri="{D42A27DB-BD31-4B8C-83A1-F6EECF244321}">
                <p14:modId xmlns:p14="http://schemas.microsoft.com/office/powerpoint/2010/main" val="2736749567"/>
              </p:ext>
            </p:extLst>
          </p:nvPr>
        </p:nvGraphicFramePr>
        <p:xfrm>
          <a:off x="794982" y="959758"/>
          <a:ext cx="7554036" cy="4114800"/>
        </p:xfrm>
        <a:graphic>
          <a:graphicData uri="http://schemas.openxmlformats.org/drawingml/2006/table">
            <a:tbl>
              <a:tblPr firstRow="1" bandRow="1">
                <a:tableStyleId>{B301B821-A1FF-4177-AEE7-76D212191A09}</a:tableStyleId>
              </a:tblPr>
              <a:tblGrid>
                <a:gridCol w="4694348">
                  <a:extLst>
                    <a:ext uri="{9D8B030D-6E8A-4147-A177-3AD203B41FA5}">
                      <a16:colId xmlns:a16="http://schemas.microsoft.com/office/drawing/2014/main" xmlns="" val="20000"/>
                    </a:ext>
                  </a:extLst>
                </a:gridCol>
                <a:gridCol w="2859688">
                  <a:extLst>
                    <a:ext uri="{9D8B030D-6E8A-4147-A177-3AD203B41FA5}">
                      <a16:colId xmlns:a16="http://schemas.microsoft.com/office/drawing/2014/main" xmlns="" val="20001"/>
                    </a:ext>
                  </a:extLst>
                </a:gridCol>
              </a:tblGrid>
              <a:tr h="229668">
                <a:tc>
                  <a:txBody>
                    <a:bodyPr/>
                    <a:lstStyle/>
                    <a:p>
                      <a:pPr algn="ctr"/>
                      <a:r>
                        <a:rPr lang="en-US" sz="1600" dirty="0"/>
                        <a:t>Service </a:t>
                      </a:r>
                    </a:p>
                  </a:txBody>
                  <a:tcPr anchor="ctr">
                    <a:solidFill>
                      <a:srgbClr val="002664"/>
                    </a:solidFill>
                  </a:tcPr>
                </a:tc>
                <a:tc>
                  <a:txBody>
                    <a:bodyPr/>
                    <a:lstStyle/>
                    <a:p>
                      <a:pPr algn="ctr"/>
                      <a:r>
                        <a:rPr lang="en-US" sz="1600" dirty="0"/>
                        <a:t>Phone Number</a:t>
                      </a:r>
                    </a:p>
                  </a:txBody>
                  <a:tcPr anchor="ctr">
                    <a:solidFill>
                      <a:srgbClr val="002664"/>
                    </a:solidFill>
                  </a:tcPr>
                </a:tc>
                <a:extLst>
                  <a:ext uri="{0D108BD9-81ED-4DB2-BD59-A6C34878D82A}">
                    <a16:rowId xmlns:a16="http://schemas.microsoft.com/office/drawing/2014/main" xmlns="" val="10000"/>
                  </a:ext>
                </a:extLst>
              </a:tr>
              <a:tr h="285495">
                <a:tc>
                  <a:txBody>
                    <a:bodyPr/>
                    <a:lstStyle/>
                    <a:p>
                      <a:pPr marL="0" algn="l" defTabSz="457200" rtl="0" eaLnBrk="1" latinLnBrk="0" hangingPunct="1"/>
                      <a:r>
                        <a:rPr lang="en-US" sz="1600" kern="1200" dirty="0"/>
                        <a:t>MedStar Medicare Member Service </a:t>
                      </a:r>
                      <a:endParaRPr lang="en-US" sz="1600" kern="1200" dirty="0">
                        <a:solidFill>
                          <a:schemeClr val="dk1"/>
                        </a:solidFill>
                        <a:latin typeface="+mn-lt"/>
                        <a:ea typeface="+mn-ea"/>
                        <a:cs typeface="+mn-cs"/>
                      </a:endParaRPr>
                    </a:p>
                  </a:txBody>
                  <a:tcPr/>
                </a:tc>
                <a:tc>
                  <a:txBody>
                    <a:bodyPr/>
                    <a:lstStyle/>
                    <a:p>
                      <a:pPr marL="0" algn="ctr" defTabSz="457200" rtl="0" eaLnBrk="1" fontAlgn="ctr" latinLnBrk="0" hangingPunct="1"/>
                      <a:r>
                        <a:rPr lang="en-US" sz="1600" kern="1200" dirty="0"/>
                        <a:t>855-222-1041</a:t>
                      </a:r>
                      <a:endParaRPr lang="en-US" sz="16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xmlns="" val="10001"/>
                  </a:ext>
                </a:extLst>
              </a:tr>
              <a:tr h="189365">
                <a:tc>
                  <a:txBody>
                    <a:bodyPr/>
                    <a:lstStyle/>
                    <a:p>
                      <a:pPr marL="0" algn="l" defTabSz="457200" rtl="0" eaLnBrk="1" latinLnBrk="0" hangingPunct="1"/>
                      <a:r>
                        <a:rPr lang="en-US" sz="1600" kern="1200" dirty="0">
                          <a:solidFill>
                            <a:schemeClr val="dk1"/>
                          </a:solidFill>
                          <a:latin typeface="+mn-lt"/>
                          <a:ea typeface="+mn-ea"/>
                          <a:cs typeface="+mn-cs"/>
                        </a:rPr>
                        <a:t>MedStar Provider Services</a:t>
                      </a:r>
                    </a:p>
                  </a:txBody>
                  <a:tcPr/>
                </a:tc>
                <a:tc>
                  <a:txBody>
                    <a:bodyPr/>
                    <a:lstStyle/>
                    <a:p>
                      <a:pPr marL="0" algn="ctr" defTabSz="457200" rtl="0" eaLnBrk="1" fontAlgn="ctr" latinLnBrk="0" hangingPunct="1"/>
                      <a:r>
                        <a:rPr lang="en-US" sz="1600" kern="1200" dirty="0">
                          <a:solidFill>
                            <a:schemeClr val="dk1"/>
                          </a:solidFill>
                          <a:latin typeface="+mn-lt"/>
                          <a:ea typeface="+mn-ea"/>
                          <a:cs typeface="+mn-cs"/>
                        </a:rPr>
                        <a:t>855-222-1042</a:t>
                      </a:r>
                    </a:p>
                  </a:txBody>
                  <a:tcPr marL="9525" marR="9525" marT="9525" marB="0" anchor="ctr"/>
                </a:tc>
                <a:extLst>
                  <a:ext uri="{0D108BD9-81ED-4DB2-BD59-A6C34878D82A}">
                    <a16:rowId xmlns:a16="http://schemas.microsoft.com/office/drawing/2014/main" xmlns="" val="10002"/>
                  </a:ext>
                </a:extLst>
              </a:tr>
              <a:tr h="0">
                <a:tc>
                  <a:txBody>
                    <a:bodyPr/>
                    <a:lstStyle/>
                    <a:p>
                      <a:pPr marL="0" algn="l" defTabSz="457200" rtl="0" eaLnBrk="1" latinLnBrk="0" hangingPunct="1"/>
                      <a:r>
                        <a:rPr lang="en-US" sz="1600" kern="1200" dirty="0"/>
                        <a:t>MedStar Provider OnLine </a:t>
                      </a:r>
                      <a:r>
                        <a:rPr lang="en-US" sz="1200" kern="1200" dirty="0"/>
                        <a:t>(for tech issues</a:t>
                      </a:r>
                      <a:r>
                        <a:rPr lang="en-US" sz="1200" kern="1200" baseline="0" dirty="0"/>
                        <a:t> and support)</a:t>
                      </a:r>
                      <a:endParaRPr lang="en-US" sz="1200" kern="1200" dirty="0">
                        <a:solidFill>
                          <a:schemeClr val="dk1"/>
                        </a:solidFill>
                        <a:latin typeface="+mn-lt"/>
                        <a:ea typeface="+mn-ea"/>
                        <a:cs typeface="+mn-cs"/>
                      </a:endParaRPr>
                    </a:p>
                  </a:txBody>
                  <a:tcPr/>
                </a:tc>
                <a:tc>
                  <a:txBody>
                    <a:bodyPr/>
                    <a:lstStyle/>
                    <a:p>
                      <a:pPr marL="0" algn="ctr" defTabSz="457200" rtl="0" eaLnBrk="1" fontAlgn="ctr" latinLnBrk="0" hangingPunct="1"/>
                      <a:r>
                        <a:rPr lang="en-US" sz="1600" kern="1200" dirty="0"/>
                        <a:t>855-222-1043</a:t>
                      </a:r>
                      <a:endParaRPr lang="en-US" sz="16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xmlns="" val="10003"/>
                  </a:ext>
                </a:extLst>
              </a:tr>
              <a:tr h="0">
                <a:tc>
                  <a:txBody>
                    <a:bodyPr/>
                    <a:lstStyle/>
                    <a:p>
                      <a:pPr marL="0" algn="l" defTabSz="457200" rtl="0" eaLnBrk="1" latinLnBrk="0" hangingPunct="1"/>
                      <a:r>
                        <a:rPr lang="en-US" sz="1600" kern="1200" dirty="0">
                          <a:solidFill>
                            <a:schemeClr val="dk1"/>
                          </a:solidFill>
                          <a:latin typeface="+mn-lt"/>
                          <a:ea typeface="+mn-ea"/>
                          <a:cs typeface="+mn-cs"/>
                        </a:rPr>
                        <a:t>MA Sales Broker Support Line</a:t>
                      </a:r>
                    </a:p>
                  </a:txBody>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600" dirty="0">
                          <a:solidFill>
                            <a:schemeClr val="tx1"/>
                          </a:solidFill>
                        </a:rPr>
                        <a:t>844-241-9313</a:t>
                      </a:r>
                      <a:endParaRPr lang="en-US" sz="1400" dirty="0">
                        <a:solidFill>
                          <a:schemeClr val="tx1"/>
                        </a:solidFill>
                      </a:endParaRPr>
                    </a:p>
                  </a:txBody>
                  <a:tcPr marL="9525" marR="9525" marT="9525" marB="0" anchor="ctr"/>
                </a:tc>
                <a:extLst>
                  <a:ext uri="{0D108BD9-81ED-4DB2-BD59-A6C34878D82A}">
                    <a16:rowId xmlns:a16="http://schemas.microsoft.com/office/drawing/2014/main" xmlns="" val="10004"/>
                  </a:ext>
                </a:extLst>
              </a:tr>
              <a:tr h="0">
                <a:tc>
                  <a:txBody>
                    <a:bodyPr/>
                    <a:lstStyle/>
                    <a:p>
                      <a:pPr marL="0" algn="l" defTabSz="457200" rtl="0" eaLnBrk="1" latinLnBrk="0" hangingPunct="1"/>
                      <a:r>
                        <a:rPr lang="en-US" sz="1600" kern="1200" dirty="0"/>
                        <a:t>MedStar 24/7 Nurse Line (</a:t>
                      </a:r>
                      <a:r>
                        <a:rPr lang="en-US" sz="1600" kern="1200" dirty="0" err="1"/>
                        <a:t>AliCare</a:t>
                      </a:r>
                      <a:r>
                        <a:rPr lang="en-US" sz="1600" kern="1200" dirty="0"/>
                        <a:t>)</a:t>
                      </a:r>
                      <a:endParaRPr lang="en-US" sz="1600" kern="1200" dirty="0">
                        <a:solidFill>
                          <a:schemeClr val="dk1"/>
                        </a:solidFill>
                        <a:latin typeface="+mn-lt"/>
                        <a:ea typeface="+mn-ea"/>
                        <a:cs typeface="+mn-cs"/>
                      </a:endParaRPr>
                    </a:p>
                  </a:txBody>
                  <a:tcPr/>
                </a:tc>
                <a:tc>
                  <a:txBody>
                    <a:bodyPr/>
                    <a:lstStyle/>
                    <a:p>
                      <a:pPr marL="0" algn="ctr" defTabSz="457200" rtl="0" eaLnBrk="1" fontAlgn="ctr" latinLnBrk="0" hangingPunct="1"/>
                      <a:r>
                        <a:rPr lang="en-US" sz="1600" kern="1200" dirty="0"/>
                        <a:t>855-242-4873</a:t>
                      </a:r>
                      <a:endParaRPr lang="en-US" sz="16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xmlns="" val="10005"/>
                  </a:ext>
                </a:extLst>
              </a:tr>
              <a:tr h="0">
                <a:tc>
                  <a:txBody>
                    <a:bodyPr/>
                    <a:lstStyle/>
                    <a:p>
                      <a:pPr marL="0" algn="l" defTabSz="457200" rtl="0" eaLnBrk="1" latinLnBrk="0" hangingPunct="1"/>
                      <a:r>
                        <a:rPr lang="en-US" sz="1600" kern="1200" dirty="0"/>
                        <a:t>UM/Prior Authorization</a:t>
                      </a:r>
                      <a:endParaRPr lang="en-US" sz="1600" kern="1200" dirty="0">
                        <a:solidFill>
                          <a:schemeClr val="dk1"/>
                        </a:solidFill>
                        <a:latin typeface="+mn-lt"/>
                        <a:ea typeface="+mn-ea"/>
                        <a:cs typeface="+mn-cs"/>
                      </a:endParaRPr>
                    </a:p>
                  </a:txBody>
                  <a:tcPr/>
                </a:tc>
                <a:tc>
                  <a:txBody>
                    <a:bodyPr/>
                    <a:lstStyle/>
                    <a:p>
                      <a:pPr marL="0" algn="ctr" defTabSz="457200" rtl="0" eaLnBrk="1" fontAlgn="ctr" latinLnBrk="0" hangingPunct="1"/>
                      <a:r>
                        <a:rPr lang="en-US" sz="1600" kern="1200" dirty="0"/>
                        <a:t>855-242-4875</a:t>
                      </a:r>
                      <a:endParaRPr lang="en-US" sz="160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xmlns="" val="10006"/>
                  </a:ext>
                </a:extLst>
              </a:tr>
              <a:tr h="172953">
                <a:tc>
                  <a:txBody>
                    <a:bodyPr/>
                    <a:lstStyle/>
                    <a:p>
                      <a:pPr marL="0" algn="l" defTabSz="457200" rtl="0" eaLnBrk="1" latinLnBrk="0" hangingPunct="1"/>
                      <a:r>
                        <a:rPr lang="en-US" sz="1600" kern="1200" dirty="0"/>
                        <a:t>Pharmacy Resource Desk </a:t>
                      </a:r>
                      <a:r>
                        <a:rPr lang="en-US" sz="1200" kern="1200" dirty="0"/>
                        <a:t>(medically covered drug </a:t>
                      </a:r>
                      <a:r>
                        <a:rPr lang="en-US" sz="1200" kern="1200" dirty="0" err="1"/>
                        <a:t>auth</a:t>
                      </a:r>
                      <a:r>
                        <a:rPr lang="en-US" sz="1200" kern="1200" dirty="0"/>
                        <a:t>)</a:t>
                      </a:r>
                      <a:endParaRPr lang="en-US" sz="1600" kern="1200" dirty="0">
                        <a:solidFill>
                          <a:schemeClr val="dk1"/>
                        </a:solidFill>
                        <a:latin typeface="+mn-lt"/>
                        <a:ea typeface="+mn-ea"/>
                        <a:cs typeface="+mn-cs"/>
                      </a:endParaRPr>
                    </a:p>
                  </a:txBody>
                  <a:tcPr/>
                </a:tc>
                <a:tc>
                  <a:txBody>
                    <a:bodyPr/>
                    <a:lstStyle/>
                    <a:p>
                      <a:pPr marL="0" algn="ctr" defTabSz="457200" rtl="0" eaLnBrk="1" latinLnBrk="0" hangingPunct="1"/>
                      <a:r>
                        <a:rPr lang="en-US" sz="1600" kern="1200" dirty="0"/>
                        <a:t>855-266-0712</a:t>
                      </a:r>
                      <a:endParaRPr lang="en-US" sz="16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7"/>
                  </a:ext>
                </a:extLst>
              </a:tr>
              <a:tr h="0">
                <a:tc>
                  <a:txBody>
                    <a:bodyPr/>
                    <a:lstStyle/>
                    <a:p>
                      <a:pPr marL="0" algn="l" defTabSz="457200" rtl="0" eaLnBrk="1" latinLnBrk="0" hangingPunct="1"/>
                      <a:r>
                        <a:rPr lang="en-US" sz="1600" kern="1200" dirty="0">
                          <a:solidFill>
                            <a:schemeClr val="dk1"/>
                          </a:solidFill>
                          <a:latin typeface="+mn-lt"/>
                          <a:ea typeface="+mn-ea"/>
                          <a:cs typeface="+mn-cs"/>
                        </a:rPr>
                        <a:t>Care Advising </a:t>
                      </a:r>
                      <a:r>
                        <a:rPr lang="en-US" sz="1200" kern="1200" dirty="0">
                          <a:solidFill>
                            <a:schemeClr val="dk1"/>
                          </a:solidFill>
                          <a:latin typeface="+mn-lt"/>
                          <a:ea typeface="+mn-ea"/>
                          <a:cs typeface="+mn-cs"/>
                        </a:rPr>
                        <a:t>(to refer a patient</a:t>
                      </a:r>
                      <a:r>
                        <a:rPr lang="en-US" sz="1200" kern="1200" baseline="0" dirty="0">
                          <a:solidFill>
                            <a:schemeClr val="dk1"/>
                          </a:solidFill>
                          <a:latin typeface="+mn-lt"/>
                          <a:ea typeface="+mn-ea"/>
                          <a:cs typeface="+mn-cs"/>
                        </a:rPr>
                        <a:t> to care advising)</a:t>
                      </a:r>
                      <a:endParaRPr lang="en-US" sz="1600" kern="1200" dirty="0">
                        <a:solidFill>
                          <a:schemeClr val="dk1"/>
                        </a:solidFill>
                        <a:latin typeface="+mn-lt"/>
                        <a:ea typeface="+mn-ea"/>
                        <a:cs typeface="+mn-cs"/>
                      </a:endParaRPr>
                    </a:p>
                  </a:txBody>
                  <a:tcPr/>
                </a:tc>
                <a:tc>
                  <a:txBody>
                    <a:bodyPr/>
                    <a:lstStyle/>
                    <a:p>
                      <a:pPr marL="0" algn="ctr" defTabSz="457200" rtl="0" eaLnBrk="1" latinLnBrk="0" hangingPunct="1"/>
                      <a:r>
                        <a:rPr lang="en-US" sz="1600" kern="1200" dirty="0">
                          <a:solidFill>
                            <a:schemeClr val="tx1"/>
                          </a:solidFill>
                          <a:latin typeface="+mn-lt"/>
                          <a:ea typeface="+mn-ea"/>
                          <a:cs typeface="+mn-cs"/>
                        </a:rPr>
                        <a:t>855-959-4033</a:t>
                      </a:r>
                    </a:p>
                  </a:txBody>
                  <a:tcPr anchor="ctr"/>
                </a:tc>
                <a:extLst>
                  <a:ext uri="{0D108BD9-81ED-4DB2-BD59-A6C34878D82A}">
                    <a16:rowId xmlns:a16="http://schemas.microsoft.com/office/drawing/2014/main" xmlns="" val="10008"/>
                  </a:ext>
                </a:extLst>
              </a:tr>
              <a:tr h="310957">
                <a:tc>
                  <a:txBody>
                    <a:bodyPr/>
                    <a:lstStyle/>
                    <a:p>
                      <a:pPr marL="0" algn="l" defTabSz="457200" rtl="0" eaLnBrk="1" latinLnBrk="0" hangingPunct="1"/>
                      <a:r>
                        <a:rPr lang="en-US" sz="1600" kern="1200" dirty="0">
                          <a:solidFill>
                            <a:schemeClr val="dk1"/>
                          </a:solidFill>
                          <a:latin typeface="+mn-lt"/>
                          <a:ea typeface="+mn-ea"/>
                          <a:cs typeface="+mn-cs"/>
                        </a:rPr>
                        <a:t>MedStar</a:t>
                      </a:r>
                      <a:r>
                        <a:rPr lang="en-US" sz="1600" kern="1200" baseline="0" dirty="0">
                          <a:solidFill>
                            <a:schemeClr val="dk1"/>
                          </a:solidFill>
                          <a:latin typeface="+mn-lt"/>
                          <a:ea typeface="+mn-ea"/>
                          <a:cs typeface="+mn-cs"/>
                        </a:rPr>
                        <a:t> Provider Relations                                             </a:t>
                      </a:r>
                      <a:r>
                        <a:rPr lang="en-US" sz="1200" i="1" kern="1200" baseline="0" dirty="0">
                          <a:solidFill>
                            <a:schemeClr val="dk1"/>
                          </a:solidFill>
                          <a:latin typeface="+mn-lt"/>
                          <a:ea typeface="+mn-ea"/>
                          <a:cs typeface="+mn-cs"/>
                        </a:rPr>
                        <a:t>(For credentialing, re-credentialing and Practice changes</a:t>
                      </a:r>
                      <a:endParaRPr lang="en-US" sz="1200" i="1" kern="1200" dirty="0">
                        <a:solidFill>
                          <a:schemeClr val="dk1"/>
                        </a:solidFill>
                        <a:latin typeface="+mn-lt"/>
                        <a:ea typeface="+mn-ea"/>
                        <a:cs typeface="+mn-cs"/>
                      </a:endParaRPr>
                    </a:p>
                  </a:txBody>
                  <a:tcPr/>
                </a:tc>
                <a:tc>
                  <a:txBody>
                    <a:bodyPr/>
                    <a:lstStyle/>
                    <a:p>
                      <a:pPr marL="0" algn="ctr" defTabSz="457200" rtl="0" eaLnBrk="1" latinLnBrk="0" hangingPunct="1"/>
                      <a:r>
                        <a:rPr lang="en-US" sz="1600" kern="1200" dirty="0">
                          <a:solidFill>
                            <a:schemeClr val="tx1"/>
                          </a:solidFill>
                          <a:effectLst/>
                          <a:latin typeface="+mn-lt"/>
                          <a:ea typeface="+mn-ea"/>
                          <a:cs typeface="+mn-cs"/>
                        </a:rPr>
                        <a:t>800-905-1722 (MD)</a:t>
                      </a:r>
                    </a:p>
                    <a:p>
                      <a:pPr marL="0" algn="ctr" defTabSz="457200" rtl="0" eaLnBrk="1" latinLnBrk="0" hangingPunct="1"/>
                      <a:r>
                        <a:rPr lang="en-US" sz="1600" kern="1200" dirty="0">
                          <a:solidFill>
                            <a:schemeClr val="tx1"/>
                          </a:solidFill>
                          <a:latin typeface="+mn-lt"/>
                          <a:ea typeface="+mn-ea"/>
                          <a:cs typeface="+mn-cs"/>
                        </a:rPr>
                        <a:t>855-210-6203 (DC)</a:t>
                      </a:r>
                    </a:p>
                  </a:txBody>
                  <a:tcPr anchor="ctr"/>
                </a:tc>
                <a:extLst>
                  <a:ext uri="{0D108BD9-81ED-4DB2-BD59-A6C34878D82A}">
                    <a16:rowId xmlns:a16="http://schemas.microsoft.com/office/drawing/2014/main" xmlns="" val="10009"/>
                  </a:ext>
                </a:extLst>
              </a:tr>
              <a:tr h="391002">
                <a:tc>
                  <a:txBody>
                    <a:bodyPr/>
                    <a:lstStyle/>
                    <a:p>
                      <a:pPr marL="0" algn="l" defTabSz="457200" rtl="0" eaLnBrk="1" latinLnBrk="0" hangingPunct="1"/>
                      <a:r>
                        <a:rPr lang="en-US" sz="1600" kern="1200" dirty="0">
                          <a:solidFill>
                            <a:schemeClr val="dk1"/>
                          </a:solidFill>
                          <a:latin typeface="+mn-lt"/>
                          <a:ea typeface="+mn-ea"/>
                          <a:cs typeface="+mn-cs"/>
                        </a:rPr>
                        <a:t>Transportation</a:t>
                      </a:r>
                      <a:r>
                        <a:rPr lang="en-US" sz="1600" kern="1200" baseline="0" dirty="0">
                          <a:solidFill>
                            <a:schemeClr val="dk1"/>
                          </a:solidFill>
                          <a:latin typeface="+mn-lt"/>
                          <a:ea typeface="+mn-ea"/>
                          <a:cs typeface="+mn-cs"/>
                        </a:rPr>
                        <a:t> ancillary benefit (Access2Care)            </a:t>
                      </a:r>
                      <a:r>
                        <a:rPr lang="en-US" sz="1200" i="1" kern="1200" baseline="0" dirty="0">
                          <a:solidFill>
                            <a:schemeClr val="dk1"/>
                          </a:solidFill>
                          <a:latin typeface="+mn-lt"/>
                          <a:ea typeface="+mn-ea"/>
                          <a:cs typeface="+mn-cs"/>
                        </a:rPr>
                        <a:t>*For </a:t>
                      </a:r>
                      <a:r>
                        <a:rPr lang="en-US" sz="1200" i="1" kern="1200" baseline="0" dirty="0" smtClean="0">
                          <a:solidFill>
                            <a:schemeClr val="dk1"/>
                          </a:solidFill>
                          <a:latin typeface="+mn-lt"/>
                          <a:ea typeface="+mn-ea"/>
                          <a:cs typeface="+mn-cs"/>
                        </a:rPr>
                        <a:t>MedStar Medicare Choice Dual Advantage and Care Advantage) </a:t>
                      </a:r>
                      <a:endParaRPr lang="en-US" sz="1200" i="1" kern="1200" dirty="0">
                        <a:solidFill>
                          <a:schemeClr val="dk1"/>
                        </a:solidFill>
                        <a:latin typeface="+mn-lt"/>
                        <a:ea typeface="+mn-ea"/>
                        <a:cs typeface="+mn-cs"/>
                      </a:endParaRPr>
                    </a:p>
                  </a:txBody>
                  <a:tcPr/>
                </a:tc>
                <a:tc>
                  <a:txBody>
                    <a:bodyPr/>
                    <a:lstStyle/>
                    <a:p>
                      <a:pPr algn="ctr"/>
                      <a:r>
                        <a:rPr lang="en-US" sz="1600" kern="1200" dirty="0">
                          <a:solidFill>
                            <a:schemeClr val="dk1"/>
                          </a:solidFill>
                          <a:latin typeface="+mn-lt"/>
                          <a:ea typeface="+mn-ea"/>
                          <a:cs typeface="+mn-cs"/>
                        </a:rPr>
                        <a:t>855-859-1714</a:t>
                      </a:r>
                    </a:p>
                  </a:txBody>
                  <a:tcPr anchor="ct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2333934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edicare Cho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1">
  <a:themeElements>
    <a:clrScheme name="2014Evolent">
      <a:dk1>
        <a:srgbClr val="242D69"/>
      </a:dk1>
      <a:lt1>
        <a:srgbClr val="FFFFFF"/>
      </a:lt1>
      <a:dk2>
        <a:srgbClr val="55565A"/>
      </a:dk2>
      <a:lt2>
        <a:srgbClr val="008246"/>
      </a:lt2>
      <a:accent1>
        <a:srgbClr val="242D69"/>
      </a:accent1>
      <a:accent2>
        <a:srgbClr val="00ACD4"/>
      </a:accent2>
      <a:accent3>
        <a:srgbClr val="008246"/>
      </a:accent3>
      <a:accent4>
        <a:srgbClr val="55565A"/>
      </a:accent4>
      <a:accent5>
        <a:srgbClr val="D9D9D9"/>
      </a:accent5>
      <a:accent6>
        <a:srgbClr val="F37025"/>
      </a:accent6>
      <a:hlink>
        <a:srgbClr val="F37025"/>
      </a:hlink>
      <a:folHlink>
        <a:srgbClr val="00AC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algn="l" defTabSz="1463675">
          <a:defRPr sz="1200" dirty="0" smtClean="0">
            <a:solidFill>
              <a:schemeClr val="bg1"/>
            </a:solidFill>
            <a:latin typeface="+mn-lt"/>
          </a:defRPr>
        </a:defPPr>
      </a:lstStyle>
    </a:spDef>
    <a:lnDef>
      <a:spPr bwMode="gray">
        <a:solidFill>
          <a:schemeClr val="accent1"/>
        </a:solidFill>
        <a:ln w="19050" cap="flat" cmpd="sng" algn="ctr">
          <a:solidFill>
            <a:schemeClr val="accent1"/>
          </a:solidFill>
          <a:prstDash val="solid"/>
          <a:round/>
          <a:headEnd type="none" w="med" len="med"/>
          <a:tailEnd type="none"/>
        </a:ln>
        <a:effectLst/>
      </a:spPr>
      <a:bodyPr/>
      <a:lstStyle/>
    </a:lnDef>
    <a:txDef>
      <a:spPr bwMode="gray">
        <a:noFill/>
      </a:spPr>
      <a:bodyPr wrap="square" lIns="45720" rIns="45720" rtlCol="0">
        <a:noAutofit/>
      </a:bodyPr>
      <a:lstStyle>
        <a:defPPr algn="l">
          <a:spcBef>
            <a:spcPts val="400"/>
          </a:spcBef>
          <a:defRPr sz="1200" dirty="0" err="1"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B4EDAEE8-5D58-4C03-B804-F2CBB7FB2D46}" vid="{705907C3-0726-4EB1-B938-62D57AE4ACB3}"/>
    </a:ext>
  </a:extLst>
</a:theme>
</file>

<file path=ppt/theme/theme3.xml><?xml version="1.0" encoding="utf-8"?>
<a:theme xmlns:a="http://schemas.openxmlformats.org/drawingml/2006/main" name="MedSta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dStar 2" id="{116646F3-4656-451A-91F7-697868306BA9}" vid="{DB4B1D0E-FCDE-4E68-9438-29F6A3F34991}"/>
    </a:ext>
  </a:extLst>
</a:theme>
</file>

<file path=ppt/theme/theme4.xml><?xml version="1.0" encoding="utf-8"?>
<a:theme xmlns:a="http://schemas.openxmlformats.org/drawingml/2006/main" name="8_MedSt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dStar" id="{E6CD029A-8CD0-4E2C-B305-38F7FE7EFF91}" vid="{F618D7AA-0422-413C-AB13-C8DF162DC027}"/>
    </a:ext>
  </a:extLst>
</a:theme>
</file>

<file path=ppt/theme/theme5.xml><?xml version="1.0" encoding="utf-8"?>
<a:theme xmlns:a="http://schemas.openxmlformats.org/drawingml/2006/main" name="MMC_PPT_Template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dStar RAF Deck NETWORK" id="{22779650-34ED-4AB3-B67D-7C0803DAC884}" vid="{5F96FF32-8AB3-4D80-A371-098E3EFBF49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71F0A5C9351545BF5EDB42A0616455" ma:contentTypeVersion="15" ma:contentTypeDescription="Create a new document." ma:contentTypeScope="" ma:versionID="e8b391f72265e523a05196e4d080f8b9">
  <xsd:schema xmlns:xsd="http://www.w3.org/2001/XMLSchema" xmlns:xs="http://www.w3.org/2001/XMLSchema" xmlns:p="http://schemas.microsoft.com/office/2006/metadata/properties" xmlns:ns2="http://schemas.microsoft.com/sharepoint/v3/fields" xmlns:ns3="2c551104-4319-4353-a12d-70466529befe" targetNamespace="http://schemas.microsoft.com/office/2006/metadata/properties" ma:root="true" ma:fieldsID="37db7fbc2f60c4122a8381bf43bb382f" ns2:_="" ns3:_="">
    <xsd:import namespace="http://schemas.microsoft.com/sharepoint/v3/fields"/>
    <xsd:import namespace="2c551104-4319-4353-a12d-70466529befe"/>
    <xsd:element name="properties">
      <xsd:complexType>
        <xsd:sequence>
          <xsd:element name="documentManagement">
            <xsd:complexType>
              <xsd:all>
                <xsd:element ref="ns2:_DCDateCreated" minOccurs="0"/>
                <xsd:element ref="ns2:_DCDateModifie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4" nillable="true" ma:displayName="Date Created" ma:description="The date on which this resource was created" ma:format="DateTime" ma:internalName="_DCDateCreated" ma:readOnly="false">
      <xsd:simpleType>
        <xsd:restriction base="dms:DateTime"/>
      </xsd:simpleType>
    </xsd:element>
    <xsd:element name="_DCDateModified" ma:index="5" nillable="true" ma:displayName="Date Modified" ma:description="The date on which this resource was last modified" ma:format="DateTime" ma:internalName="_DCDateModifi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551104-4319-4353-a12d-70466529bef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CDateModified xmlns="http://schemas.microsoft.com/sharepoint/v3/fields" xsi:nil="true"/>
    <_DCDateCreated xmlns="http://schemas.microsoft.com/sharepoint/v3/fields" xsi:nil="true"/>
  </documentManagement>
</p:properties>
</file>

<file path=customXml/itemProps1.xml><?xml version="1.0" encoding="utf-8"?>
<ds:datastoreItem xmlns:ds="http://schemas.openxmlformats.org/officeDocument/2006/customXml" ds:itemID="{C64202D9-B422-4438-B16F-487D59743BAD}">
  <ds:schemaRefs>
    <ds:schemaRef ds:uri="http://schemas.microsoft.com/sharepoint/v3/contenttype/forms"/>
  </ds:schemaRefs>
</ds:datastoreItem>
</file>

<file path=customXml/itemProps2.xml><?xml version="1.0" encoding="utf-8"?>
<ds:datastoreItem xmlns:ds="http://schemas.openxmlformats.org/officeDocument/2006/customXml" ds:itemID="{B3FC2157-F927-46BF-AEA0-06A86B73F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2c551104-4319-4353-a12d-70466529b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CF0404-ED00-49F3-9F59-427E067BDCD1}">
  <ds:schemaRefs>
    <ds:schemaRef ds:uri="http://purl.org/dc/dcmitype/"/>
    <ds:schemaRef ds:uri="http://purl.org/dc/elements/1.1/"/>
    <ds:schemaRef ds:uri="http://schemas.microsoft.com/office/infopath/2007/PartnerControls"/>
    <ds:schemaRef ds:uri="http://schemas.microsoft.com/sharepoint/v3/fields"/>
    <ds:schemaRef ds:uri="http://schemas.microsoft.com/office/2006/documentManagement/types"/>
    <ds:schemaRef ds:uri="http://www.w3.org/XML/1998/namespace"/>
    <ds:schemaRef ds:uri="http://purl.org/dc/terms/"/>
    <ds:schemaRef ds:uri="http://schemas.openxmlformats.org/package/2006/metadata/core-properties"/>
    <ds:schemaRef ds:uri="2c551104-4319-4353-a12d-70466529bef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MedStar</Template>
  <TotalTime>25690</TotalTime>
  <Words>9985</Words>
  <Application>Microsoft Office PowerPoint</Application>
  <PresentationFormat>On-screen Show (4:3)</PresentationFormat>
  <Paragraphs>1383</Paragraphs>
  <Slides>93</Slides>
  <Notes>31</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93</vt:i4>
      </vt:variant>
    </vt:vector>
  </HeadingPairs>
  <TitlesOfParts>
    <vt:vector size="108" baseType="lpstr">
      <vt:lpstr>Arial</vt:lpstr>
      <vt:lpstr>Arial Bold</vt:lpstr>
      <vt:lpstr>Calibri</vt:lpstr>
      <vt:lpstr>Courier New</vt:lpstr>
      <vt:lpstr>Symbol</vt:lpstr>
      <vt:lpstr>Times</vt:lpstr>
      <vt:lpstr>Times New Roman</vt:lpstr>
      <vt:lpstr>Wingdings</vt:lpstr>
      <vt:lpstr>Wingdings 2</vt:lpstr>
      <vt:lpstr>Medicare Choice</vt:lpstr>
      <vt:lpstr>Theme1</vt:lpstr>
      <vt:lpstr>MedStar 2</vt:lpstr>
      <vt:lpstr>8_MedStar</vt:lpstr>
      <vt:lpstr>MMC_PPT_Template_B</vt:lpstr>
      <vt:lpstr>think-cell Slide</vt:lpstr>
      <vt:lpstr>MedStar 2018 Health Plan Kick Off</vt:lpstr>
      <vt:lpstr>MedStar 2018 Agenda</vt:lpstr>
      <vt:lpstr>2018 MedStar Medicare Choice Product Training </vt:lpstr>
      <vt:lpstr>  What’s Changing for 2018:  Service Area Reduction &amp; Benefit Changes    </vt:lpstr>
      <vt:lpstr>2018 MedStar Service Area: Service Area Reduction</vt:lpstr>
      <vt:lpstr>Service Area Reduction High-level  Communication Timeline </vt:lpstr>
      <vt:lpstr>Service Area Reduction Impact to Members and Providers</vt:lpstr>
      <vt:lpstr>Hospital in MedStar’s Network</vt:lpstr>
      <vt:lpstr>In the Community</vt:lpstr>
      <vt:lpstr>Medicare Advantage Products</vt:lpstr>
      <vt:lpstr>2018 Monthly Plan Premium Changes</vt:lpstr>
      <vt:lpstr>Key Benefit Changes for 2018 - Overview </vt:lpstr>
      <vt:lpstr>Vendor Changes for 2018</vt:lpstr>
      <vt:lpstr> 2018 MedStar Medicare Choice (HMO)</vt:lpstr>
      <vt:lpstr>2018 MedStar Medicare Choice (HMO)  Benefit Grid </vt:lpstr>
      <vt:lpstr>2018 MedStar Medicare Choice (HMO)  Benefit Grid </vt:lpstr>
      <vt:lpstr>PowerPoint Presentation</vt:lpstr>
      <vt:lpstr> 2018 MedStar Medicare Choice (HMO)  Prescription Drug Benefit</vt:lpstr>
      <vt:lpstr> 2018 MedStar Medicare Choice (HMO)  Prescription Drug Benefits   </vt:lpstr>
      <vt:lpstr> 2018 MedStar Medicare Choice (HMO)  Prescription Drug Benefits (cont.)   </vt:lpstr>
      <vt:lpstr>2018 MedStar Medicare Choice (HMO)  Additional Benefits and Services  Our MedStar Medicare Choice plan provides the following additional benefits:  </vt:lpstr>
      <vt:lpstr>2018 MedStar Medicare Choice (HMO) Additional Benefits and Services (continued)   </vt:lpstr>
      <vt:lpstr>2018 MedStar Medicare Choice Dual Advantage (HMO DSNP)   Dual Eligible Special Needs Plan (D-SNP)</vt:lpstr>
      <vt:lpstr>Medicare Savings Program (MSP) Levels in Varying Geographies</vt:lpstr>
      <vt:lpstr>PowerPoint Presentation</vt:lpstr>
      <vt:lpstr>Member Cost-Share </vt:lpstr>
      <vt:lpstr>2018 MedStar Medicare Choice Dual Advantage Benefit Grid</vt:lpstr>
      <vt:lpstr> 2018 MedStar Medicare Choice Dual Advantage Benefit Grid (cont)</vt:lpstr>
      <vt:lpstr> 2018 MedStar Medicare Choice Dual Advantage Benefit Grid (cont.)</vt:lpstr>
      <vt:lpstr>2018 MedStar Medicare Choice Dual Advantage Prescription Drug Benefits Grid</vt:lpstr>
      <vt:lpstr>2018 MedStar Medicare Choice Dual Advantage  Additional Benefits and Services  Our MedStar Medicare Choice Dual Advantage plan provides the following additional benefits and services:  </vt:lpstr>
      <vt:lpstr>PowerPoint Presentation</vt:lpstr>
      <vt:lpstr>PowerPoint Presentation</vt:lpstr>
      <vt:lpstr>PowerPoint Presentation</vt:lpstr>
      <vt:lpstr>2018 MedStar Medicare Choice Care Advantage (HMO CSNP)  Chronic Condition Special Needs Plan (C-SNP)</vt:lpstr>
      <vt:lpstr>Qualifying Chronic Illness </vt:lpstr>
      <vt:lpstr> 2018 MedStar Medicare Choice Care Advantage Benefit Grid</vt:lpstr>
      <vt:lpstr> 2018 MedStar Medicare Choice Care Advantage Benefit Grid (cont.)</vt:lpstr>
      <vt:lpstr> 2018 MedStar Medicare Choice Care Advantage Benefit Grid (cont.)</vt:lpstr>
      <vt:lpstr>2018 MedStar Medicare Choice Care Advantage Additional Benefits and Services  Our MedStar Medicare Choice Care Advantage plan provides the following additional benefits and services:  </vt:lpstr>
      <vt:lpstr>2018 MedStar Medicare Choice Care Advantage  Additional Benefits and Services</vt:lpstr>
      <vt:lpstr>2018 MedStar Medicare Choice Care Advantage  Additional Benefits and Services (cont.)</vt:lpstr>
      <vt:lpstr>   Additional Plan Information    </vt:lpstr>
      <vt:lpstr>MedStar Medicare Choice – Plans at a Glance </vt:lpstr>
      <vt:lpstr>MedStar Medicare Choice Website </vt:lpstr>
      <vt:lpstr>Stars Program</vt:lpstr>
      <vt:lpstr>CMS Star Overview</vt:lpstr>
      <vt:lpstr>Star Ratings Impact</vt:lpstr>
      <vt:lpstr>What is a Gap in Care?</vt:lpstr>
      <vt:lpstr>MA Stars Categories</vt:lpstr>
      <vt:lpstr>Impact of Provider-Driven Measures</vt:lpstr>
      <vt:lpstr>PowerPoint Presentation</vt:lpstr>
      <vt:lpstr>CAHPS Background</vt:lpstr>
      <vt:lpstr>2017 CAHPS Strategy</vt:lpstr>
      <vt:lpstr>Help to Improve our CAHPS Score!</vt:lpstr>
      <vt:lpstr>Keys to Stars Success</vt:lpstr>
      <vt:lpstr>RAF (Risk Adjustment and Patient Assessment Forms)</vt:lpstr>
      <vt:lpstr>What is Risk Adjustment Factor (RAF)?</vt:lpstr>
      <vt:lpstr>Why is RAF Important?</vt:lpstr>
      <vt:lpstr>PowerPoint Presentation</vt:lpstr>
      <vt:lpstr>What is Appropriate RAF Coding?</vt:lpstr>
      <vt:lpstr>   </vt:lpstr>
      <vt:lpstr>Coding Variations</vt:lpstr>
      <vt:lpstr>Payment for Providers</vt:lpstr>
      <vt:lpstr>PowerPoint Presentation</vt:lpstr>
      <vt:lpstr>SNP MOC (Model of Care)</vt:lpstr>
      <vt:lpstr>Profile of a SNP Enrollee</vt:lpstr>
      <vt:lpstr>Medicare Choice SNP MOC (Model of Care)</vt:lpstr>
      <vt:lpstr>Medicare Choice SNP MOC Provider Training</vt:lpstr>
      <vt:lpstr>Medicare Choice SNP MOC - Value to Physician Practices</vt:lpstr>
      <vt:lpstr>Provider Resources   </vt:lpstr>
      <vt:lpstr>Provider Website </vt:lpstr>
      <vt:lpstr>Provider Website Resources </vt:lpstr>
      <vt:lpstr>Provider OnLine Portal </vt:lpstr>
      <vt:lpstr>Provider OnLine Portal </vt:lpstr>
      <vt:lpstr>Provider OnLine Portal-Continued  </vt:lpstr>
      <vt:lpstr>Claims Submission </vt:lpstr>
      <vt:lpstr>Electronic Prior Authorization Submission-New!  </vt:lpstr>
      <vt:lpstr>Member ID Card  </vt:lpstr>
      <vt:lpstr>Provider Appeals and Grievances </vt:lpstr>
      <vt:lpstr>In-Network Referrals </vt:lpstr>
      <vt:lpstr>Annual Required Trainings</vt:lpstr>
      <vt:lpstr>MedStar Health  Verbal Consent</vt:lpstr>
      <vt:lpstr>Fraud, Waste &amp; Abuse</vt:lpstr>
      <vt:lpstr>Fraud Waste and Abuse</vt:lpstr>
      <vt:lpstr>MedStar Health Compliance Program to Combat Fraud Waste and Abuse</vt:lpstr>
      <vt:lpstr>Medicare Appendix</vt:lpstr>
      <vt:lpstr>Medicare Part A Overview  </vt:lpstr>
      <vt:lpstr>Medicare Part B Overview  </vt:lpstr>
      <vt:lpstr>Medicare Part C Overview  </vt:lpstr>
      <vt:lpstr>Medicare Part D Overview  </vt:lpstr>
      <vt:lpstr>2018 Annual Election Period (AEP) Enrollments </vt:lpstr>
      <vt:lpstr>MedStar Medicare Choice Important Phone Numbers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and Ben</dc:creator>
  <cp:lastModifiedBy>Kristen Fisher</cp:lastModifiedBy>
  <cp:revision>127</cp:revision>
  <dcterms:created xsi:type="dcterms:W3CDTF">2013-09-30T00:10:57Z</dcterms:created>
  <dcterms:modified xsi:type="dcterms:W3CDTF">2017-10-17T13:31:58Z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fb808555-6d64-4fbe-a515-37a3ce85122a</vt:lpwstr>
  </property>
  <property fmtid="{D5CDD505-2E9C-101B-9397-08002B2CF9AE}" pid="3" name="ContentTypeId">
    <vt:lpwstr>0x0101006D71F0A5C9351545BF5EDB42A0616455</vt:lpwstr>
  </property>
</Properties>
</file>